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8" r:id="rId6"/>
    <p:sldId id="282" r:id="rId7"/>
    <p:sldId id="277" r:id="rId8"/>
    <p:sldId id="276" r:id="rId9"/>
    <p:sldId id="274" r:id="rId10"/>
    <p:sldId id="275" r:id="rId11"/>
    <p:sldId id="280" r:id="rId12"/>
    <p:sldId id="281" r:id="rId13"/>
    <p:sldId id="284" r:id="rId14"/>
    <p:sldId id="283" r:id="rId15"/>
    <p:sldId id="285" r:id="rId16"/>
    <p:sldId id="26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CA6225-89D3-4CB4-A6B9-82F249D21348}" type="datetimeFigureOut">
              <a:rPr lang="zh-TW" altLang="en-US" smtClean="0"/>
              <a:t>2013/6/4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6419" y="1196752"/>
            <a:ext cx="7772400" cy="1296144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6600" dirty="0" smtClean="0"/>
              <a:t>大直高中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國中部社會領域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03640" y="3284984"/>
            <a:ext cx="3052936" cy="1473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zh-TW" altLang="en-US" sz="3600" dirty="0" smtClean="0"/>
              <a:t>報告者：</a:t>
            </a:r>
            <a:endParaRPr lang="en-US" altLang="zh-TW" sz="3600" dirty="0" smtClean="0"/>
          </a:p>
          <a:p>
            <a:pPr algn="r"/>
            <a:r>
              <a:rPr lang="zh-TW" altLang="en-US" sz="3600" dirty="0" smtClean="0"/>
              <a:t>郭曉蓉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地理</a:t>
            </a:r>
            <a:r>
              <a:rPr lang="en-US" altLang="zh-TW" sz="3600" dirty="0" smtClean="0"/>
              <a:t>)</a:t>
            </a:r>
          </a:p>
          <a:p>
            <a:pPr algn="r"/>
            <a:r>
              <a:rPr lang="en-US" altLang="zh-TW" sz="3600" dirty="0" smtClean="0"/>
              <a:t>102/5/29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5652120" cy="3755806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5903640" y="5378896"/>
            <a:ext cx="3052936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dirty="0" smtClean="0">
                <a:solidFill>
                  <a:srgbClr val="FF0000"/>
                </a:solidFill>
              </a:rPr>
              <a:t>第六屆好社之徒現場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13714" r="16154" b="6250"/>
          <a:stretch/>
        </p:blipFill>
        <p:spPr bwMode="auto">
          <a:xfrm>
            <a:off x="0" y="199057"/>
            <a:ext cx="9144000" cy="625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171403" y="116632"/>
            <a:ext cx="294297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smtClean="0">
                <a:solidFill>
                  <a:srgbClr val="C00000"/>
                </a:solidFill>
              </a:rPr>
              <a:t>學生作品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" y="1052736"/>
            <a:ext cx="585170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93254"/>
            <a:ext cx="4042792" cy="85842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第六屆好社之徒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00590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t="16719" r="22402" b="15781"/>
          <a:stretch/>
        </p:blipFill>
        <p:spPr>
          <a:xfrm>
            <a:off x="6012160" y="3922163"/>
            <a:ext cx="2915448" cy="293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b="6580"/>
          <a:stretch/>
        </p:blipFill>
        <p:spPr>
          <a:xfrm>
            <a:off x="1" y="3646022"/>
            <a:ext cx="5933678" cy="3211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29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4" b="6707"/>
          <a:stretch/>
        </p:blipFill>
        <p:spPr bwMode="auto">
          <a:xfrm>
            <a:off x="4572000" y="1343025"/>
            <a:ext cx="4490438" cy="12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532453" y="2541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tx2"/>
                </a:solidFill>
              </a:rPr>
              <a:t>考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雅</a:t>
            </a:r>
            <a:r>
              <a:rPr lang="zh-TW" altLang="en-US" sz="2400" b="1" dirty="0">
                <a:solidFill>
                  <a:schemeClr val="tx2"/>
                </a:solidFill>
              </a:rPr>
              <a:t>安地震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位置</a:t>
            </a:r>
            <a:r>
              <a:rPr lang="zh-TW" altLang="en-US" sz="2400" b="1" dirty="0">
                <a:solidFill>
                  <a:schemeClr val="tx2"/>
                </a:solidFill>
              </a:rPr>
              <a:t>↓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pPr algn="r"/>
            <a:r>
              <a:rPr lang="zh-TW" altLang="en-US" sz="2400" b="1" dirty="0" smtClean="0">
                <a:solidFill>
                  <a:schemeClr val="tx2"/>
                </a:solidFill>
              </a:rPr>
              <a:t>四川省輪廓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6866" r="3437" b="3551"/>
          <a:stretch/>
        </p:blipFill>
        <p:spPr bwMode="auto">
          <a:xfrm>
            <a:off x="107504" y="213171"/>
            <a:ext cx="4320480" cy="31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83569" y="388061"/>
            <a:ext cx="4067299" cy="93043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複賽題創意多元，</a:t>
            </a:r>
            <a:r>
              <a:rPr lang="en-US" altLang="zh-TW" sz="3600" b="1" dirty="0" smtClean="0">
                <a:solidFill>
                  <a:schemeClr val="bg1"/>
                </a:solidFill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</a:rPr>
            </a:br>
            <a:r>
              <a:rPr lang="zh-TW" altLang="en-US" sz="3600" b="1" dirty="0" smtClean="0">
                <a:solidFill>
                  <a:schemeClr val="bg1"/>
                </a:solidFill>
              </a:rPr>
              <a:t>超符合時事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219255" y="2996951"/>
            <a:ext cx="3636392" cy="504057"/>
          </a:xfrm>
        </p:spPr>
        <p:txBody>
          <a:bodyPr/>
          <a:lstStyle/>
          <a:p>
            <a:r>
              <a:rPr lang="zh-TW" altLang="en-US" b="1" dirty="0" smtClean="0"/>
              <a:t>考反核的核四廠位置</a:t>
            </a:r>
            <a:endParaRPr lang="zh-TW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" y="3392994"/>
            <a:ext cx="4395961" cy="329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5"/>
          <p:cNvSpPr txBox="1">
            <a:spLocks/>
          </p:cNvSpPr>
          <p:nvPr/>
        </p:nvSpPr>
        <p:spPr>
          <a:xfrm>
            <a:off x="1691680" y="6237312"/>
            <a:ext cx="2736303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考性別平等題型</a:t>
            </a:r>
            <a:endParaRPr lang="zh-TW" alt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3543"/>
            <a:ext cx="4423768" cy="331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內容版面配置區 5"/>
          <p:cNvSpPr txBox="1">
            <a:spLocks/>
          </p:cNvSpPr>
          <p:nvPr/>
        </p:nvSpPr>
        <p:spPr>
          <a:xfrm>
            <a:off x="6018609" y="3534282"/>
            <a:ext cx="648072" cy="309634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考米開朗基羅作品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30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11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2924944"/>
            <a:ext cx="9094863" cy="713872"/>
          </a:xfrm>
          <a:solidFill>
            <a:schemeClr val="tx1">
              <a:alpha val="61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同嗨題深具生活趣味性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4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45069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發出</a:t>
            </a:r>
            <a:r>
              <a:rPr lang="en-US" altLang="zh-TW" sz="3200" dirty="0" smtClean="0"/>
              <a:t>45</a:t>
            </a:r>
            <a:r>
              <a:rPr lang="zh-TW" altLang="en-US" sz="3200" dirty="0" smtClean="0"/>
              <a:t>份問卷，回收</a:t>
            </a:r>
            <a:r>
              <a:rPr lang="en-US" altLang="zh-TW" sz="3200" dirty="0" smtClean="0"/>
              <a:t>39</a:t>
            </a:r>
            <a:r>
              <a:rPr lang="zh-TW" altLang="en-US" sz="3200" dirty="0" smtClean="0"/>
              <a:t>份有效問卷。</a:t>
            </a:r>
            <a:endParaRPr lang="en-US" altLang="zh-TW" sz="3200" dirty="0" smtClean="0"/>
          </a:p>
          <a:p>
            <a:r>
              <a:rPr lang="en-US" altLang="zh-TW" sz="3200" dirty="0" smtClean="0"/>
              <a:t>35</a:t>
            </a:r>
            <a:r>
              <a:rPr lang="zh-TW" altLang="en-US" sz="3200" dirty="0" smtClean="0"/>
              <a:t>份</a:t>
            </a:r>
            <a:r>
              <a:rPr lang="en-US" altLang="zh-TW" sz="3200" dirty="0" smtClean="0"/>
              <a:t>”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同意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or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非常同意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這次活動收穫很多</a:t>
            </a:r>
            <a:r>
              <a:rPr lang="en-US" altLang="zh-TW" sz="3200" dirty="0" smtClean="0"/>
              <a:t>&amp;</a:t>
            </a:r>
            <a:r>
              <a:rPr lang="zh-TW" altLang="en-US" sz="3200" dirty="0" smtClean="0"/>
              <a:t>提升學習社會科的興趣。</a:t>
            </a:r>
            <a:endParaRPr lang="en-US" altLang="zh-TW" sz="3200" dirty="0" smtClean="0"/>
          </a:p>
          <a:p>
            <a:r>
              <a:rPr lang="zh-TW" altLang="en-US" sz="3200" dirty="0" smtClean="0"/>
              <a:t>學生反應複賽題目難易適中偏難，同嗨題適中偏易。</a:t>
            </a:r>
            <a:endParaRPr lang="en-US" altLang="zh-TW" sz="3200" dirty="0" smtClean="0"/>
          </a:p>
          <a:p>
            <a:r>
              <a:rPr lang="zh-TW" altLang="en-US" sz="3200" dirty="0" smtClean="0"/>
              <a:t>每位學生對於題目各有喜好，可知學生平時留意的向度不同。</a:t>
            </a:r>
            <a:endParaRPr lang="en-US" altLang="zh-TW" sz="3200" dirty="0" smtClean="0"/>
          </a:p>
          <a:p>
            <a:r>
              <a:rPr lang="zh-TW" altLang="en-US" sz="3200" dirty="0"/>
              <a:t>最</a:t>
            </a:r>
            <a:r>
              <a:rPr lang="zh-TW" altLang="en-US" sz="3200" dirty="0" smtClean="0"/>
              <a:t>欣賞的隊伍多為唯一的國七代表隊，年齡雖輕實力不容小覷，給國八讚嘆，並給同為國七的學生起了示範作用。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/>
          <a:lstStyle/>
          <a:p>
            <a:r>
              <a:rPr lang="zh-TW" altLang="en-US" dirty="0" smtClean="0"/>
              <a:t>好社之徒學生回饋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1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82453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社會科知識競賽要辦得成功，要長時間吸引學生關注比賽，有以下元素：</a:t>
            </a:r>
            <a:endParaRPr lang="en-US" altLang="zh-TW" sz="2800" dirty="0" smtClean="0"/>
          </a:p>
          <a:p>
            <a:r>
              <a:rPr lang="zh-TW" altLang="en-US" sz="2800" dirty="0" smtClean="0"/>
              <a:t>題目需具備趣味性，挑戰性，題目觸角多且廣，符合學生生活經驗。</a:t>
            </a:r>
            <a:endParaRPr lang="en-US" altLang="zh-TW" sz="2800" dirty="0" smtClean="0"/>
          </a:p>
          <a:p>
            <a:r>
              <a:rPr lang="zh-TW" altLang="en-US" sz="2800" dirty="0" smtClean="0"/>
              <a:t>參考時事內容，在短時間內幫助學生了解目前重要新聞及發生位置，補充課堂不足。</a:t>
            </a:r>
            <a:endParaRPr lang="en-US" altLang="zh-TW" sz="2800" dirty="0" smtClean="0"/>
          </a:p>
          <a:p>
            <a:r>
              <a:rPr lang="zh-TW" altLang="en-US" sz="2800" dirty="0"/>
              <a:t>段考試</a:t>
            </a:r>
            <a:r>
              <a:rPr lang="zh-TW" altLang="en-US" sz="2800" dirty="0" smtClean="0"/>
              <a:t>題可參考好社之徒用過的題目，讓專心的學生另有所穫。</a:t>
            </a:r>
            <a:endParaRPr lang="en-US" altLang="zh-TW" sz="2800" dirty="0" smtClean="0"/>
          </a:p>
          <a:p>
            <a:r>
              <a:rPr lang="zh-TW" altLang="en-US" sz="2800" dirty="0" smtClean="0"/>
              <a:t>主持人最好熟悉國八學生，方便帶動全場氣氛，維持學生參與熱情。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老師檢討回饋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23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3212976"/>
            <a:ext cx="7408333" cy="68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/>
              <a:t>敬請指教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34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82019"/>
              </p:ext>
            </p:extLst>
          </p:nvPr>
        </p:nvGraphicFramePr>
        <p:xfrm>
          <a:off x="179512" y="1367800"/>
          <a:ext cx="8820478" cy="486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5256584"/>
                <a:gridCol w="269979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時間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備註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2/20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期初準備會 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PLC</a:t>
                      </a:r>
                      <a:r>
                        <a:rPr lang="zh-TW" altLang="en-US" sz="2400" dirty="0" smtClean="0"/>
                        <a:t>目標設定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計畫成形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3/6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西區研習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龍門國中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領</a:t>
                      </a:r>
                      <a:r>
                        <a:rPr lang="zh-TW" altLang="en-US" sz="2400" dirty="0" smtClean="0"/>
                        <a:t>召曉蓉師分享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3/20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地理科王竣霆教學觀摩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討論回饋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王竣霆老師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4/3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好社之徒主題設定及題目設計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史地公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教師分工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5/1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好社之徒籌備及預演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5/15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閱讀素養研習及實作分享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科內老師分享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5/22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歷史科鄭凱文教學觀摩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討論回饋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鄭凱文老師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6/5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領域</a:t>
                      </a:r>
                      <a:r>
                        <a:rPr lang="zh-TW" altLang="en-US" sz="2400" dirty="0" smtClean="0"/>
                        <a:t>共讀、</a:t>
                      </a:r>
                      <a:r>
                        <a:rPr lang="zh-TW" altLang="en-US" sz="2400" dirty="0" smtClean="0"/>
                        <a:t>期末分享、回饋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學習的革命、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教孩子大膽作夢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34880" cy="786416"/>
          </a:xfrm>
        </p:spPr>
        <p:txBody>
          <a:bodyPr/>
          <a:lstStyle/>
          <a:p>
            <a:r>
              <a:rPr lang="zh-TW" altLang="en-US" dirty="0" smtClean="0"/>
              <a:t>八次共同備課規劃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124744"/>
            <a:ext cx="9289032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目標：</a:t>
            </a:r>
            <a:endParaRPr lang="zh-TW" altLang="en-US" sz="2800" dirty="0"/>
          </a:p>
          <a:p>
            <a:pPr marL="0" indent="0">
              <a:buNone/>
            </a:pPr>
            <a:r>
              <a:rPr lang="zh-TW" altLang="en-US" sz="2800" dirty="0" smtClean="0"/>
              <a:t>   課程實施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學習共同體</a:t>
            </a:r>
            <a:r>
              <a:rPr lang="zh-TW" altLang="en-US" sz="2800" dirty="0"/>
              <a:t>的操作、籌備第六屆</a:t>
            </a:r>
            <a:r>
              <a:rPr lang="zh-TW" altLang="zh-TW" sz="3200" b="1" dirty="0">
                <a:solidFill>
                  <a:srgbClr val="FF0000"/>
                </a:solidFill>
              </a:rPr>
              <a:t>好社之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徒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、 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</a:t>
            </a:r>
            <a:r>
              <a:rPr lang="zh-TW" altLang="en-US" sz="2800" dirty="0" smtClean="0"/>
              <a:t>學習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閱讀素養教學</a:t>
            </a:r>
            <a:r>
              <a:rPr lang="zh-TW" altLang="en-US" sz="2800" dirty="0"/>
              <a:t>的內涵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作法：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教室觀課→</a:t>
            </a:r>
            <a:r>
              <a:rPr lang="zh-TW" altLang="en-US" sz="2800" dirty="0"/>
              <a:t>見習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學習共同體</a:t>
            </a:r>
            <a:r>
              <a:rPr lang="zh-TW" altLang="en-US" sz="2800" dirty="0" smtClean="0"/>
              <a:t>操作方式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2.</a:t>
            </a:r>
            <a:r>
              <a:rPr lang="zh-TW" altLang="en-US" sz="2800" dirty="0" smtClean="0"/>
              <a:t>領域</a:t>
            </a:r>
            <a:r>
              <a:rPr lang="zh-TW" altLang="en-US" sz="2800" dirty="0"/>
              <a:t>共</a:t>
            </a:r>
            <a:r>
              <a:rPr lang="zh-TW" altLang="en-US" sz="2800" dirty="0" smtClean="0"/>
              <a:t>讀</a:t>
            </a:r>
            <a:r>
              <a:rPr lang="zh-TW" altLang="en-US" sz="2800" dirty="0"/>
              <a:t>─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學習的革命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教孩子大膽作夢</a:t>
            </a:r>
            <a:r>
              <a:rPr lang="en-US" altLang="zh-TW" sz="2800" dirty="0" smtClean="0"/>
              <a:t>》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3.</a:t>
            </a:r>
            <a:r>
              <a:rPr lang="zh-TW" altLang="en-US" sz="2800" dirty="0" smtClean="0"/>
              <a:t>參與社會領域閱讀</a:t>
            </a:r>
            <a:r>
              <a:rPr lang="zh-TW" altLang="en-US" sz="2800" dirty="0"/>
              <a:t>素養</a:t>
            </a:r>
            <a:r>
              <a:rPr lang="zh-TW" altLang="en-US" sz="2800" dirty="0" smtClean="0"/>
              <a:t>課程研習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三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共同備課預計產出教案：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  第六屆好社之徒試題研發、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  閱讀素養教案操作結果一份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64096"/>
          </a:xfrm>
        </p:spPr>
        <p:txBody>
          <a:bodyPr/>
          <a:lstStyle/>
          <a:p>
            <a:pPr algn="l"/>
            <a:r>
              <a:rPr lang="en-US" altLang="zh-TW" dirty="0" smtClean="0"/>
              <a:t>101-2</a:t>
            </a:r>
            <a:r>
              <a:rPr lang="zh-TW" altLang="en-US" dirty="0" smtClean="0"/>
              <a:t> 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9972"/>
            <a:ext cx="4601633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95414" y="692696"/>
            <a:ext cx="4208016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王竣霆</a:t>
            </a:r>
            <a:r>
              <a:rPr lang="zh-TW" altLang="en-US" dirty="0" smtClean="0">
                <a:solidFill>
                  <a:srgbClr val="C00000"/>
                </a:solidFill>
              </a:rPr>
              <a:t>老師公開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zh-TW" altLang="en-US" dirty="0" smtClean="0"/>
              <a:t>觀課</a:t>
            </a:r>
            <a:r>
              <a:rPr lang="en-US" altLang="zh-TW" dirty="0" smtClean="0"/>
              <a:t>~</a:t>
            </a:r>
            <a:r>
              <a:rPr lang="zh-TW" altLang="en-US" dirty="0" smtClean="0"/>
              <a:t>學習共同體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9662"/>
          <a:stretch/>
        </p:blipFill>
        <p:spPr>
          <a:xfrm>
            <a:off x="4829175" y="2735585"/>
            <a:ext cx="4174255" cy="41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r="3945" b="11797"/>
          <a:stretch/>
        </p:blipFill>
        <p:spPr>
          <a:xfrm>
            <a:off x="33164" y="4359070"/>
            <a:ext cx="4640064" cy="247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27984" y="338898"/>
            <a:ext cx="1728192" cy="3183252"/>
          </a:xfrm>
        </p:spPr>
        <p:txBody>
          <a:bodyPr vert="eaVert"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學習共同體上課實景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11910"/>
          <a:stretch/>
        </p:blipFill>
        <p:spPr>
          <a:xfrm>
            <a:off x="211535" y="188640"/>
            <a:ext cx="4225398" cy="494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84" y="134665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5" y="4311364"/>
            <a:ext cx="3220913" cy="241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3593" r="10985"/>
          <a:stretch/>
        </p:blipFill>
        <p:spPr>
          <a:xfrm>
            <a:off x="4436933" y="3730762"/>
            <a:ext cx="3789852" cy="299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6049" y="1340768"/>
            <a:ext cx="8892480" cy="468052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提問及</a:t>
            </a:r>
            <a:r>
              <a:rPr lang="en-US" altLang="zh-TW" sz="2800" dirty="0" err="1" smtClean="0"/>
              <a:t>PPT</a:t>
            </a:r>
            <a:r>
              <a:rPr lang="zh-TW" altLang="en-US" sz="2800" dirty="0" smtClean="0"/>
              <a:t>設計、提問</a:t>
            </a:r>
            <a:r>
              <a:rPr lang="zh-TW" altLang="en-US" sz="2800" dirty="0"/>
              <a:t>討論運作</a:t>
            </a:r>
            <a:r>
              <a:rPr lang="zh-TW" altLang="en-US" sz="2800" dirty="0" smtClean="0"/>
              <a:t>流暢，可知老師事前</a:t>
            </a:r>
            <a:r>
              <a:rPr lang="zh-TW" altLang="en-US" sz="2800" dirty="0"/>
              <a:t>準備</a:t>
            </a:r>
            <a:r>
              <a:rPr lang="zh-TW" altLang="en-US" sz="2800" dirty="0" smtClean="0"/>
              <a:t>工作完整齊全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交</a:t>
            </a:r>
            <a:r>
              <a:rPr lang="zh-TW" altLang="en-US" sz="2800" dirty="0" smtClean="0"/>
              <a:t>付學生事前作業，</a:t>
            </a:r>
            <a:r>
              <a:rPr lang="zh-TW" altLang="en-US" sz="2800" dirty="0" smtClean="0"/>
              <a:t>搜集相關資料以供課堂</a:t>
            </a:r>
            <a:r>
              <a:rPr lang="zh-TW" altLang="en-US" sz="2800" dirty="0" smtClean="0"/>
              <a:t>討論之用。</a:t>
            </a:r>
            <a:endParaRPr lang="en-US" altLang="zh-TW" sz="2800" dirty="0" smtClean="0"/>
          </a:p>
          <a:p>
            <a:r>
              <a:rPr lang="zh-TW" altLang="en-US" sz="2800" dirty="0" smtClean="0"/>
              <a:t>媒體融入引起學生興趣並關注外勞議題。</a:t>
            </a:r>
            <a:endParaRPr lang="en-US" altLang="zh-TW" sz="2800" dirty="0" smtClean="0"/>
          </a:p>
          <a:p>
            <a:r>
              <a:rPr lang="zh-TW" altLang="en-US" sz="2800" dirty="0" smtClean="0"/>
              <a:t>在國七剛開始即訓練學生搜集資料並討論、報告的規範，引導學生合宜的發言內容及秩序，教師隨即修正學生錯誤。</a:t>
            </a:r>
            <a:endParaRPr lang="en-US" altLang="zh-TW" sz="2800" dirty="0" smtClean="0"/>
          </a:p>
          <a:p>
            <a:r>
              <a:rPr lang="zh-TW" altLang="en-US" sz="2800" dirty="0"/>
              <a:t>觀點</a:t>
            </a:r>
            <a:r>
              <a:rPr lang="zh-TW" altLang="en-US" sz="2800" dirty="0" smtClean="0"/>
              <a:t>問題可由史地公三科共同設計，以求觀點的多元及完整性。</a:t>
            </a:r>
            <a:endParaRPr lang="en-US" altLang="zh-TW" sz="2800" dirty="0" smtClean="0"/>
          </a:p>
          <a:p>
            <a:r>
              <a:rPr lang="zh-TW" altLang="en-US" sz="2800" dirty="0" smtClean="0"/>
              <a:t>此教學法讓學生</a:t>
            </a:r>
            <a:r>
              <a:rPr lang="zh-TW" altLang="en-US" sz="2800" dirty="0"/>
              <a:t>學習</a:t>
            </a:r>
            <a:r>
              <a:rPr lang="zh-TW" altLang="en-US" sz="2800" dirty="0" smtClean="0"/>
              <a:t>動機強，建議老師共同備課，以減輕備課負擔。</a:t>
            </a:r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zh-TW" altLang="en-US" dirty="0" smtClean="0"/>
              <a:t>操作學習共同體心得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5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1430" y="2420888"/>
            <a:ext cx="8866820" cy="277336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3600" dirty="0" smtClean="0">
                <a:effectLst/>
              </a:rPr>
              <a:t>　課前－發放閱讀文本請學生自行閱讀</a:t>
            </a:r>
            <a:endParaRPr lang="en-US" altLang="zh-TW" sz="3600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3600" dirty="0" smtClean="0">
                <a:effectLst/>
              </a:rPr>
              <a:t>　課中－學習共同體</a:t>
            </a:r>
            <a:r>
              <a:rPr lang="zh-TW" altLang="en-US" sz="3600" dirty="0"/>
              <a:t>（</a:t>
            </a:r>
            <a:r>
              <a:rPr lang="zh-TW" altLang="en-US" sz="3600" dirty="0" smtClean="0"/>
              <a:t>討論</a:t>
            </a:r>
            <a:r>
              <a:rPr lang="en-US" altLang="zh-TW" sz="3600" dirty="0" smtClean="0">
                <a:sym typeface="Wingdings" pitchFamily="2" charset="2"/>
              </a:rPr>
              <a:t></a:t>
            </a:r>
            <a:r>
              <a:rPr lang="zh-TW" altLang="en-US" sz="3600" dirty="0" smtClean="0">
                <a:sym typeface="Wingdings" pitchFamily="2" charset="2"/>
              </a:rPr>
              <a:t>發表</a:t>
            </a:r>
            <a:r>
              <a:rPr lang="zh-TW" altLang="en-US" sz="3600" dirty="0" smtClean="0"/>
              <a:t>）</a:t>
            </a:r>
            <a:endParaRPr lang="en-US" altLang="zh-TW" sz="3600" dirty="0" smtClean="0">
              <a:effectLst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3600" dirty="0" smtClean="0"/>
              <a:t>　課後－張貼老師</a:t>
            </a:r>
            <a:r>
              <a:rPr lang="zh-TW" altLang="en-US" sz="3600" dirty="0"/>
              <a:t>參考</a:t>
            </a:r>
            <a:r>
              <a:rPr lang="zh-TW" altLang="en-US" sz="3600" dirty="0" smtClean="0"/>
              <a:t>答案及架構</a:t>
            </a:r>
            <a:r>
              <a:rPr lang="zh-TW" altLang="en-US" sz="3600" dirty="0"/>
              <a:t>圖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marL="301943" lvl="1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              並公告學生優良作品以供參考</a:t>
            </a:r>
            <a:endParaRPr lang="zh-TW" altLang="en-US" sz="3600" dirty="0" smtClean="0"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33265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zh-TW" altLang="en-US" sz="4400" dirty="0">
                <a:solidFill>
                  <a:schemeClr val="bg1"/>
                </a:solidFill>
                <a:latin typeface="華康方圓體W7" pitchFamily="81" charset="-120"/>
                <a:ea typeface="華康方圓體W7" pitchFamily="81" charset="-120"/>
              </a:rPr>
              <a:t>閱讀素養教學與評量的實施</a:t>
            </a:r>
            <a:endParaRPr lang="en-US" altLang="zh-TW" sz="4400" dirty="0">
              <a:solidFill>
                <a:schemeClr val="bg1"/>
              </a:solidFill>
              <a:latin typeface="華康方圓體W7" pitchFamily="81" charset="-120"/>
              <a:ea typeface="華康方圓體W7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7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7014" r="46509" b="8160"/>
          <a:stretch/>
        </p:blipFill>
        <p:spPr bwMode="auto">
          <a:xfrm>
            <a:off x="19397" y="116632"/>
            <a:ext cx="76234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1403" y="116632"/>
            <a:ext cx="2942972" cy="125272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</a:rPr>
              <a:t>學生作品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12500" r="16057" b="7813"/>
          <a:stretch/>
        </p:blipFill>
        <p:spPr bwMode="auto">
          <a:xfrm>
            <a:off x="35024" y="260648"/>
            <a:ext cx="910689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171403" y="116632"/>
            <a:ext cx="294297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smtClean="0">
                <a:solidFill>
                  <a:srgbClr val="C00000"/>
                </a:solidFill>
              </a:rPr>
              <a:t>學生作品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</TotalTime>
  <Words>635</Words>
  <Application>Microsoft Office PowerPoint</Application>
  <PresentationFormat>如螢幕大小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波形</vt:lpstr>
      <vt:lpstr>大直高中 國中部社會領域</vt:lpstr>
      <vt:lpstr>八次共同備課規劃</vt:lpstr>
      <vt:lpstr>101-2 共同備課規劃</vt:lpstr>
      <vt:lpstr>王竣霆老師公開 觀課~學習共同體</vt:lpstr>
      <vt:lpstr>學習共同體上課實景</vt:lpstr>
      <vt:lpstr>操作學習共同體心得</vt:lpstr>
      <vt:lpstr>PowerPoint 簡報</vt:lpstr>
      <vt:lpstr>學生作品</vt:lpstr>
      <vt:lpstr>PowerPoint 簡報</vt:lpstr>
      <vt:lpstr>PowerPoint 簡報</vt:lpstr>
      <vt:lpstr>第六屆好社之徒</vt:lpstr>
      <vt:lpstr>複賽題創意多元， 超符合時事</vt:lpstr>
      <vt:lpstr>同嗨題深具生活趣味性</vt:lpstr>
      <vt:lpstr>好社之徒學生回饋</vt:lpstr>
      <vt:lpstr>老師檢討回饋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大直高中社會領域</dc:title>
  <dc:creator>user</dc:creator>
  <cp:lastModifiedBy>user</cp:lastModifiedBy>
  <cp:revision>42</cp:revision>
  <dcterms:created xsi:type="dcterms:W3CDTF">2012-10-30T14:16:34Z</dcterms:created>
  <dcterms:modified xsi:type="dcterms:W3CDTF">2013-06-04T11:00:30Z</dcterms:modified>
</cp:coreProperties>
</file>