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64" r:id="rId3"/>
    <p:sldId id="261" r:id="rId4"/>
    <p:sldId id="262" r:id="rId5"/>
    <p:sldId id="271" r:id="rId6"/>
    <p:sldId id="270" r:id="rId7"/>
    <p:sldId id="268" r:id="rId8"/>
    <p:sldId id="263" r:id="rId9"/>
    <p:sldId id="265" r:id="rId10"/>
    <p:sldId id="266" r:id="rId11"/>
    <p:sldId id="257" r:id="rId12"/>
    <p:sldId id="277" r:id="rId13"/>
    <p:sldId id="258" r:id="rId14"/>
    <p:sldId id="260" r:id="rId15"/>
    <p:sldId id="259" r:id="rId16"/>
    <p:sldId id="273" r:id="rId17"/>
    <p:sldId id="274" r:id="rId18"/>
    <p:sldId id="278" r:id="rId19"/>
    <p:sldId id="275" r:id="rId20"/>
    <p:sldId id="272" r:id="rId21"/>
    <p:sldId id="269" r:id="rId22"/>
    <p:sldId id="276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14" autoAdjust="0"/>
  </p:normalViewPr>
  <p:slideViewPr>
    <p:cSldViewPr>
      <p:cViewPr varScale="1">
        <p:scale>
          <a:sx n="62" d="100"/>
          <a:sy n="62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7896D0-757D-4C92-A881-94F92350E407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092CC7EB-7BF4-4309-8E85-EA8C67DF6CCF}">
      <dgm:prSet phldrT="[文字]"/>
      <dgm:spPr/>
      <dgm:t>
        <a:bodyPr/>
        <a:lstStyle/>
        <a:p>
          <a:r>
            <a:rPr lang="zh-TW" altLang="en-US" dirty="0" smtClean="0"/>
            <a:t>會議前</a:t>
          </a:r>
          <a:endParaRPr lang="zh-TW" altLang="en-US" dirty="0"/>
        </a:p>
      </dgm:t>
    </dgm:pt>
    <dgm:pt modelId="{0AF02368-1104-46B3-8377-59D12EC1FC9F}" type="parTrans" cxnId="{A447CC1C-1B76-49C0-A96F-08217262E728}">
      <dgm:prSet/>
      <dgm:spPr/>
      <dgm:t>
        <a:bodyPr/>
        <a:lstStyle/>
        <a:p>
          <a:endParaRPr lang="zh-TW" altLang="en-US"/>
        </a:p>
      </dgm:t>
    </dgm:pt>
    <dgm:pt modelId="{CDB63D55-D47E-411F-A3F0-CBA7F182B146}" type="sibTrans" cxnId="{A447CC1C-1B76-49C0-A96F-08217262E728}">
      <dgm:prSet/>
      <dgm:spPr/>
      <dgm:t>
        <a:bodyPr/>
        <a:lstStyle/>
        <a:p>
          <a:endParaRPr lang="zh-TW" altLang="en-US"/>
        </a:p>
      </dgm:t>
    </dgm:pt>
    <dgm:pt modelId="{BDB3B28B-08E7-418C-873C-773D11C6DBD6}">
      <dgm:prSet phldrT="[文字]" custT="1"/>
      <dgm:spPr/>
      <dgm:t>
        <a:bodyPr/>
        <a:lstStyle/>
        <a:p>
          <a:pPr marL="228600" indent="0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dirty="0" smtClean="0"/>
            <a:t>期初校務會議，完成八次共備計畫書</a:t>
          </a:r>
          <a:endParaRPr lang="zh-TW" altLang="en-US" sz="2000" dirty="0"/>
        </a:p>
      </dgm:t>
    </dgm:pt>
    <dgm:pt modelId="{CC989204-2669-42A2-9D45-F437752FF337}" type="parTrans" cxnId="{8874D025-44F7-436B-A7AA-C0BB53736215}">
      <dgm:prSet/>
      <dgm:spPr/>
      <dgm:t>
        <a:bodyPr/>
        <a:lstStyle/>
        <a:p>
          <a:endParaRPr lang="zh-TW" altLang="en-US"/>
        </a:p>
      </dgm:t>
    </dgm:pt>
    <dgm:pt modelId="{4A5A205C-4B8E-4494-B703-BDB77CFCD827}" type="sibTrans" cxnId="{8874D025-44F7-436B-A7AA-C0BB53736215}">
      <dgm:prSet/>
      <dgm:spPr/>
      <dgm:t>
        <a:bodyPr/>
        <a:lstStyle/>
        <a:p>
          <a:endParaRPr lang="zh-TW" altLang="en-US"/>
        </a:p>
      </dgm:t>
    </dgm:pt>
    <dgm:pt modelId="{740414A8-BDBB-4A12-B4AF-C2840B21D9E2}">
      <dgm:prSet phldrT="[文字]"/>
      <dgm:spPr/>
      <dgm:t>
        <a:bodyPr/>
        <a:lstStyle/>
        <a:p>
          <a:r>
            <a:rPr lang="zh-TW" altLang="en-US" dirty="0" smtClean="0"/>
            <a:t>會議中</a:t>
          </a:r>
          <a:endParaRPr lang="zh-TW" altLang="en-US" dirty="0"/>
        </a:p>
      </dgm:t>
    </dgm:pt>
    <dgm:pt modelId="{51D6E7C8-23A3-44B9-B9BD-19AB2606B640}" type="parTrans" cxnId="{F9948DF5-2D6B-4235-8AC2-F04E231AEFE1}">
      <dgm:prSet/>
      <dgm:spPr/>
      <dgm:t>
        <a:bodyPr/>
        <a:lstStyle/>
        <a:p>
          <a:endParaRPr lang="zh-TW" altLang="en-US"/>
        </a:p>
      </dgm:t>
    </dgm:pt>
    <dgm:pt modelId="{B71C52DD-BCB8-4176-B5C4-82BBA0C36861}" type="sibTrans" cxnId="{F9948DF5-2D6B-4235-8AC2-F04E231AEFE1}">
      <dgm:prSet/>
      <dgm:spPr/>
      <dgm:t>
        <a:bodyPr/>
        <a:lstStyle/>
        <a:p>
          <a:endParaRPr lang="zh-TW" altLang="en-US"/>
        </a:p>
      </dgm:t>
    </dgm:pt>
    <dgm:pt modelId="{FF138E4D-86AF-4186-80D8-C4527D987C3B}">
      <dgm:prSet phldrT="[文字]" custT="1"/>
      <dgm:spPr/>
      <dgm:t>
        <a:bodyPr/>
        <a:lstStyle/>
        <a:p>
          <a:r>
            <a:rPr lang="zh-TW" altLang="en-US" sz="2000" dirty="0" smtClean="0"/>
            <a:t>以</a:t>
          </a:r>
          <a:r>
            <a:rPr lang="en-US" altLang="zh-TW" sz="2000" dirty="0" smtClean="0"/>
            <a:t>”</a:t>
          </a:r>
          <a:r>
            <a:rPr lang="zh-TW" altLang="en-US" sz="2000" dirty="0" smtClean="0"/>
            <a:t>初步會議紀錄</a:t>
          </a:r>
          <a:r>
            <a:rPr lang="en-US" altLang="zh-TW" sz="2000" dirty="0" smtClean="0"/>
            <a:t>”</a:t>
          </a:r>
          <a:r>
            <a:rPr lang="zh-TW" altLang="en-US" sz="2000" dirty="0" smtClean="0"/>
            <a:t>引導開會，提升效率減輕負擔</a:t>
          </a:r>
          <a:endParaRPr lang="zh-TW" altLang="en-US" sz="2000" dirty="0"/>
        </a:p>
      </dgm:t>
    </dgm:pt>
    <dgm:pt modelId="{7A921128-5544-45DC-B876-D63AC5672ED4}" type="parTrans" cxnId="{A7D9A8FE-FC54-4E0B-A35A-C7C33C79BAAE}">
      <dgm:prSet/>
      <dgm:spPr/>
      <dgm:t>
        <a:bodyPr/>
        <a:lstStyle/>
        <a:p>
          <a:endParaRPr lang="zh-TW" altLang="en-US"/>
        </a:p>
      </dgm:t>
    </dgm:pt>
    <dgm:pt modelId="{D30A54A2-9A45-42C4-86E6-03F3138A2E78}" type="sibTrans" cxnId="{A7D9A8FE-FC54-4E0B-A35A-C7C33C79BAAE}">
      <dgm:prSet/>
      <dgm:spPr/>
      <dgm:t>
        <a:bodyPr/>
        <a:lstStyle/>
        <a:p>
          <a:endParaRPr lang="zh-TW" altLang="en-US"/>
        </a:p>
      </dgm:t>
    </dgm:pt>
    <dgm:pt modelId="{989350D5-3E25-4E91-9546-F4BF8971C8AF}">
      <dgm:prSet phldrT="[文字]"/>
      <dgm:spPr/>
      <dgm:t>
        <a:bodyPr/>
        <a:lstStyle/>
        <a:p>
          <a:r>
            <a:rPr lang="zh-TW" altLang="en-US" dirty="0" smtClean="0"/>
            <a:t>會議後</a:t>
          </a:r>
          <a:endParaRPr lang="zh-TW" altLang="en-US" dirty="0"/>
        </a:p>
      </dgm:t>
    </dgm:pt>
    <dgm:pt modelId="{F847554A-82A4-4A3D-95C6-DBD62473588A}" type="parTrans" cxnId="{37BC32AE-F60A-4A80-BF21-4E6960D2C290}">
      <dgm:prSet/>
      <dgm:spPr/>
      <dgm:t>
        <a:bodyPr/>
        <a:lstStyle/>
        <a:p>
          <a:endParaRPr lang="zh-TW" altLang="en-US"/>
        </a:p>
      </dgm:t>
    </dgm:pt>
    <dgm:pt modelId="{28973439-4F87-4B8C-95E0-C068622F8917}" type="sibTrans" cxnId="{37BC32AE-F60A-4A80-BF21-4E6960D2C290}">
      <dgm:prSet/>
      <dgm:spPr/>
      <dgm:t>
        <a:bodyPr/>
        <a:lstStyle/>
        <a:p>
          <a:endParaRPr lang="zh-TW" altLang="en-US"/>
        </a:p>
      </dgm:t>
    </dgm:pt>
    <dgm:pt modelId="{EBFFC386-B7F8-4593-ADED-844B87B02ABF}">
      <dgm:prSet phldrT="[文字]"/>
      <dgm:spPr/>
      <dgm:t>
        <a:bodyPr/>
        <a:lstStyle/>
        <a:p>
          <a:r>
            <a:rPr lang="zh-TW" altLang="en-US" dirty="0" smtClean="0"/>
            <a:t>完成記錄，把討論結果遞給教學組</a:t>
          </a:r>
          <a:endParaRPr lang="zh-TW" altLang="en-US" dirty="0"/>
        </a:p>
      </dgm:t>
    </dgm:pt>
    <dgm:pt modelId="{D77AAC90-FE43-48D4-8E01-71BE48F24EA5}" type="parTrans" cxnId="{B1BE68A0-6ADD-4114-A56A-EF09B8C65389}">
      <dgm:prSet/>
      <dgm:spPr/>
      <dgm:t>
        <a:bodyPr/>
        <a:lstStyle/>
        <a:p>
          <a:endParaRPr lang="zh-TW" altLang="en-US"/>
        </a:p>
      </dgm:t>
    </dgm:pt>
    <dgm:pt modelId="{03C2D583-C157-4F54-870B-DE2302030FED}" type="sibTrans" cxnId="{B1BE68A0-6ADD-4114-A56A-EF09B8C65389}">
      <dgm:prSet/>
      <dgm:spPr/>
      <dgm:t>
        <a:bodyPr/>
        <a:lstStyle/>
        <a:p>
          <a:endParaRPr lang="zh-TW" altLang="en-US"/>
        </a:p>
      </dgm:t>
    </dgm:pt>
    <dgm:pt modelId="{DAC3CDFA-110B-4610-A3E4-CC36D2BC324E}">
      <dgm:prSet phldrT="[文字]"/>
      <dgm:spPr/>
      <dgm:t>
        <a:bodyPr/>
        <a:lstStyle/>
        <a:p>
          <a:r>
            <a:rPr lang="zh-TW" altLang="en-US" dirty="0" smtClean="0"/>
            <a:t>上傳資料、放入照片，完成建檔</a:t>
          </a:r>
          <a:endParaRPr lang="zh-TW" altLang="en-US" dirty="0"/>
        </a:p>
      </dgm:t>
    </dgm:pt>
    <dgm:pt modelId="{BCDF8DCB-49E5-4AA5-8F1E-50176A2B1A1C}" type="parTrans" cxnId="{4946A2B1-3C77-4C89-B238-60ECDA1F9C77}">
      <dgm:prSet/>
      <dgm:spPr/>
      <dgm:t>
        <a:bodyPr/>
        <a:lstStyle/>
        <a:p>
          <a:endParaRPr lang="zh-TW" altLang="en-US"/>
        </a:p>
      </dgm:t>
    </dgm:pt>
    <dgm:pt modelId="{0AFC05D9-D8D4-41AD-B8C4-AED8BAAD1202}" type="sibTrans" cxnId="{4946A2B1-3C77-4C89-B238-60ECDA1F9C77}">
      <dgm:prSet/>
      <dgm:spPr/>
      <dgm:t>
        <a:bodyPr/>
        <a:lstStyle/>
        <a:p>
          <a:endParaRPr lang="zh-TW" altLang="en-US"/>
        </a:p>
      </dgm:t>
    </dgm:pt>
    <dgm:pt modelId="{9F1880A4-9DC6-4179-8C5E-1AE170AA61EF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dirty="0" smtClean="0"/>
            <a:t>資料建檔、社群聯絡網規劃</a:t>
          </a:r>
          <a:r>
            <a:rPr lang="en-US" altLang="zh-TW" sz="2000" dirty="0" smtClean="0"/>
            <a:t>(</a:t>
          </a:r>
          <a:r>
            <a:rPr lang="zh-TW" altLang="en-US" sz="2000" dirty="0" smtClean="0"/>
            <a:t>電腦資料夾、信箱群組</a:t>
          </a:r>
          <a:r>
            <a:rPr lang="en-US" altLang="zh-TW" sz="2000" dirty="0" smtClean="0"/>
            <a:t>)</a:t>
          </a:r>
          <a:endParaRPr lang="zh-TW" altLang="en-US" sz="2000" dirty="0"/>
        </a:p>
      </dgm:t>
    </dgm:pt>
    <dgm:pt modelId="{26DC8926-3D45-4EAB-A47F-5296726CA53B}" type="parTrans" cxnId="{60552010-EEE8-49FF-B21C-EB634375D924}">
      <dgm:prSet/>
      <dgm:spPr/>
      <dgm:t>
        <a:bodyPr/>
        <a:lstStyle/>
        <a:p>
          <a:endParaRPr lang="zh-TW" altLang="en-US"/>
        </a:p>
      </dgm:t>
    </dgm:pt>
    <dgm:pt modelId="{A739DB45-1929-41E3-B5DC-3F83740E0E0D}" type="sibTrans" cxnId="{60552010-EEE8-49FF-B21C-EB634375D924}">
      <dgm:prSet/>
      <dgm:spPr/>
      <dgm:t>
        <a:bodyPr/>
        <a:lstStyle/>
        <a:p>
          <a:endParaRPr lang="zh-TW" altLang="en-US"/>
        </a:p>
      </dgm:t>
    </dgm:pt>
    <dgm:pt modelId="{9C1A1FDB-27D9-476D-945E-21E78EFDB677}">
      <dgm:prSet phldrT="[文字]" custT="1"/>
      <dgm:spPr/>
      <dgm:t>
        <a:bodyPr/>
        <a:lstStyle/>
        <a:p>
          <a:r>
            <a:rPr lang="zh-TW" altLang="en-US" sz="2000" dirty="0" smtClean="0"/>
            <a:t>行政分工：拍照記錄，場地預備</a:t>
          </a:r>
          <a:r>
            <a:rPr lang="en-US" altLang="zh-TW" sz="2000" dirty="0" smtClean="0"/>
            <a:t>(</a:t>
          </a:r>
          <a:r>
            <a:rPr lang="zh-TW" altLang="en-US" sz="2000" dirty="0" smtClean="0"/>
            <a:t>茶點器材</a:t>
          </a:r>
          <a:r>
            <a:rPr lang="en-US" altLang="zh-TW" sz="2000" dirty="0" smtClean="0"/>
            <a:t>)</a:t>
          </a:r>
          <a:r>
            <a:rPr lang="zh-TW" altLang="en-US" sz="2000" dirty="0" smtClean="0"/>
            <a:t>，簽到表，筆電書面紀錄</a:t>
          </a:r>
          <a:endParaRPr lang="zh-TW" altLang="en-US" sz="2000" dirty="0"/>
        </a:p>
      </dgm:t>
    </dgm:pt>
    <dgm:pt modelId="{66BA0774-3A3B-4323-AF6F-0773DC12A826}" type="parTrans" cxnId="{CEAA1423-EF31-4D85-B664-80B6E360F548}">
      <dgm:prSet/>
      <dgm:spPr/>
      <dgm:t>
        <a:bodyPr/>
        <a:lstStyle/>
        <a:p>
          <a:endParaRPr lang="zh-TW" altLang="en-US"/>
        </a:p>
      </dgm:t>
    </dgm:pt>
    <dgm:pt modelId="{1B5C65B5-801A-492A-9FA9-7744292AD157}" type="sibTrans" cxnId="{CEAA1423-EF31-4D85-B664-80B6E360F548}">
      <dgm:prSet/>
      <dgm:spPr/>
      <dgm:t>
        <a:bodyPr/>
        <a:lstStyle/>
        <a:p>
          <a:endParaRPr lang="zh-TW" altLang="en-US"/>
        </a:p>
      </dgm:t>
    </dgm:pt>
    <dgm:pt modelId="{FE4F41E5-C1AE-48EC-8D36-9FF4C1BD5C66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dirty="0" smtClean="0"/>
            <a:t>會議前發通知信，需要討論事項預先通知</a:t>
          </a:r>
        </a:p>
      </dgm:t>
    </dgm:pt>
    <dgm:pt modelId="{520B79D0-7DA3-49C2-94E2-0B4C3572323E}" type="parTrans" cxnId="{BA9D56BE-4372-4EEE-B3DB-E6602833A307}">
      <dgm:prSet/>
      <dgm:spPr/>
      <dgm:t>
        <a:bodyPr/>
        <a:lstStyle/>
        <a:p>
          <a:endParaRPr lang="zh-TW" altLang="en-US"/>
        </a:p>
      </dgm:t>
    </dgm:pt>
    <dgm:pt modelId="{5ACE1E62-C6C2-402B-903D-A2FB2AD8B261}" type="sibTrans" cxnId="{BA9D56BE-4372-4EEE-B3DB-E6602833A307}">
      <dgm:prSet/>
      <dgm:spPr/>
      <dgm:t>
        <a:bodyPr/>
        <a:lstStyle/>
        <a:p>
          <a:endParaRPr lang="zh-TW" altLang="en-US"/>
        </a:p>
      </dgm:t>
    </dgm:pt>
    <dgm:pt modelId="{E51E7994-3D28-4569-B749-F63516AC422A}" type="pres">
      <dgm:prSet presAssocID="{607896D0-757D-4C92-A881-94F92350E407}" presName="linearFlow" presStyleCnt="0">
        <dgm:presLayoutVars>
          <dgm:dir/>
          <dgm:animLvl val="lvl"/>
          <dgm:resizeHandles val="exact"/>
        </dgm:presLayoutVars>
      </dgm:prSet>
      <dgm:spPr/>
    </dgm:pt>
    <dgm:pt modelId="{6351A2BD-730A-4AA2-A2AA-B004C3B9439E}" type="pres">
      <dgm:prSet presAssocID="{092CC7EB-7BF4-4309-8E85-EA8C67DF6CCF}" presName="composite" presStyleCnt="0"/>
      <dgm:spPr/>
    </dgm:pt>
    <dgm:pt modelId="{BFC570D2-52A9-47B8-A8F2-24B6F6200215}" type="pres">
      <dgm:prSet presAssocID="{092CC7EB-7BF4-4309-8E85-EA8C67DF6CC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C7C626-9264-41D4-9901-A29151127E8A}" type="pres">
      <dgm:prSet presAssocID="{092CC7EB-7BF4-4309-8E85-EA8C67DF6CCF}" presName="descendantText" presStyleLbl="alignAcc1" presStyleIdx="0" presStyleCnt="3" custScaleY="113392" custLinFactNeighborX="373" custLinFactNeighborY="47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3E99A2-4949-45A7-B528-7A133FB5F788}" type="pres">
      <dgm:prSet presAssocID="{CDB63D55-D47E-411F-A3F0-CBA7F182B146}" presName="sp" presStyleCnt="0"/>
      <dgm:spPr/>
    </dgm:pt>
    <dgm:pt modelId="{915752D7-3815-4F8F-9DAC-616857A0A231}" type="pres">
      <dgm:prSet presAssocID="{740414A8-BDBB-4A12-B4AF-C2840B21D9E2}" presName="composite" presStyleCnt="0"/>
      <dgm:spPr/>
    </dgm:pt>
    <dgm:pt modelId="{72B1C7E4-9ABA-4D8B-B3F4-712ECDD2E78D}" type="pres">
      <dgm:prSet presAssocID="{740414A8-BDBB-4A12-B4AF-C2840B21D9E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E06B65F-AF24-4D04-80E9-5B457532D3EF}" type="pres">
      <dgm:prSet presAssocID="{740414A8-BDBB-4A12-B4AF-C2840B21D9E2}" presName="descendantText" presStyleLbl="alignAcc1" presStyleIdx="1" presStyleCnt="3" custScaleY="135187" custLinFactNeighborX="-770" custLinFactNeighborY="-49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168553-3EF8-44AC-B562-74E7F4914551}" type="pres">
      <dgm:prSet presAssocID="{B71C52DD-BCB8-4176-B5C4-82BBA0C36861}" presName="sp" presStyleCnt="0"/>
      <dgm:spPr/>
    </dgm:pt>
    <dgm:pt modelId="{488F4534-B64A-4D94-9DB3-476D85DA05E1}" type="pres">
      <dgm:prSet presAssocID="{989350D5-3E25-4E91-9546-F4BF8971C8AF}" presName="composite" presStyleCnt="0"/>
      <dgm:spPr/>
    </dgm:pt>
    <dgm:pt modelId="{5AA42659-38DC-44C9-B42F-12018366AD7B}" type="pres">
      <dgm:prSet presAssocID="{989350D5-3E25-4E91-9546-F4BF8971C8A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172AEA4-3650-48E7-877F-0D746BA9BA60}" type="pres">
      <dgm:prSet presAssocID="{989350D5-3E25-4E91-9546-F4BF8971C8A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56A3AF4-D765-41C0-9A83-EABC4186D2E5}" type="presOf" srcId="{EBFFC386-B7F8-4593-ADED-844B87B02ABF}" destId="{9172AEA4-3650-48E7-877F-0D746BA9BA60}" srcOrd="0" destOrd="0" presId="urn:microsoft.com/office/officeart/2005/8/layout/chevron2"/>
    <dgm:cxn modelId="{9FB65979-F0F5-4145-BB7A-51823E5FFB5B}" type="presOf" srcId="{092CC7EB-7BF4-4309-8E85-EA8C67DF6CCF}" destId="{BFC570D2-52A9-47B8-A8F2-24B6F6200215}" srcOrd="0" destOrd="0" presId="urn:microsoft.com/office/officeart/2005/8/layout/chevron2"/>
    <dgm:cxn modelId="{A7D9A8FE-FC54-4E0B-A35A-C7C33C79BAAE}" srcId="{740414A8-BDBB-4A12-B4AF-C2840B21D9E2}" destId="{FF138E4D-86AF-4186-80D8-C4527D987C3B}" srcOrd="0" destOrd="0" parTransId="{7A921128-5544-45DC-B876-D63AC5672ED4}" sibTransId="{D30A54A2-9A45-42C4-86E6-03F3138A2E78}"/>
    <dgm:cxn modelId="{F81C83A5-0B8F-477C-AF5F-0C8108806807}" type="presOf" srcId="{740414A8-BDBB-4A12-B4AF-C2840B21D9E2}" destId="{72B1C7E4-9ABA-4D8B-B3F4-712ECDD2E78D}" srcOrd="0" destOrd="0" presId="urn:microsoft.com/office/officeart/2005/8/layout/chevron2"/>
    <dgm:cxn modelId="{A447CC1C-1B76-49C0-A96F-08217262E728}" srcId="{607896D0-757D-4C92-A881-94F92350E407}" destId="{092CC7EB-7BF4-4309-8E85-EA8C67DF6CCF}" srcOrd="0" destOrd="0" parTransId="{0AF02368-1104-46B3-8377-59D12EC1FC9F}" sibTransId="{CDB63D55-D47E-411F-A3F0-CBA7F182B146}"/>
    <dgm:cxn modelId="{A5509974-14FB-4AF7-9E0C-ED6D80656D6F}" type="presOf" srcId="{FE4F41E5-C1AE-48EC-8D36-9FF4C1BD5C66}" destId="{28C7C626-9264-41D4-9901-A29151127E8A}" srcOrd="0" destOrd="2" presId="urn:microsoft.com/office/officeart/2005/8/layout/chevron2"/>
    <dgm:cxn modelId="{0DE5C7F7-7A0F-4824-9D28-8F93B8965EAF}" type="presOf" srcId="{607896D0-757D-4C92-A881-94F92350E407}" destId="{E51E7994-3D28-4569-B749-F63516AC422A}" srcOrd="0" destOrd="0" presId="urn:microsoft.com/office/officeart/2005/8/layout/chevron2"/>
    <dgm:cxn modelId="{CEAA1423-EF31-4D85-B664-80B6E360F548}" srcId="{740414A8-BDBB-4A12-B4AF-C2840B21D9E2}" destId="{9C1A1FDB-27D9-476D-945E-21E78EFDB677}" srcOrd="1" destOrd="0" parTransId="{66BA0774-3A3B-4323-AF6F-0773DC12A826}" sibTransId="{1B5C65B5-801A-492A-9FA9-7744292AD157}"/>
    <dgm:cxn modelId="{45453A42-4A27-457A-91EC-0F2E063D2A52}" type="presOf" srcId="{BDB3B28B-08E7-418C-873C-773D11C6DBD6}" destId="{28C7C626-9264-41D4-9901-A29151127E8A}" srcOrd="0" destOrd="0" presId="urn:microsoft.com/office/officeart/2005/8/layout/chevron2"/>
    <dgm:cxn modelId="{BA9D56BE-4372-4EEE-B3DB-E6602833A307}" srcId="{092CC7EB-7BF4-4309-8E85-EA8C67DF6CCF}" destId="{FE4F41E5-C1AE-48EC-8D36-9FF4C1BD5C66}" srcOrd="2" destOrd="0" parTransId="{520B79D0-7DA3-49C2-94E2-0B4C3572323E}" sibTransId="{5ACE1E62-C6C2-402B-903D-A2FB2AD8B261}"/>
    <dgm:cxn modelId="{52399BC5-7972-4D86-8F75-BC43E9399D91}" type="presOf" srcId="{DAC3CDFA-110B-4610-A3E4-CC36D2BC324E}" destId="{9172AEA4-3650-48E7-877F-0D746BA9BA60}" srcOrd="0" destOrd="1" presId="urn:microsoft.com/office/officeart/2005/8/layout/chevron2"/>
    <dgm:cxn modelId="{E0BB3589-8A90-46B5-990C-D93032010ECD}" type="presOf" srcId="{9C1A1FDB-27D9-476D-945E-21E78EFDB677}" destId="{CE06B65F-AF24-4D04-80E9-5B457532D3EF}" srcOrd="0" destOrd="1" presId="urn:microsoft.com/office/officeart/2005/8/layout/chevron2"/>
    <dgm:cxn modelId="{0B18726F-B5F3-4E68-BB4A-A8D9A4655BC8}" type="presOf" srcId="{FF138E4D-86AF-4186-80D8-C4527D987C3B}" destId="{CE06B65F-AF24-4D04-80E9-5B457532D3EF}" srcOrd="0" destOrd="0" presId="urn:microsoft.com/office/officeart/2005/8/layout/chevron2"/>
    <dgm:cxn modelId="{4946A2B1-3C77-4C89-B238-60ECDA1F9C77}" srcId="{989350D5-3E25-4E91-9546-F4BF8971C8AF}" destId="{DAC3CDFA-110B-4610-A3E4-CC36D2BC324E}" srcOrd="1" destOrd="0" parTransId="{BCDF8DCB-49E5-4AA5-8F1E-50176A2B1A1C}" sibTransId="{0AFC05D9-D8D4-41AD-B8C4-AED8BAAD1202}"/>
    <dgm:cxn modelId="{F9948DF5-2D6B-4235-8AC2-F04E231AEFE1}" srcId="{607896D0-757D-4C92-A881-94F92350E407}" destId="{740414A8-BDBB-4A12-B4AF-C2840B21D9E2}" srcOrd="1" destOrd="0" parTransId="{51D6E7C8-23A3-44B9-B9BD-19AB2606B640}" sibTransId="{B71C52DD-BCB8-4176-B5C4-82BBA0C36861}"/>
    <dgm:cxn modelId="{B1BE68A0-6ADD-4114-A56A-EF09B8C65389}" srcId="{989350D5-3E25-4E91-9546-F4BF8971C8AF}" destId="{EBFFC386-B7F8-4593-ADED-844B87B02ABF}" srcOrd="0" destOrd="0" parTransId="{D77AAC90-FE43-48D4-8E01-71BE48F24EA5}" sibTransId="{03C2D583-C157-4F54-870B-DE2302030FED}"/>
    <dgm:cxn modelId="{6BDDBEA5-48DD-48FB-8F8C-FB74D7ABD244}" type="presOf" srcId="{989350D5-3E25-4E91-9546-F4BF8971C8AF}" destId="{5AA42659-38DC-44C9-B42F-12018366AD7B}" srcOrd="0" destOrd="0" presId="urn:microsoft.com/office/officeart/2005/8/layout/chevron2"/>
    <dgm:cxn modelId="{8874D025-44F7-436B-A7AA-C0BB53736215}" srcId="{092CC7EB-7BF4-4309-8E85-EA8C67DF6CCF}" destId="{BDB3B28B-08E7-418C-873C-773D11C6DBD6}" srcOrd="0" destOrd="0" parTransId="{CC989204-2669-42A2-9D45-F437752FF337}" sibTransId="{4A5A205C-4B8E-4494-B703-BDB77CFCD827}"/>
    <dgm:cxn modelId="{AEDF6D12-323A-40D5-9DB5-56DAE7BF8F11}" type="presOf" srcId="{9F1880A4-9DC6-4179-8C5E-1AE170AA61EF}" destId="{28C7C626-9264-41D4-9901-A29151127E8A}" srcOrd="0" destOrd="1" presId="urn:microsoft.com/office/officeart/2005/8/layout/chevron2"/>
    <dgm:cxn modelId="{60552010-EEE8-49FF-B21C-EB634375D924}" srcId="{092CC7EB-7BF4-4309-8E85-EA8C67DF6CCF}" destId="{9F1880A4-9DC6-4179-8C5E-1AE170AA61EF}" srcOrd="1" destOrd="0" parTransId="{26DC8926-3D45-4EAB-A47F-5296726CA53B}" sibTransId="{A739DB45-1929-41E3-B5DC-3F83740E0E0D}"/>
    <dgm:cxn modelId="{37BC32AE-F60A-4A80-BF21-4E6960D2C290}" srcId="{607896D0-757D-4C92-A881-94F92350E407}" destId="{989350D5-3E25-4E91-9546-F4BF8971C8AF}" srcOrd="2" destOrd="0" parTransId="{F847554A-82A4-4A3D-95C6-DBD62473588A}" sibTransId="{28973439-4F87-4B8C-95E0-C068622F8917}"/>
    <dgm:cxn modelId="{FC1B4D1B-E1CF-4BD4-BABD-8CF917604E1A}" type="presParOf" srcId="{E51E7994-3D28-4569-B749-F63516AC422A}" destId="{6351A2BD-730A-4AA2-A2AA-B004C3B9439E}" srcOrd="0" destOrd="0" presId="urn:microsoft.com/office/officeart/2005/8/layout/chevron2"/>
    <dgm:cxn modelId="{1DD8AFE4-0678-491C-9F44-15A8BF695D44}" type="presParOf" srcId="{6351A2BD-730A-4AA2-A2AA-B004C3B9439E}" destId="{BFC570D2-52A9-47B8-A8F2-24B6F6200215}" srcOrd="0" destOrd="0" presId="urn:microsoft.com/office/officeart/2005/8/layout/chevron2"/>
    <dgm:cxn modelId="{9727A220-A741-4F2A-885D-0D8B2A5B9D43}" type="presParOf" srcId="{6351A2BD-730A-4AA2-A2AA-B004C3B9439E}" destId="{28C7C626-9264-41D4-9901-A29151127E8A}" srcOrd="1" destOrd="0" presId="urn:microsoft.com/office/officeart/2005/8/layout/chevron2"/>
    <dgm:cxn modelId="{53B824F9-98F8-4D29-915C-F1E995EC012D}" type="presParOf" srcId="{E51E7994-3D28-4569-B749-F63516AC422A}" destId="{043E99A2-4949-45A7-B528-7A133FB5F788}" srcOrd="1" destOrd="0" presId="urn:microsoft.com/office/officeart/2005/8/layout/chevron2"/>
    <dgm:cxn modelId="{D48FE370-4260-401F-A230-6D463C15E6FD}" type="presParOf" srcId="{E51E7994-3D28-4569-B749-F63516AC422A}" destId="{915752D7-3815-4F8F-9DAC-616857A0A231}" srcOrd="2" destOrd="0" presId="urn:microsoft.com/office/officeart/2005/8/layout/chevron2"/>
    <dgm:cxn modelId="{5164BB15-765B-4F7B-A0FC-742F3EADC074}" type="presParOf" srcId="{915752D7-3815-4F8F-9DAC-616857A0A231}" destId="{72B1C7E4-9ABA-4D8B-B3F4-712ECDD2E78D}" srcOrd="0" destOrd="0" presId="urn:microsoft.com/office/officeart/2005/8/layout/chevron2"/>
    <dgm:cxn modelId="{C6C49A89-F074-4CCD-A086-C2EB7D1C2625}" type="presParOf" srcId="{915752D7-3815-4F8F-9DAC-616857A0A231}" destId="{CE06B65F-AF24-4D04-80E9-5B457532D3EF}" srcOrd="1" destOrd="0" presId="urn:microsoft.com/office/officeart/2005/8/layout/chevron2"/>
    <dgm:cxn modelId="{BD9521BD-1201-4FAE-B34E-F767C054673D}" type="presParOf" srcId="{E51E7994-3D28-4569-B749-F63516AC422A}" destId="{50168553-3EF8-44AC-B562-74E7F4914551}" srcOrd="3" destOrd="0" presId="urn:microsoft.com/office/officeart/2005/8/layout/chevron2"/>
    <dgm:cxn modelId="{B30B15F4-5800-4FBA-BBD0-0DAA1C60EC55}" type="presParOf" srcId="{E51E7994-3D28-4569-B749-F63516AC422A}" destId="{488F4534-B64A-4D94-9DB3-476D85DA05E1}" srcOrd="4" destOrd="0" presId="urn:microsoft.com/office/officeart/2005/8/layout/chevron2"/>
    <dgm:cxn modelId="{9F8D52B9-7740-4C8E-9242-43F76FABDFC5}" type="presParOf" srcId="{488F4534-B64A-4D94-9DB3-476D85DA05E1}" destId="{5AA42659-38DC-44C9-B42F-12018366AD7B}" srcOrd="0" destOrd="0" presId="urn:microsoft.com/office/officeart/2005/8/layout/chevron2"/>
    <dgm:cxn modelId="{EA51C1DD-088E-4CF5-B24E-38AD2BDA04B0}" type="presParOf" srcId="{488F4534-B64A-4D94-9DB3-476D85DA05E1}" destId="{9172AEA4-3650-48E7-877F-0D746BA9BA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570D2-52A9-47B8-A8F2-24B6F6200215}">
      <dsp:nvSpPr>
        <dsp:cNvPr id="0" name=""/>
        <dsp:cNvSpPr/>
      </dsp:nvSpPr>
      <dsp:spPr>
        <a:xfrm rot="5400000">
          <a:off x="-268807" y="366887"/>
          <a:ext cx="1792046" cy="125443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會議前</a:t>
          </a:r>
          <a:endParaRPr lang="zh-TW" altLang="en-US" sz="2400" kern="1200" dirty="0"/>
        </a:p>
      </dsp:txBody>
      <dsp:txXfrm rot="-5400000">
        <a:off x="0" y="725296"/>
        <a:ext cx="1254432" cy="537614"/>
      </dsp:txXfrm>
    </dsp:sp>
    <dsp:sp modelId="{28C7C626-9264-41D4-9901-A29151127E8A}">
      <dsp:nvSpPr>
        <dsp:cNvPr id="0" name=""/>
        <dsp:cNvSpPr/>
      </dsp:nvSpPr>
      <dsp:spPr>
        <a:xfrm rot="5400000">
          <a:off x="3752483" y="-2422754"/>
          <a:ext cx="1320824" cy="63169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期初校務會議，完成八次共備計畫書</a:t>
          </a:r>
          <a:endParaRPr lang="zh-TW" altLang="en-US" sz="20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000" kern="1200" dirty="0" smtClean="0"/>
            <a:t>資料建檔、社群聯絡網規劃</a:t>
          </a:r>
          <a:r>
            <a:rPr lang="en-US" altLang="zh-TW" sz="2000" kern="1200" dirty="0" smtClean="0"/>
            <a:t>(</a:t>
          </a:r>
          <a:r>
            <a:rPr lang="zh-TW" altLang="en-US" sz="2000" kern="1200" dirty="0" smtClean="0"/>
            <a:t>電腦資料夾、信箱群組</a:t>
          </a:r>
          <a:r>
            <a:rPr lang="en-US" altLang="zh-TW" sz="2000" kern="1200" dirty="0" smtClean="0"/>
            <a:t>)</a:t>
          </a:r>
          <a:endParaRPr lang="zh-TW" altLang="en-US" sz="20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000" kern="1200" dirty="0" smtClean="0"/>
            <a:t>會議前發通知信，需要討論事項預先通知</a:t>
          </a:r>
        </a:p>
      </dsp:txBody>
      <dsp:txXfrm rot="-5400000">
        <a:off x="1254433" y="139773"/>
        <a:ext cx="6252448" cy="1191870"/>
      </dsp:txXfrm>
    </dsp:sp>
    <dsp:sp modelId="{72B1C7E4-9ABA-4D8B-B3F4-712ECDD2E78D}">
      <dsp:nvSpPr>
        <dsp:cNvPr id="0" name=""/>
        <dsp:cNvSpPr/>
      </dsp:nvSpPr>
      <dsp:spPr>
        <a:xfrm rot="5400000">
          <a:off x="-268807" y="2184089"/>
          <a:ext cx="1792046" cy="125443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會議中</a:t>
          </a:r>
          <a:endParaRPr lang="zh-TW" altLang="en-US" sz="2400" kern="1200" dirty="0"/>
        </a:p>
      </dsp:txBody>
      <dsp:txXfrm rot="-5400000">
        <a:off x="0" y="2542498"/>
        <a:ext cx="1254432" cy="537614"/>
      </dsp:txXfrm>
    </dsp:sp>
    <dsp:sp modelId="{CE06B65F-AF24-4D04-80E9-5B457532D3EF}">
      <dsp:nvSpPr>
        <dsp:cNvPr id="0" name=""/>
        <dsp:cNvSpPr/>
      </dsp:nvSpPr>
      <dsp:spPr>
        <a:xfrm rot="5400000">
          <a:off x="3576905" y="-666472"/>
          <a:ext cx="1574699" cy="63169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以</a:t>
          </a:r>
          <a:r>
            <a:rPr lang="en-US" altLang="zh-TW" sz="2000" kern="1200" dirty="0" smtClean="0"/>
            <a:t>”</a:t>
          </a:r>
          <a:r>
            <a:rPr lang="zh-TW" altLang="en-US" sz="2000" kern="1200" dirty="0" smtClean="0"/>
            <a:t>初步會議紀錄</a:t>
          </a:r>
          <a:r>
            <a:rPr lang="en-US" altLang="zh-TW" sz="2000" kern="1200" dirty="0" smtClean="0"/>
            <a:t>”</a:t>
          </a:r>
          <a:r>
            <a:rPr lang="zh-TW" altLang="en-US" sz="2000" kern="1200" dirty="0" smtClean="0"/>
            <a:t>引導開會，提升效率減輕負擔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行政分工：拍照記錄，場地預備</a:t>
          </a:r>
          <a:r>
            <a:rPr lang="en-US" altLang="zh-TW" sz="2000" kern="1200" dirty="0" smtClean="0"/>
            <a:t>(</a:t>
          </a:r>
          <a:r>
            <a:rPr lang="zh-TW" altLang="en-US" sz="2000" kern="1200" dirty="0" smtClean="0"/>
            <a:t>茶點器材</a:t>
          </a:r>
          <a:r>
            <a:rPr lang="en-US" altLang="zh-TW" sz="2000" kern="1200" dirty="0" smtClean="0"/>
            <a:t>)</a:t>
          </a:r>
          <a:r>
            <a:rPr lang="zh-TW" altLang="en-US" sz="2000" kern="1200" dirty="0" smtClean="0"/>
            <a:t>，簽到表，筆電書面紀錄</a:t>
          </a:r>
          <a:endParaRPr lang="zh-TW" altLang="en-US" sz="2000" kern="1200" dirty="0"/>
        </a:p>
      </dsp:txBody>
      <dsp:txXfrm rot="-5400000">
        <a:off x="1205792" y="1781511"/>
        <a:ext cx="6240055" cy="1420959"/>
      </dsp:txXfrm>
    </dsp:sp>
    <dsp:sp modelId="{5AA42659-38DC-44C9-B42F-12018366AD7B}">
      <dsp:nvSpPr>
        <dsp:cNvPr id="0" name=""/>
        <dsp:cNvSpPr/>
      </dsp:nvSpPr>
      <dsp:spPr>
        <a:xfrm rot="5400000">
          <a:off x="-268807" y="3796357"/>
          <a:ext cx="1792046" cy="125443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會議後</a:t>
          </a:r>
          <a:endParaRPr lang="zh-TW" altLang="en-US" sz="2400" kern="1200" dirty="0"/>
        </a:p>
      </dsp:txBody>
      <dsp:txXfrm rot="-5400000">
        <a:off x="0" y="4154766"/>
        <a:ext cx="1254432" cy="537614"/>
      </dsp:txXfrm>
    </dsp:sp>
    <dsp:sp modelId="{9172AEA4-3650-48E7-877F-0D746BA9BA60}">
      <dsp:nvSpPr>
        <dsp:cNvPr id="0" name=""/>
        <dsp:cNvSpPr/>
      </dsp:nvSpPr>
      <dsp:spPr>
        <a:xfrm rot="5400000">
          <a:off x="3830480" y="951502"/>
          <a:ext cx="1164830" cy="63169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 smtClean="0"/>
            <a:t>完成記錄，把討論結果遞給教學組</a:t>
          </a:r>
          <a:endParaRPr lang="zh-TW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 smtClean="0"/>
            <a:t>上傳資料、放入照片，完成建檔</a:t>
          </a:r>
          <a:endParaRPr lang="zh-TW" altLang="en-US" sz="2300" kern="1200" dirty="0"/>
        </a:p>
      </dsp:txBody>
      <dsp:txXfrm rot="-5400000">
        <a:off x="1254433" y="3584411"/>
        <a:ext cx="6260063" cy="1051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FD87D-58CD-40C5-8042-6F3941A60A0A}" type="datetimeFigureOut">
              <a:rPr lang="zh-TW" altLang="en-US" smtClean="0"/>
              <a:t>2014/8/18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E52BA-5162-4FD2-ADAE-F1E8E93C83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214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E52BA-5162-4FD2-ADAE-F1E8E93C83F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2544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請大家回顧影片內容，分享看到甚麼</a:t>
            </a:r>
            <a:r>
              <a:rPr lang="en-US" altLang="zh-TW" dirty="0" smtClean="0"/>
              <a:t>?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進一步問，大人跟小孩的差異</a:t>
            </a:r>
            <a:r>
              <a:rPr lang="en-US" altLang="zh-TW" dirty="0" smtClean="0"/>
              <a:t>?</a:t>
            </a:r>
            <a:r>
              <a:rPr lang="zh-TW" altLang="en-US" dirty="0" smtClean="0"/>
              <a:t>看到樹倒，大人的心態是什麼</a:t>
            </a:r>
            <a:r>
              <a:rPr lang="en-US" altLang="zh-TW" dirty="0" smtClean="0"/>
              <a:t>?</a:t>
            </a:r>
            <a:r>
              <a:rPr lang="zh-TW" altLang="en-US" dirty="0" smtClean="0"/>
              <a:t>可能是還在想辦法、等別人處理、置之身外。</a:t>
            </a:r>
            <a:endParaRPr lang="en-US" altLang="zh-TW" dirty="0" smtClean="0"/>
          </a:p>
          <a:p>
            <a:r>
              <a:rPr lang="zh-TW" altLang="en-US" dirty="0" smtClean="0"/>
              <a:t>小孩→單純的來解決問題，雖然年紀小，但單純的心可以感染人。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E52BA-5162-4FD2-ADAE-F1E8E93C83F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9678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當時任教已滿五年，較為資深老師離職，面臨領召任務轉換，要擔任兩年，且從研習中接收許多訊息。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積極來看，在面臨教育環境改變的同時，我可以為我的學生、社群、學校多做點甚麼？當自己被說服，才有可能去影響別人。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E52BA-5162-4FD2-ADAE-F1E8E93C83F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359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E52BA-5162-4FD2-ADAE-F1E8E93C83F3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444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有機會參加領召的香港交流參訪團，還有透過每一次領召回流可以聽到的分享與訊息，不外乎是時代巨變，身為老師是否能保持動力及新思維，創造自我價值，在香港老師身上看到、輔導團員教學、服務熱情的流露，都會讓我再次反思自己的努力及選擇，是否能帶給學生及自我生涯的成長。看見別人的付出與努力，也讓我懂得謙卑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E52BA-5162-4FD2-ADAE-F1E8E93C83F3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5414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https://www.facebook.com/191140702073/photos/a.10151957140157074.1073741838.191140702073/10152400613397074/?type=1</a:t>
            </a:r>
          </a:p>
          <a:p>
            <a:r>
              <a:rPr lang="zh-TW" altLang="en-US" dirty="0" smtClean="0"/>
              <a:t>圖文引自</a:t>
            </a:r>
            <a:r>
              <a:rPr lang="en-US" altLang="zh-TW" dirty="0" smtClean="0"/>
              <a:t>《</a:t>
            </a:r>
            <a:r>
              <a:rPr lang="zh-TW" altLang="en-US" dirty="0" smtClean="0"/>
              <a:t>佳音聯播網</a:t>
            </a:r>
            <a:r>
              <a:rPr lang="en-US" altLang="zh-TW" dirty="0" smtClean="0"/>
              <a:t>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E52BA-5162-4FD2-ADAE-F1E8E93C83F3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710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4E936-F553-4750-9F69-3059E4AAA2AA}" type="datetimeFigureOut">
              <a:rPr lang="zh-TW" altLang="en-US" smtClean="0"/>
              <a:t>2014/8/18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B63E01-B4DE-4B19-8D2D-D277361A561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4E936-F553-4750-9F69-3059E4AAA2AA}" type="datetimeFigureOut">
              <a:rPr lang="zh-TW" altLang="en-US" smtClean="0"/>
              <a:t>2014/8/18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B63E01-B4DE-4B19-8D2D-D277361A56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4E936-F553-4750-9F69-3059E4AAA2AA}" type="datetimeFigureOut">
              <a:rPr lang="zh-TW" altLang="en-US" smtClean="0"/>
              <a:t>2014/8/18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B63E01-B4DE-4B19-8D2D-D277361A56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4E936-F553-4750-9F69-3059E4AAA2AA}" type="datetimeFigureOut">
              <a:rPr lang="zh-TW" altLang="en-US" smtClean="0"/>
              <a:t>2014/8/18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B63E01-B4DE-4B19-8D2D-D277361A56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4E936-F553-4750-9F69-3059E4AAA2AA}" type="datetimeFigureOut">
              <a:rPr lang="zh-TW" altLang="en-US" smtClean="0"/>
              <a:t>2014/8/18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B63E01-B4DE-4B19-8D2D-D277361A561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4E936-F553-4750-9F69-3059E4AAA2AA}" type="datetimeFigureOut">
              <a:rPr lang="zh-TW" altLang="en-US" smtClean="0"/>
              <a:t>2014/8/18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B63E01-B4DE-4B19-8D2D-D277361A56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4E936-F553-4750-9F69-3059E4AAA2AA}" type="datetimeFigureOut">
              <a:rPr lang="zh-TW" altLang="en-US" smtClean="0"/>
              <a:t>2014/8/18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B63E01-B4DE-4B19-8D2D-D277361A56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4E936-F553-4750-9F69-3059E4AAA2AA}" type="datetimeFigureOut">
              <a:rPr lang="zh-TW" altLang="en-US" smtClean="0"/>
              <a:t>2014/8/18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B63E01-B4DE-4B19-8D2D-D277361A56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4E936-F553-4750-9F69-3059E4AAA2AA}" type="datetimeFigureOut">
              <a:rPr lang="zh-TW" altLang="en-US" smtClean="0"/>
              <a:t>2014/8/18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B63E01-B4DE-4B19-8D2D-D277361A561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4E936-F553-4750-9F69-3059E4AAA2AA}" type="datetimeFigureOut">
              <a:rPr lang="zh-TW" altLang="en-US" smtClean="0"/>
              <a:t>2014/8/18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B63E01-B4DE-4B19-8D2D-D277361A56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4E936-F553-4750-9F69-3059E4AAA2AA}" type="datetimeFigureOut">
              <a:rPr lang="zh-TW" altLang="en-US" smtClean="0"/>
              <a:t>2014/8/18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B63E01-B4DE-4B19-8D2D-D277361A561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4E4E936-F553-4750-9F69-3059E4AAA2AA}" type="datetimeFigureOut">
              <a:rPr lang="zh-TW" altLang="en-US" smtClean="0"/>
              <a:t>2014/8/18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2B63E01-B4DE-4B19-8D2D-D277361A561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Lead%20India%20%20%20The%20Tree&#65288;&#24050;&#36681;&#25563;&#65289;.m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Lead%20India%20%20%20The%20Tree&#65288;&#24050;&#36681;&#25563;&#65289;.mov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62995" y="4653136"/>
            <a:ext cx="7772400" cy="103797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領召帶領領域運作之分享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228184" y="246473"/>
            <a:ext cx="2664296" cy="622920"/>
          </a:xfrm>
        </p:spPr>
        <p:txBody>
          <a:bodyPr/>
          <a:lstStyle/>
          <a:p>
            <a:r>
              <a:rPr lang="zh-TW" altLang="en-US" b="1" dirty="0" smtClean="0"/>
              <a:t>大直社會科團隊</a:t>
            </a:r>
            <a:endParaRPr lang="zh-TW" altLang="en-US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243">
            <a:off x="-825830" y="39637"/>
            <a:ext cx="64008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標題 2"/>
          <p:cNvSpPr txBox="1">
            <a:spLocks/>
          </p:cNvSpPr>
          <p:nvPr/>
        </p:nvSpPr>
        <p:spPr>
          <a:xfrm>
            <a:off x="4850482" y="5949280"/>
            <a:ext cx="4176464" cy="622920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r>
              <a:rPr lang="zh-TW" altLang="en-US" sz="2400" dirty="0" smtClean="0"/>
              <a:t>報告人 大直高中地理科</a:t>
            </a:r>
            <a:endParaRPr lang="en-US" altLang="zh-TW" sz="2400" dirty="0" smtClean="0"/>
          </a:p>
          <a:p>
            <a:pPr algn="r"/>
            <a:r>
              <a:rPr lang="zh-TW" altLang="en-US" sz="2400" dirty="0" smtClean="0"/>
              <a:t>郭曉蓉  </a:t>
            </a:r>
            <a:r>
              <a:rPr lang="en-US" altLang="zh-TW" sz="2400" dirty="0" smtClean="0"/>
              <a:t>103/08/18</a:t>
            </a:r>
            <a:endParaRPr lang="zh-TW" alt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8721">
            <a:off x="4622116" y="1205401"/>
            <a:ext cx="4694237" cy="343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743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2" t="12851" r="-3289" b="976"/>
          <a:stretch/>
        </p:blipFill>
        <p:spPr>
          <a:xfrm>
            <a:off x="0" y="41766"/>
            <a:ext cx="4172784" cy="299428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48" r="7416"/>
          <a:stretch/>
        </p:blipFill>
        <p:spPr>
          <a:xfrm>
            <a:off x="19824" y="3356992"/>
            <a:ext cx="4632960" cy="339468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t="10749" r="3500" b="20251"/>
          <a:stretch/>
        </p:blipFill>
        <p:spPr>
          <a:xfrm>
            <a:off x="4139952" y="21744"/>
            <a:ext cx="5187672" cy="301431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3" t="17778" r="4667" b="1550"/>
          <a:stretch/>
        </p:blipFill>
        <p:spPr>
          <a:xfrm>
            <a:off x="4681696" y="3297787"/>
            <a:ext cx="4691568" cy="3440702"/>
          </a:xfrm>
          <a:prstGeom prst="rect">
            <a:avLst/>
          </a:prstGeom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-16336" y="2270368"/>
            <a:ext cx="2352640" cy="7656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外聘講師</a:t>
            </a:r>
            <a:endParaRPr lang="zh-TW" alt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3136" y="6092314"/>
            <a:ext cx="2352640" cy="7656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研習後分享</a:t>
            </a:r>
            <a:endParaRPr lang="zh-TW" alt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6156176" y="2270368"/>
            <a:ext cx="3223944" cy="74171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anchor="ctr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zh-TW" alt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科內老師經驗分享</a:t>
            </a:r>
            <a:endParaRPr lang="zh-TW" alt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6733788" y="6092314"/>
            <a:ext cx="2352640" cy="7656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anchor="ctr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安排外出研習</a:t>
            </a:r>
            <a:endParaRPr lang="zh-TW" alt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179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940" y="0"/>
            <a:ext cx="8229600" cy="980727"/>
          </a:xfrm>
        </p:spPr>
        <p:txBody>
          <a:bodyPr/>
          <a:lstStyle/>
          <a:p>
            <a:pPr algn="l"/>
            <a:r>
              <a:rPr lang="zh-TW" altLang="en-US" dirty="0" smtClean="0"/>
              <a:t>先設想開會的流程→檔案管理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1" t="5859" r="16554" b="63626"/>
          <a:stretch/>
        </p:blipFill>
        <p:spPr bwMode="auto">
          <a:xfrm>
            <a:off x="975463" y="956714"/>
            <a:ext cx="8142140" cy="321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6" t="55273" r="19583" b="22363"/>
          <a:stretch/>
        </p:blipFill>
        <p:spPr bwMode="auto">
          <a:xfrm>
            <a:off x="-27723" y="2312876"/>
            <a:ext cx="953588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4572000" y="2096540"/>
            <a:ext cx="8229600" cy="980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dirty="0" smtClean="0"/>
              <a:t>*</a:t>
            </a:r>
            <a:r>
              <a:rPr lang="en-US" altLang="zh-TW" dirty="0"/>
              <a:t>9</a:t>
            </a:r>
            <a:endParaRPr lang="zh-TW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7" t="25201" r="23714" b="21169"/>
          <a:stretch/>
        </p:blipFill>
        <p:spPr bwMode="auto">
          <a:xfrm>
            <a:off x="971600" y="2934929"/>
            <a:ext cx="6769511" cy="392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97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9432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期初教學研究會</a:t>
            </a:r>
            <a:r>
              <a:rPr lang="en-US" altLang="zh-TW" dirty="0" smtClean="0"/>
              <a:t>~</a:t>
            </a:r>
            <a:br>
              <a:rPr lang="en-US" altLang="zh-TW" dirty="0" smtClean="0"/>
            </a:br>
            <a:r>
              <a:rPr lang="zh-TW" altLang="en-US" dirty="0" smtClean="0"/>
              <a:t>討論八次</a:t>
            </a:r>
            <a:r>
              <a:rPr lang="en-US" altLang="zh-TW" dirty="0" smtClean="0"/>
              <a:t>PLC</a:t>
            </a:r>
            <a:r>
              <a:rPr lang="zh-TW" altLang="en-US" dirty="0" smtClean="0"/>
              <a:t>的內容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3212976"/>
            <a:ext cx="7498080" cy="3035424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3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979256"/>
              </p:ext>
            </p:extLst>
          </p:nvPr>
        </p:nvGraphicFramePr>
        <p:xfrm>
          <a:off x="143762" y="332656"/>
          <a:ext cx="8892735" cy="6466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6329"/>
                <a:gridCol w="3497893"/>
                <a:gridCol w="2016224"/>
                <a:gridCol w="2592289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</a:t>
                      </a: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主持</a:t>
                      </a: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marL="58191" marR="58191" marT="0" marB="0"/>
                </a:tc>
              </a:tr>
              <a:tr h="416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2/10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期初教學研究會</a:t>
                      </a: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郭曉蓉</a:t>
                      </a: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討論八次</a:t>
                      </a:r>
                      <a:r>
                        <a:rPr lang="en-US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PLC</a:t>
                      </a: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91" marR="58191" marT="0" marB="0"/>
                </a:tc>
              </a:tr>
              <a:tr h="469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2/19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好社之徒籌備會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郭曉蓉</a:t>
                      </a: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分工並另訂籌備會議</a:t>
                      </a:r>
                    </a:p>
                  </a:txBody>
                  <a:tcPr marL="58191" marR="58191" marT="0" marB="0"/>
                </a:tc>
              </a:tr>
              <a:tr h="410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2/26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閱讀工作坊（東北、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西南合併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社會科輔導團</a:t>
                      </a: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各科派一人參加</a:t>
                      </a:r>
                    </a:p>
                  </a:txBody>
                  <a:tcPr marL="58191" marR="58191" marT="0" marB="0"/>
                </a:tc>
              </a:tr>
              <a:tr h="355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3/5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輔導團員公開授課</a:t>
                      </a: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社會科輔導團</a:t>
                      </a: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大安、景美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公民科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91" marR="58191" marT="0" marB="0"/>
                </a:tc>
              </a:tr>
              <a:tr h="2928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3/19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閱讀工作坊（西南區）</a:t>
                      </a: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社會科輔導團</a:t>
                      </a: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各科派一人參加</a:t>
                      </a:r>
                    </a:p>
                  </a:txBody>
                  <a:tcPr marL="58191" marR="58191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4/9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閱讀工作坊（西南區）</a:t>
                      </a: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社會科輔導團</a:t>
                      </a: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忻昀、惠亘、朋儒</a:t>
                      </a:r>
                    </a:p>
                  </a:txBody>
                  <a:tcPr marL="58191" marR="58191" marT="0" marB="0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4/16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教學觀摩（高二歷史）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期中教學研究會</a:t>
                      </a:r>
                      <a:r>
                        <a:rPr lang="en-US" sz="2000" kern="1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sz="2000" kern="1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好社選題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潘瑾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筠</a:t>
                      </a: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教務處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繳交一段試題分析表</a:t>
                      </a:r>
                    </a:p>
                  </a:txBody>
                  <a:tcPr marL="58191" marR="58191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4/23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有效教學研習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社會科輔導團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建成國中</a:t>
                      </a:r>
                    </a:p>
                  </a:txBody>
                  <a:tcPr marL="58191" marR="58191" marT="0" marB="0"/>
                </a:tc>
              </a:tr>
              <a:tr h="646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5/14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氣候變遷研習分享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好社之徒檢討會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郭曉蓉</a:t>
                      </a: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環教團的研習材料</a:t>
                      </a:r>
                    </a:p>
                  </a:txBody>
                  <a:tcPr marL="58191" marR="58191" marT="0" marB="0"/>
                </a:tc>
              </a:tr>
              <a:tr h="353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5/21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龍門國中精緻師資研習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師大師培中心</a:t>
                      </a: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地理、歷史科參加</a:t>
                      </a:r>
                    </a:p>
                  </a:txBody>
                  <a:tcPr marL="58191" marR="58191" marT="0" marB="0"/>
                </a:tc>
              </a:tr>
              <a:tr h="4061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5/28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領召回流</a:t>
                      </a: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社會科輔導團</a:t>
                      </a: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郭曉蓉參加</a:t>
                      </a:r>
                    </a:p>
                  </a:txBody>
                  <a:tcPr marL="58191" marR="58191" marT="0" marB="0"/>
                </a:tc>
              </a:tr>
              <a:tr h="386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6/4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概念構圖在教學上的應用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樊友文老師</a:t>
                      </a: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彗星全腦中心講師</a:t>
                      </a:r>
                    </a:p>
                  </a:txBody>
                  <a:tcPr marL="58191" marR="58191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6/11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閱讀工作坊研習</a:t>
                      </a:r>
                      <a:r>
                        <a:rPr lang="zh-TW" sz="2000" kern="100" dirty="0" smtClean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分享</a:t>
                      </a:r>
                      <a:r>
                        <a:rPr lang="zh-TW" altLang="en-US" sz="2000" kern="100" dirty="0" smtClean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2000" kern="100" dirty="0" smtClean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讀書</a:t>
                      </a:r>
                      <a:r>
                        <a:rPr lang="zh-TW" sz="2000" kern="1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忻昀、惠亘、朋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儒</a:t>
                      </a: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舒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莊</a:t>
                      </a: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繳交二段試題分析表</a:t>
                      </a:r>
                    </a:p>
                  </a:txBody>
                  <a:tcPr marL="58191" marR="58191" marT="0" marB="0"/>
                </a:tc>
              </a:tr>
              <a:tr h="307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6/18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期末教學研究會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郭曉蓉</a:t>
                      </a: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191" marR="58191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20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1.PLC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會議內容微調整與確定   黃色區塊為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PLC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會議內容</a:t>
            </a: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00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57" y="32048"/>
            <a:ext cx="9118043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確定八次日期後，直接做該日期的資料夾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8" t="5859" r="15739" b="26563"/>
          <a:stretch/>
        </p:blipFill>
        <p:spPr bwMode="auto">
          <a:xfrm>
            <a:off x="25957" y="1026521"/>
            <a:ext cx="9036496" cy="706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84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7028" y="116632"/>
            <a:ext cx="8315492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收到會議議程後，先打簡要紀錄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或把當次會議流程想過一次，簡記之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t="27016" r="17707" b="8266"/>
          <a:stretch/>
        </p:blipFill>
        <p:spPr bwMode="auto">
          <a:xfrm>
            <a:off x="251519" y="1484784"/>
            <a:ext cx="8869099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8" r="11500"/>
          <a:stretch/>
        </p:blipFill>
        <p:spPr bwMode="auto">
          <a:xfrm>
            <a:off x="-6112" y="0"/>
            <a:ext cx="10074895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16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88944" y="116632"/>
            <a:ext cx="5040560" cy="191683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開完會即印出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</a:t>
            </a:r>
            <a:r>
              <a:rPr lang="zh-TW" altLang="en-US" dirty="0" smtClean="0"/>
              <a:t>放置</a:t>
            </a:r>
            <a:r>
              <a:rPr lang="zh-TW" altLang="en-US" dirty="0"/>
              <a:t>在資料夾</a:t>
            </a:r>
            <a:r>
              <a:rPr lang="zh-TW" altLang="en-US" dirty="0" smtClean="0"/>
              <a:t>中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2.</a:t>
            </a:r>
            <a:r>
              <a:rPr lang="zh-TW" altLang="en-US" dirty="0" smtClean="0"/>
              <a:t>轉寄紀錄給教學組長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1069" y="688709"/>
            <a:ext cx="5796136" cy="4347102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022728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410967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5944" y="125760"/>
            <a:ext cx="8028384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安排領域內負責網頁教師</a:t>
            </a:r>
            <a:r>
              <a:rPr lang="en-US" altLang="zh-TW" dirty="0" smtClean="0"/>
              <a:t>~</a:t>
            </a:r>
            <a:r>
              <a:rPr lang="zh-TW" altLang="en-US" dirty="0" smtClean="0"/>
              <a:t>上傳資料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" r="25507" b="26875"/>
          <a:stretch/>
        </p:blipFill>
        <p:spPr bwMode="auto">
          <a:xfrm>
            <a:off x="276280" y="1268760"/>
            <a:ext cx="8695208" cy="534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0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32048"/>
            <a:ext cx="7498080" cy="1143000"/>
          </a:xfrm>
        </p:spPr>
        <p:txBody>
          <a:bodyPr/>
          <a:lstStyle/>
          <a:p>
            <a:r>
              <a:rPr lang="zh-TW" altLang="en-US" dirty="0" smtClean="0"/>
              <a:t>工作流程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639296"/>
              </p:ext>
            </p:extLst>
          </p:nvPr>
        </p:nvGraphicFramePr>
        <p:xfrm>
          <a:off x="1259632" y="836712"/>
          <a:ext cx="7571358" cy="5339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71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結語</a:t>
            </a:r>
            <a:r>
              <a:rPr lang="en-US" altLang="zh-TW" dirty="0" smtClean="0"/>
              <a:t>~</a:t>
            </a:r>
            <a:r>
              <a:rPr lang="zh-TW" altLang="en-US" dirty="0" smtClean="0">
                <a:solidFill>
                  <a:srgbClr val="FF0000"/>
                </a:solidFill>
              </a:rPr>
              <a:t>為什麼</a:t>
            </a:r>
            <a:r>
              <a:rPr lang="zh-TW" altLang="en-US" dirty="0">
                <a:solidFill>
                  <a:srgbClr val="FF0000"/>
                </a:solidFill>
              </a:rPr>
              <a:t>是這時候</a:t>
            </a:r>
            <a:r>
              <a:rPr lang="zh-TW" altLang="en-US" dirty="0" smtClean="0">
                <a:solidFill>
                  <a:srgbClr val="FF0000"/>
                </a:solidFill>
              </a:rPr>
              <a:t>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556792"/>
            <a:ext cx="7884368" cy="4800600"/>
          </a:xfrm>
        </p:spPr>
        <p:txBody>
          <a:bodyPr/>
          <a:lstStyle/>
          <a:p>
            <a:r>
              <a:rPr lang="zh-TW" altLang="en-US" dirty="0" smtClean="0"/>
              <a:t>期許</a:t>
            </a:r>
            <a:r>
              <a:rPr lang="zh-TW" altLang="en-US" dirty="0"/>
              <a:t>自己能為別人做些甚麼。</a:t>
            </a:r>
            <a:endParaRPr lang="en-US" altLang="zh-TW" dirty="0"/>
          </a:p>
          <a:p>
            <a:r>
              <a:rPr lang="zh-TW" altLang="en-US" dirty="0" smtClean="0"/>
              <a:t>自己投入夠多，才能帶動別人一起投入。</a:t>
            </a:r>
            <a:endParaRPr lang="en-US" altLang="zh-TW" dirty="0" smtClean="0"/>
          </a:p>
          <a:p>
            <a:r>
              <a:rPr lang="zh-TW" altLang="en-US" dirty="0" smtClean="0"/>
              <a:t>同仁</a:t>
            </a:r>
            <a:r>
              <a:rPr lang="zh-TW" altLang="en-US" dirty="0"/>
              <a:t>主動的</a:t>
            </a:r>
            <a:r>
              <a:rPr lang="zh-TW" altLang="en-US" dirty="0" smtClean="0"/>
              <a:t>協助，讓我分外感動。</a:t>
            </a:r>
            <a:endParaRPr lang="en-US" altLang="zh-TW" dirty="0" smtClean="0"/>
          </a:p>
          <a:p>
            <a:r>
              <a:rPr lang="zh-TW" altLang="en-US" dirty="0"/>
              <a:t>擔任領召，是我教學</a:t>
            </a:r>
            <a:r>
              <a:rPr lang="zh-TW" altLang="en-US" dirty="0" smtClean="0"/>
              <a:t>生涯最精實的兩年。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464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分享大綱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心態建立</a:t>
            </a:r>
            <a:endParaRPr lang="en-US" altLang="zh-TW" sz="4800" dirty="0" smtClean="0"/>
          </a:p>
          <a:p>
            <a:r>
              <a:rPr lang="zh-TW" altLang="en-US" sz="4800" dirty="0" smtClean="0"/>
              <a:t>實務工作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4232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80312" y="576298"/>
            <a:ext cx="1311824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香港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參訪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+</a:t>
            </a:r>
            <a:br>
              <a:rPr lang="en-US" altLang="zh-TW" dirty="0" smtClean="0"/>
            </a:br>
            <a:r>
              <a:rPr lang="zh-TW" altLang="en-US" dirty="0"/>
              <a:t>領召回流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2"/>
            <a:ext cx="7065963" cy="430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6952"/>
            <a:ext cx="5024160" cy="3768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33056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522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176" y="171128"/>
            <a:ext cx="4550688" cy="648072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zh-TW" altLang="en-US" dirty="0" smtClean="0"/>
              <a:t>    現在</a:t>
            </a:r>
            <a:r>
              <a:rPr lang="zh-TW" altLang="en-US" dirty="0"/>
              <a:t>每個我遇見的笑著的人，他們都不曾因為苦而放棄，他們只因扛起而成長。</a:t>
            </a:r>
          </a:p>
          <a:p>
            <a:pPr marL="82296" indent="0">
              <a:buNone/>
            </a:pPr>
            <a:r>
              <a:rPr lang="zh-TW" altLang="en-US" dirty="0" smtClean="0"/>
              <a:t>    誰</a:t>
            </a:r>
            <a:r>
              <a:rPr lang="zh-TW" altLang="en-US" dirty="0"/>
              <a:t>不希望自己活得輕鬆，沒有壓力一切隨性，但如果真的那樣去做的話，會發現這個世界都在和自己作對。</a:t>
            </a:r>
          </a:p>
          <a:p>
            <a:pPr marL="82296" indent="0">
              <a:buNone/>
            </a:pPr>
            <a:r>
              <a:rPr lang="zh-TW" altLang="en-US" dirty="0" smtClean="0"/>
              <a:t>    如果</a:t>
            </a:r>
            <a:r>
              <a:rPr lang="zh-TW" altLang="en-US" dirty="0"/>
              <a:t>有一天真的覺得自己輕鬆了，那也不是因為生活越來越容易了，而是因為我們越來越堅強</a:t>
            </a:r>
            <a:r>
              <a:rPr lang="zh-TW" altLang="en-US" dirty="0" smtClean="0"/>
              <a:t>。</a:t>
            </a:r>
            <a:r>
              <a:rPr lang="en-US" altLang="zh-TW" sz="1800" dirty="0" smtClean="0"/>
              <a:t>~</a:t>
            </a:r>
            <a:r>
              <a:rPr lang="zh-TW" altLang="en-US" sz="1800" dirty="0" smtClean="0"/>
              <a:t>佳音聯播網</a:t>
            </a:r>
            <a:endParaRPr lang="zh-TW" alt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12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09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206084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/>
              <a:t>感謝聆聽，敬請指教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54799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看一段影片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t="31445" r="49560" b="24414"/>
          <a:stretch/>
        </p:blipFill>
        <p:spPr bwMode="auto">
          <a:xfrm>
            <a:off x="140072" y="1340768"/>
            <a:ext cx="8998743" cy="538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48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7355" y="116632"/>
            <a:ext cx="7884368" cy="108012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/>
              <a:t>看</a:t>
            </a:r>
            <a:r>
              <a:rPr lang="zh-TW" altLang="en-US" dirty="0" smtClean="0"/>
              <a:t>完了</a:t>
            </a:r>
            <a:r>
              <a:rPr lang="en-US" altLang="zh-TW" dirty="0" smtClean="0"/>
              <a:t>The Tree</a:t>
            </a:r>
            <a:r>
              <a:rPr lang="zh-TW" altLang="en-US" dirty="0" smtClean="0"/>
              <a:t>，從中觀察到甚麼？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196752"/>
            <a:ext cx="8048897" cy="5049296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600" dirty="0" smtClean="0"/>
              <a:t>樹倒造成不便</a:t>
            </a:r>
            <a:endParaRPr lang="en-US" altLang="zh-TW" sz="3600" dirty="0" smtClean="0"/>
          </a:p>
          <a:p>
            <a:r>
              <a:rPr lang="zh-TW" altLang="en-US" sz="3600" dirty="0"/>
              <a:t>大家</a:t>
            </a:r>
            <a:r>
              <a:rPr lang="zh-TW" altLang="en-US" sz="3600" dirty="0" smtClean="0"/>
              <a:t>互相抱怨、繼續等待</a:t>
            </a:r>
            <a:endParaRPr lang="en-US" altLang="zh-TW" sz="3600" dirty="0" smtClean="0"/>
          </a:p>
          <a:p>
            <a:r>
              <a:rPr lang="zh-TW" altLang="en-US" sz="3600" dirty="0"/>
              <a:t>一位</a:t>
            </a:r>
            <a:r>
              <a:rPr lang="zh-TW" altLang="en-US" sz="3600" dirty="0" smtClean="0"/>
              <a:t>小孩的出現，試圖推動樹</a:t>
            </a:r>
            <a:endParaRPr lang="en-US" altLang="zh-TW" sz="3600" dirty="0" smtClean="0"/>
          </a:p>
          <a:p>
            <a:r>
              <a:rPr lang="zh-TW" altLang="en-US" sz="3600" dirty="0" smtClean="0"/>
              <a:t>吸引更多人來協助</a:t>
            </a:r>
            <a:endParaRPr lang="en-US" altLang="zh-TW" sz="3600" dirty="0" smtClean="0"/>
          </a:p>
          <a:p>
            <a:r>
              <a:rPr lang="zh-TW" altLang="en-US" sz="3600" dirty="0" smtClean="0"/>
              <a:t>成功解決路障</a:t>
            </a:r>
            <a:endParaRPr lang="en-US" altLang="zh-TW" sz="3600" dirty="0" smtClean="0"/>
          </a:p>
          <a:p>
            <a:r>
              <a:rPr lang="zh-TW" altLang="en-US" sz="3600" dirty="0"/>
              <a:t>大家</a:t>
            </a:r>
            <a:r>
              <a:rPr lang="zh-TW" altLang="en-US" sz="3600" dirty="0" smtClean="0"/>
              <a:t>歡喜快樂</a:t>
            </a:r>
            <a:endParaRPr lang="en-US" altLang="zh-TW" sz="3600" dirty="0" smtClean="0"/>
          </a:p>
          <a:p>
            <a:pPr marL="82296" indent="0">
              <a:buNone/>
            </a:pPr>
            <a:endParaRPr lang="en-US" altLang="zh-TW" sz="3600" dirty="0"/>
          </a:p>
          <a:p>
            <a:pPr marL="82296" indent="0">
              <a:buNone/>
            </a:pPr>
            <a:r>
              <a:rPr lang="zh-TW" altLang="en-US" sz="3600" dirty="0" smtClean="0"/>
              <a:t>在這部影片中，大人跟孩子的差異是什麼？</a:t>
            </a:r>
            <a:endParaRPr lang="en-US" altLang="zh-TW" sz="3600" dirty="0" smtClean="0"/>
          </a:p>
          <a:p>
            <a:pPr marL="82296" indent="0">
              <a:buNone/>
            </a:pPr>
            <a:r>
              <a:rPr lang="en-US" altLang="zh-TW" sz="3600" dirty="0" smtClean="0"/>
              <a:t>(ex.</a:t>
            </a:r>
            <a:r>
              <a:rPr lang="zh-TW" altLang="en-US" sz="3600" dirty="0" smtClean="0"/>
              <a:t>想法、做法、影響力</a:t>
            </a:r>
            <a:r>
              <a:rPr lang="en-US" altLang="zh-TW" sz="3600" dirty="0" smtClean="0"/>
              <a:t>…)</a:t>
            </a:r>
          </a:p>
          <a:p>
            <a:endParaRPr lang="zh-TW" altLang="en-US" sz="3600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295128" y="5301208"/>
            <a:ext cx="7448822" cy="129614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5070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334799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小孩單純地去嘗試，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雖然力量很小，卻很有影響力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t="31445" r="49560" b="24414"/>
          <a:stretch/>
        </p:blipFill>
        <p:spPr bwMode="auto">
          <a:xfrm>
            <a:off x="130552" y="1477799"/>
            <a:ext cx="8998743" cy="538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36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1220" y="0"/>
            <a:ext cx="7498080" cy="1143000"/>
          </a:xfrm>
        </p:spPr>
        <p:txBody>
          <a:bodyPr/>
          <a:lstStyle/>
          <a:p>
            <a:r>
              <a:rPr lang="zh-TW" altLang="en-US" dirty="0" smtClean="0"/>
              <a:t>兩年前的心情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37300" y="1052736"/>
            <a:ext cx="7498080" cy="4800600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accent3"/>
                </a:solidFill>
              </a:rPr>
              <a:t>為什麼是我？</a:t>
            </a:r>
            <a:endParaRPr lang="en-US" altLang="zh-TW" sz="3600" b="1" dirty="0" smtClean="0">
              <a:solidFill>
                <a:schemeClr val="accent3"/>
              </a:solidFill>
            </a:endParaRPr>
          </a:p>
          <a:p>
            <a:r>
              <a:rPr lang="zh-TW" altLang="en-US" dirty="0"/>
              <a:t>更積極地問</a:t>
            </a:r>
            <a:r>
              <a:rPr lang="zh-TW" altLang="en-US" dirty="0" smtClean="0"/>
              <a:t>，</a:t>
            </a:r>
            <a:r>
              <a:rPr lang="zh-TW" altLang="en-US" sz="3600" b="1" dirty="0">
                <a:solidFill>
                  <a:schemeClr val="accent3"/>
                </a:solidFill>
              </a:rPr>
              <a:t>為什麼是這時候？</a:t>
            </a:r>
          </a:p>
        </p:txBody>
      </p:sp>
      <p:pic>
        <p:nvPicPr>
          <p:cNvPr id="3074" name="Picture 2" descr="E:\大直高中\社會領域共同資料夾\社會領域PLC會議紀錄\101-1\20120905共同備課理念宣導\0905共同備課理念宣導照片\IMG_26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1"/>
          <a:stretch/>
        </p:blipFill>
        <p:spPr bwMode="auto">
          <a:xfrm>
            <a:off x="1673575" y="2348880"/>
            <a:ext cx="6625531" cy="391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843808" y="6265560"/>
            <a:ext cx="4730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101/9/5</a:t>
            </a:r>
            <a:r>
              <a:rPr lang="zh-TW" altLang="en-US" sz="2400" dirty="0" smtClean="0"/>
              <a:t>第一次主持</a:t>
            </a:r>
            <a:r>
              <a:rPr lang="en-US" altLang="zh-TW" sz="2400" dirty="0" smtClean="0"/>
              <a:t>PLC</a:t>
            </a:r>
            <a:r>
              <a:rPr lang="zh-TW" altLang="en-US" sz="2400" dirty="0" smtClean="0"/>
              <a:t>，傳遞理念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4317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0"/>
          <a:stretch/>
        </p:blipFill>
        <p:spPr>
          <a:xfrm>
            <a:off x="2164264" y="3429000"/>
            <a:ext cx="5360144" cy="3427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t="63942" r="8000" b="4500"/>
          <a:stretch/>
        </p:blipFill>
        <p:spPr>
          <a:xfrm>
            <a:off x="1259632" y="1624920"/>
            <a:ext cx="6873240" cy="1923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8408" y="0"/>
            <a:ext cx="8075592" cy="183718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/>
              <a:t>阿拉伯諺語</a:t>
            </a:r>
            <a:r>
              <a:rPr lang="en-US" altLang="zh-TW" sz="2400" dirty="0"/>
              <a:t>)</a:t>
            </a:r>
            <a:endParaRPr lang="zh-TW" altLang="en-US" sz="2400" dirty="0"/>
          </a:p>
          <a:p>
            <a:pPr marL="82296" indent="0">
              <a:buNone/>
            </a:pPr>
            <a:r>
              <a:rPr lang="zh-CN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若不想做</a:t>
            </a:r>
            <a:r>
              <a:rPr lang="zh-CN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zh-CN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找到一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CN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藉口；</a:t>
            </a:r>
            <a:endParaRPr lang="en-US" altLang="zh-CN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2296" indent="0">
              <a:buNone/>
            </a:pPr>
            <a:r>
              <a:rPr lang="zh-CN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若想做</a:t>
            </a:r>
            <a:r>
              <a:rPr lang="zh-CN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zh-CN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找到一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CN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3973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43608" y="1196752"/>
            <a:ext cx="7704856" cy="5517232"/>
          </a:xfrm>
        </p:spPr>
        <p:txBody>
          <a:bodyPr>
            <a:noAutofit/>
          </a:bodyPr>
          <a:lstStyle/>
          <a:p>
            <a:r>
              <a:rPr lang="zh-TW" altLang="zh-TW" sz="3600" dirty="0"/>
              <a:t>開會預備茶點飲料</a:t>
            </a:r>
            <a:r>
              <a:rPr lang="zh-TW" altLang="en-US" sz="3600" dirty="0"/>
              <a:t>或</a:t>
            </a:r>
            <a:r>
              <a:rPr lang="zh-TW" altLang="zh-TW" sz="3600" dirty="0" smtClean="0"/>
              <a:t>早餐</a:t>
            </a:r>
            <a:r>
              <a:rPr lang="zh-TW" altLang="en-US" sz="3600" dirty="0"/>
              <a:t> 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偶有驚喜</a:t>
            </a:r>
            <a:r>
              <a:rPr lang="zh-TW" altLang="en-US" sz="3600" dirty="0"/>
              <a:t>與愉悅的氣氛</a:t>
            </a:r>
            <a:r>
              <a:rPr lang="en-US" altLang="zh-TW" sz="3600" dirty="0"/>
              <a:t>)        </a:t>
            </a:r>
            <a:endParaRPr lang="zh-TW" altLang="zh-TW" sz="3600" dirty="0"/>
          </a:p>
          <a:p>
            <a:r>
              <a:rPr lang="zh-TW" altLang="en-US" sz="3600" dirty="0" smtClean="0"/>
              <a:t>每一次開會</a:t>
            </a:r>
            <a:r>
              <a:rPr lang="zh-TW" altLang="zh-TW" sz="3600" dirty="0" smtClean="0"/>
              <a:t>，</a:t>
            </a:r>
            <a:r>
              <a:rPr lang="zh-TW" altLang="zh-TW" sz="3600" dirty="0"/>
              <a:t>都</a:t>
            </a:r>
            <a:r>
              <a:rPr lang="zh-TW" altLang="zh-TW" sz="3600" dirty="0" smtClean="0"/>
              <a:t>要</a:t>
            </a:r>
            <a:r>
              <a:rPr lang="zh-TW" altLang="en-US" sz="3600" dirty="0" smtClean="0"/>
              <a:t>產生</a:t>
            </a:r>
            <a:r>
              <a:rPr lang="zh-TW" altLang="zh-TW" sz="3600" dirty="0" smtClean="0"/>
              <a:t>意義</a:t>
            </a:r>
            <a:r>
              <a:rPr lang="zh-TW" altLang="zh-TW" sz="3600" dirty="0"/>
              <a:t>和</a:t>
            </a:r>
            <a:r>
              <a:rPr lang="zh-TW" altLang="zh-TW" sz="3600" dirty="0" smtClean="0"/>
              <a:t>成長</a:t>
            </a:r>
            <a:r>
              <a:rPr lang="zh-TW" altLang="en-US" sz="3600" dirty="0"/>
              <a:t>。</a:t>
            </a:r>
            <a:endParaRPr lang="en-US" altLang="zh-TW" sz="3600" dirty="0" smtClean="0"/>
          </a:p>
          <a:p>
            <a:r>
              <a:rPr lang="zh-TW" altLang="en-US" sz="3600" dirty="0" smtClean="0"/>
              <a:t>開會前的準備，</a:t>
            </a:r>
            <a:r>
              <a:rPr lang="zh-TW" altLang="zh-TW" sz="3600" dirty="0" smtClean="0"/>
              <a:t>事前</a:t>
            </a:r>
            <a:r>
              <a:rPr lang="zh-TW" altLang="zh-TW" sz="3600" dirty="0"/>
              <a:t>的分工需要平均，讓每個人負擔</a:t>
            </a:r>
            <a:r>
              <a:rPr lang="zh-TW" altLang="zh-TW" sz="3600" dirty="0" smtClean="0"/>
              <a:t>最少</a:t>
            </a:r>
            <a:r>
              <a:rPr lang="zh-TW" altLang="en-US" sz="3600" dirty="0"/>
              <a:t>。</a:t>
            </a:r>
            <a:endParaRPr lang="en-US" altLang="zh-TW" sz="3600" dirty="0" smtClean="0"/>
          </a:p>
          <a:p>
            <a:r>
              <a:rPr lang="zh-TW" altLang="zh-TW" sz="3600" dirty="0" smtClean="0"/>
              <a:t>時間</a:t>
            </a:r>
            <a:r>
              <a:rPr lang="zh-TW" altLang="zh-TW" sz="3600" dirty="0"/>
              <a:t>的掌握要適切，不拖延，兩小時</a:t>
            </a:r>
            <a:r>
              <a:rPr lang="zh-TW" altLang="zh-TW" sz="3600" dirty="0" smtClean="0"/>
              <a:t>內結束</a:t>
            </a:r>
            <a:endParaRPr lang="en-US" altLang="zh-TW" sz="3600" dirty="0" smtClean="0"/>
          </a:p>
          <a:p>
            <a:pPr marL="82296" indent="0" algn="ctr">
              <a:buNone/>
            </a:pPr>
            <a:r>
              <a:rPr lang="zh-TW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↑設法</a:t>
            </a:r>
            <a:r>
              <a:rPr lang="zh-TW" altLang="zh-TW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提高</a:t>
            </a:r>
            <a:r>
              <a:rPr lang="zh-TW" altLang="zh-TW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參與度。</a:t>
            </a:r>
            <a:endParaRPr lang="en-US" altLang="zh-TW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en-US" sz="3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領召經驗分享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32513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5760"/>
            <a:ext cx="7498080" cy="1143000"/>
          </a:xfrm>
        </p:spPr>
        <p:txBody>
          <a:bodyPr/>
          <a:lstStyle/>
          <a:p>
            <a:r>
              <a:rPr lang="zh-TW" altLang="en-US" dirty="0" smtClean="0"/>
              <a:t>兩年來的工作重點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103824"/>
            <a:ext cx="8028384" cy="573325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101-1  </a:t>
            </a:r>
            <a:r>
              <a:rPr lang="zh-TW" altLang="en-US" dirty="0" smtClean="0"/>
              <a:t>活化教學、學習共同體</a:t>
            </a:r>
            <a:endParaRPr lang="en-US" altLang="zh-TW" dirty="0" smtClean="0"/>
          </a:p>
          <a:p>
            <a:r>
              <a:rPr lang="en-US" altLang="zh-TW" dirty="0" smtClean="0"/>
              <a:t>101-2  </a:t>
            </a:r>
            <a:r>
              <a:rPr lang="zh-TW" altLang="en-US" dirty="0" smtClean="0"/>
              <a:t>閱讀理解教學</a:t>
            </a:r>
            <a:endParaRPr lang="en-US" altLang="zh-TW" dirty="0" smtClean="0"/>
          </a:p>
          <a:p>
            <a:r>
              <a:rPr lang="en-US" altLang="zh-TW" dirty="0" smtClean="0"/>
              <a:t>102-1  </a:t>
            </a:r>
            <a:r>
              <a:rPr lang="zh-TW" altLang="en-US" dirty="0" smtClean="0"/>
              <a:t>差異化教學、補救教學，</a:t>
            </a:r>
            <a:r>
              <a:rPr lang="en-US" altLang="zh-TW" dirty="0" smtClean="0"/>
              <a:t>518</a:t>
            </a:r>
            <a:r>
              <a:rPr lang="zh-TW" altLang="en-US" dirty="0" smtClean="0"/>
              <a:t>研習</a:t>
            </a:r>
            <a:endParaRPr lang="en-US" altLang="zh-TW" dirty="0" smtClean="0"/>
          </a:p>
          <a:p>
            <a:r>
              <a:rPr lang="en-US" altLang="zh-TW" dirty="0" smtClean="0"/>
              <a:t>102-2  </a:t>
            </a:r>
            <a:r>
              <a:rPr lang="zh-TW" altLang="en-US" dirty="0" smtClean="0"/>
              <a:t>有效教學、閱讀工作坊</a:t>
            </a:r>
            <a:endParaRPr lang="en-US" altLang="zh-TW" dirty="0" smtClean="0"/>
          </a:p>
          <a:p>
            <a:pPr marL="82296" indent="0">
              <a:buNone/>
            </a:pPr>
            <a:r>
              <a:rPr lang="en-US" altLang="zh-TW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PLC</a:t>
            </a:r>
            <a:r>
              <a:rPr lang="zh-TW" altLang="en-U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zh-TW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zh-TW" altLang="en-U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八次共備</a:t>
            </a:r>
            <a:r>
              <a:rPr lang="en-US" altLang="zh-TW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r>
              <a:rPr lang="zh-TW" altLang="en-U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規劃</a:t>
            </a:r>
            <a:r>
              <a:rPr lang="zh-TW" altLang="en-US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如下：</a:t>
            </a:r>
            <a:endParaRPr lang="en-US" altLang="zh-TW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zh-TW" altLang="en-US" dirty="0" smtClean="0"/>
              <a:t>配合政策及輔導團的規劃，協助推動。</a:t>
            </a:r>
            <a:endParaRPr lang="en-US" altLang="zh-TW" dirty="0" smtClean="0"/>
          </a:p>
          <a:p>
            <a:r>
              <a:rPr lang="zh-TW" altLang="en-US" dirty="0" smtClean="0"/>
              <a:t>邀請科內老師分享教學經驗與成果</a:t>
            </a:r>
            <a:endParaRPr lang="en-US" altLang="zh-TW" dirty="0" smtClean="0"/>
          </a:p>
          <a:p>
            <a:r>
              <a:rPr lang="zh-TW" altLang="en-US" dirty="0" smtClean="0"/>
              <a:t>延續</a:t>
            </a:r>
            <a:r>
              <a:rPr lang="zh-TW" altLang="en-US" dirty="0"/>
              <a:t>原本的校內社會科知識競賽活動。</a:t>
            </a:r>
            <a:endParaRPr lang="en-US" altLang="zh-TW" dirty="0"/>
          </a:p>
          <a:p>
            <a:r>
              <a:rPr lang="zh-TW" altLang="en-US" dirty="0" smtClean="0"/>
              <a:t>外</a:t>
            </a:r>
            <a:r>
              <a:rPr lang="zh-TW" altLang="en-US" dirty="0"/>
              <a:t>聘</a:t>
            </a:r>
            <a:r>
              <a:rPr lang="zh-TW" altLang="en-US" dirty="0" smtClean="0"/>
              <a:t>講師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請書商介紹、輔導團員、</a:t>
            </a:r>
            <a:r>
              <a:rPr lang="zh-TW" altLang="en-US" sz="2800" dirty="0"/>
              <a:t>外出</a:t>
            </a:r>
            <a:r>
              <a:rPr lang="zh-TW" altLang="en-US" sz="2800" dirty="0" smtClean="0"/>
              <a:t>研習，或將訊息帶回分享</a:t>
            </a:r>
            <a:r>
              <a:rPr lang="en-US" altLang="zh-TW" sz="2800" dirty="0" smtClean="0"/>
              <a:t>…)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4814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351</TotalTime>
  <Words>1108</Words>
  <Application>Microsoft Office PowerPoint</Application>
  <PresentationFormat>如螢幕大小 (4:3)</PresentationFormat>
  <Paragraphs>151</Paragraphs>
  <Slides>22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夏至</vt:lpstr>
      <vt:lpstr>領召帶領領域運作之分享</vt:lpstr>
      <vt:lpstr>分享大綱</vt:lpstr>
      <vt:lpstr>看一段影片</vt:lpstr>
      <vt:lpstr>看完了The Tree，從中觀察到甚麼？</vt:lpstr>
      <vt:lpstr>小孩單純地去嘗試， 雖然力量很小，卻很有影響力</vt:lpstr>
      <vt:lpstr>兩年前的心情</vt:lpstr>
      <vt:lpstr>PowerPoint 簡報</vt:lpstr>
      <vt:lpstr>領召經驗分享</vt:lpstr>
      <vt:lpstr>兩年來的工作重點</vt:lpstr>
      <vt:lpstr>PowerPoint 簡報</vt:lpstr>
      <vt:lpstr>先設想開會的流程→檔案管理</vt:lpstr>
      <vt:lpstr>期初教學研究會~ 討論八次PLC的內容</vt:lpstr>
      <vt:lpstr>PowerPoint 簡報</vt:lpstr>
      <vt:lpstr>確定八次日期後，直接做該日期的資料夾</vt:lpstr>
      <vt:lpstr>收到會議議程後，先打簡要紀錄 或把當次會議流程想過一次，簡記之</vt:lpstr>
      <vt:lpstr>1.開完會即印出    放置在資料夾中 2.轉寄紀錄給教學組長</vt:lpstr>
      <vt:lpstr>安排領域內負責網頁教師~上傳資料</vt:lpstr>
      <vt:lpstr>工作流程</vt:lpstr>
      <vt:lpstr>結語~為什麼是這時候？</vt:lpstr>
      <vt:lpstr>香港 參訪 + 領召回流</vt:lpstr>
      <vt:lpstr>PowerPoint 簡報</vt:lpstr>
      <vt:lpstr>感謝聆聽，敬請指教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103領召工作坊分享</dc:title>
  <dc:creator>user</dc:creator>
  <cp:lastModifiedBy>user</cp:lastModifiedBy>
  <cp:revision>24</cp:revision>
  <dcterms:created xsi:type="dcterms:W3CDTF">2014-08-15T07:40:56Z</dcterms:created>
  <dcterms:modified xsi:type="dcterms:W3CDTF">2014-08-18T01:47:42Z</dcterms:modified>
</cp:coreProperties>
</file>