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2" r:id="rId13"/>
    <p:sldId id="267" r:id="rId14"/>
    <p:sldId id="273" r:id="rId15"/>
    <p:sldId id="274" r:id="rId16"/>
    <p:sldId id="268" r:id="rId17"/>
    <p:sldId id="269" r:id="rId18"/>
    <p:sldId id="270"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24" autoAdjust="0"/>
  </p:normalViewPr>
  <p:slideViewPr>
    <p:cSldViewPr snapToGrid="0">
      <p:cViewPr varScale="1">
        <p:scale>
          <a:sx n="71" d="100"/>
          <a:sy n="71" d="100"/>
        </p:scale>
        <p:origin x="618"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3/21/2016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3/21/2016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3/21/2016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3/21/2016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3/21/2016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3/21/2016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42A54C80-263E-416B-A8E0-580EDEADCBDC}" type="datetimeFigureOut">
              <a:rPr lang="en-US" dirty="0"/>
              <a:t>3/21/2016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3/21/2016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3/21/2016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31302" y="2404531"/>
            <a:ext cx="9272551" cy="1646302"/>
          </a:xfrm>
        </p:spPr>
        <p:txBody>
          <a:bodyPr/>
          <a:lstStyle/>
          <a:p>
            <a:pPr algn="l"/>
            <a:r>
              <a:rPr lang="en-US" altLang="zh-TW" dirty="0" smtClean="0"/>
              <a:t>What Do You Do After School? </a:t>
            </a:r>
            <a:endParaRPr lang="zh-TW" altLang="en-US" dirty="0"/>
          </a:p>
        </p:txBody>
      </p:sp>
      <p:sp>
        <p:nvSpPr>
          <p:cNvPr id="3" name="副標題 2"/>
          <p:cNvSpPr>
            <a:spLocks noGrp="1"/>
          </p:cNvSpPr>
          <p:nvPr>
            <p:ph type="subTitle" idx="1"/>
          </p:nvPr>
        </p:nvSpPr>
        <p:spPr/>
        <p:txBody>
          <a:bodyPr/>
          <a:lstStyle/>
          <a:p>
            <a:r>
              <a:rPr lang="en-US" altLang="zh-TW" dirty="0" smtClean="0"/>
              <a:t>Book 2 Unit 2</a:t>
            </a:r>
          </a:p>
        </p:txBody>
      </p:sp>
    </p:spTree>
    <p:extLst>
      <p:ext uri="{BB962C8B-B14F-4D97-AF65-F5344CB8AC3E}">
        <p14:creationId xmlns:p14="http://schemas.microsoft.com/office/powerpoint/2010/main" val="783643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5400" dirty="0" smtClean="0"/>
              <a:t>Put on</a:t>
            </a:r>
            <a:endParaRPr lang="zh-TW" altLang="en-US" sz="5400" dirty="0"/>
          </a:p>
        </p:txBody>
      </p:sp>
      <p:sp>
        <p:nvSpPr>
          <p:cNvPr id="3" name="內容版面配置區 2"/>
          <p:cNvSpPr>
            <a:spLocks noGrp="1"/>
          </p:cNvSpPr>
          <p:nvPr>
            <p:ph idx="1"/>
          </p:nvPr>
        </p:nvSpPr>
        <p:spPr>
          <a:xfrm>
            <a:off x="309092" y="2147710"/>
            <a:ext cx="10315977" cy="3880773"/>
          </a:xfrm>
        </p:spPr>
        <p:txBody>
          <a:bodyPr>
            <a:normAutofit/>
          </a:bodyPr>
          <a:lstStyle/>
          <a:p>
            <a:r>
              <a:rPr lang="zh-TW" altLang="zh-TW" sz="3600" dirty="0"/>
              <a:t>相反詞</a:t>
            </a:r>
            <a:r>
              <a:rPr lang="en-US" altLang="zh-TW" sz="3600" dirty="0"/>
              <a:t>take off</a:t>
            </a:r>
          </a:p>
          <a:p>
            <a:pPr marL="0" indent="0">
              <a:buNone/>
            </a:pPr>
            <a:r>
              <a:rPr lang="zh-TW" altLang="zh-TW" sz="3600" dirty="0"/>
              <a:t>例</a:t>
            </a:r>
            <a:r>
              <a:rPr lang="en-US" altLang="zh-TW" sz="3600" dirty="0"/>
              <a:t> I don't want to take off my coat because it's really cold in the office today.</a:t>
            </a:r>
          </a:p>
          <a:p>
            <a:pPr marL="0" indent="0">
              <a:buNone/>
            </a:pPr>
            <a:r>
              <a:rPr lang="zh-TW" altLang="zh-TW" sz="3600" dirty="0"/>
              <a:t>（我不想脫掉我的外套，因為今天辦公室裡好冷。）</a:t>
            </a:r>
          </a:p>
          <a:p>
            <a:endParaRPr lang="zh-TW" altLang="en-US" sz="3600" dirty="0"/>
          </a:p>
        </p:txBody>
      </p:sp>
    </p:spTree>
    <p:extLst>
      <p:ext uri="{BB962C8B-B14F-4D97-AF65-F5344CB8AC3E}">
        <p14:creationId xmlns:p14="http://schemas.microsoft.com/office/powerpoint/2010/main" val="1659456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6274" y="339144"/>
            <a:ext cx="8596668" cy="1320800"/>
          </a:xfrm>
        </p:spPr>
        <p:txBody>
          <a:bodyPr/>
          <a:lstStyle/>
          <a:p>
            <a:r>
              <a:rPr lang="en-US" altLang="zh-TW" dirty="0"/>
              <a:t>A</a:t>
            </a:r>
            <a:r>
              <a:rPr lang="en-US" altLang="zh-TW" dirty="0" smtClean="0"/>
              <a:t>fter-reading </a:t>
            </a:r>
            <a:r>
              <a:rPr lang="en-US" altLang="zh-TW" dirty="0"/>
              <a:t>questions</a:t>
            </a:r>
            <a:r>
              <a:rPr lang="zh-TW" altLang="en-US" dirty="0"/>
              <a:t/>
            </a:r>
            <a:br>
              <a:rPr lang="zh-TW" altLang="en-US" dirty="0"/>
            </a:br>
            <a:endParaRPr lang="zh-TW" altLang="en-US" dirty="0"/>
          </a:p>
        </p:txBody>
      </p:sp>
      <p:graphicFrame>
        <p:nvGraphicFramePr>
          <p:cNvPr id="9" name="內容版面配置區 8"/>
          <p:cNvGraphicFramePr>
            <a:graphicFrameLocks noGrp="1"/>
          </p:cNvGraphicFramePr>
          <p:nvPr>
            <p:ph idx="1"/>
            <p:extLst>
              <p:ext uri="{D42A27DB-BD31-4B8C-83A1-F6EECF244321}">
                <p14:modId xmlns:p14="http://schemas.microsoft.com/office/powerpoint/2010/main" val="4211270492"/>
              </p:ext>
            </p:extLst>
          </p:nvPr>
        </p:nvGraphicFramePr>
        <p:xfrm>
          <a:off x="270456" y="901522"/>
          <a:ext cx="11642502" cy="5542725"/>
        </p:xfrm>
        <a:graphic>
          <a:graphicData uri="http://schemas.openxmlformats.org/drawingml/2006/table">
            <a:tbl>
              <a:tblPr firstRow="1" firstCol="1" lastRow="1" lastCol="1" bandRow="1" bandCol="1">
                <a:tableStyleId>{5C22544A-7EE6-4342-B048-85BDC9FD1C3A}</a:tableStyleId>
              </a:tblPr>
              <a:tblGrid>
                <a:gridCol w="1175627"/>
                <a:gridCol w="10466875"/>
              </a:tblGrid>
              <a:tr h="1108545">
                <a:tc>
                  <a:txBody>
                    <a:bodyPr/>
                    <a:lstStyle/>
                    <a:p>
                      <a:pPr algn="ctr">
                        <a:lnSpc>
                          <a:spcPts val="1800"/>
                        </a:lnSpc>
                        <a:spcAft>
                          <a:spcPts val="0"/>
                        </a:spcAft>
                        <a:tabLst>
                          <a:tab pos="198120" algn="l"/>
                        </a:tabLst>
                      </a:pPr>
                      <a:r>
                        <a:rPr lang="en-US" sz="3600" dirty="0">
                          <a:effectLst/>
                        </a:rPr>
                        <a:t>1</a:t>
                      </a:r>
                      <a:endParaRPr lang="zh-TW" sz="3600" dirty="0">
                        <a:effectLst/>
                        <a:latin typeface="Arial" panose="020B0604020202020204" pitchFamily="34" charset="0"/>
                        <a:ea typeface="新細明體" panose="02020500000000000000" pitchFamily="18" charset="-120"/>
                      </a:endParaRPr>
                    </a:p>
                  </a:txBody>
                  <a:tcPr marL="17780" marR="17780" marT="0" marB="0" anchor="ctr"/>
                </a:tc>
                <a:tc>
                  <a:txBody>
                    <a:bodyPr/>
                    <a:lstStyle/>
                    <a:p>
                      <a:pPr algn="l">
                        <a:lnSpc>
                          <a:spcPts val="1800"/>
                        </a:lnSpc>
                        <a:spcAft>
                          <a:spcPts val="0"/>
                        </a:spcAft>
                        <a:tabLst>
                          <a:tab pos="198120" algn="l"/>
                        </a:tabLst>
                      </a:pPr>
                      <a:r>
                        <a:rPr lang="en-US" sz="3600" dirty="0">
                          <a:effectLst/>
                        </a:rPr>
                        <a:t>What is the Magic Girl's name?</a:t>
                      </a:r>
                      <a:endParaRPr lang="zh-TW" sz="3600" dirty="0">
                        <a:effectLst/>
                        <a:latin typeface="Arial" panose="020B0604020202020204" pitchFamily="34" charset="0"/>
                        <a:ea typeface="新細明體" panose="02020500000000000000" pitchFamily="18" charset="-120"/>
                      </a:endParaRPr>
                    </a:p>
                  </a:txBody>
                  <a:tcPr marL="17780" marR="17780" marT="0" marB="0" anchor="ctr"/>
                </a:tc>
              </a:tr>
              <a:tr h="1108545">
                <a:tc>
                  <a:txBody>
                    <a:bodyPr/>
                    <a:lstStyle/>
                    <a:p>
                      <a:pPr algn="ctr">
                        <a:lnSpc>
                          <a:spcPts val="1800"/>
                        </a:lnSpc>
                        <a:spcAft>
                          <a:spcPts val="0"/>
                        </a:spcAft>
                        <a:tabLst>
                          <a:tab pos="198120" algn="l"/>
                        </a:tabLst>
                      </a:pPr>
                      <a:r>
                        <a:rPr lang="en-US" sz="3600">
                          <a:effectLst/>
                        </a:rPr>
                        <a:t>2</a:t>
                      </a:r>
                      <a:endParaRPr lang="zh-TW" sz="3600">
                        <a:effectLst/>
                        <a:latin typeface="Arial" panose="020B0604020202020204" pitchFamily="34" charset="0"/>
                        <a:ea typeface="新細明體" panose="02020500000000000000" pitchFamily="18" charset="-120"/>
                      </a:endParaRPr>
                    </a:p>
                  </a:txBody>
                  <a:tcPr marL="17780" marR="17780" marT="0" marB="0" anchor="ctr"/>
                </a:tc>
                <a:tc>
                  <a:txBody>
                    <a:bodyPr/>
                    <a:lstStyle/>
                    <a:p>
                      <a:pPr algn="l">
                        <a:lnSpc>
                          <a:spcPts val="1800"/>
                        </a:lnSpc>
                        <a:spcAft>
                          <a:spcPts val="0"/>
                        </a:spcAft>
                        <a:tabLst>
                          <a:tab pos="198120" algn="l"/>
                        </a:tabLst>
                      </a:pPr>
                      <a:r>
                        <a:rPr lang="en-US" sz="3600" dirty="0">
                          <a:effectLst/>
                        </a:rPr>
                        <a:t>What does Audrey do during the day?</a:t>
                      </a:r>
                      <a:endParaRPr lang="zh-TW" sz="3600" dirty="0">
                        <a:effectLst/>
                        <a:latin typeface="Arial" panose="020B0604020202020204" pitchFamily="34" charset="0"/>
                        <a:ea typeface="新細明體" panose="02020500000000000000" pitchFamily="18" charset="-120"/>
                      </a:endParaRPr>
                    </a:p>
                  </a:txBody>
                  <a:tcPr marL="17780" marR="17780" marT="0" marB="0" anchor="ctr"/>
                </a:tc>
              </a:tr>
              <a:tr h="1108545">
                <a:tc>
                  <a:txBody>
                    <a:bodyPr/>
                    <a:lstStyle/>
                    <a:p>
                      <a:pPr algn="ctr">
                        <a:lnSpc>
                          <a:spcPts val="1800"/>
                        </a:lnSpc>
                        <a:spcAft>
                          <a:spcPts val="0"/>
                        </a:spcAft>
                        <a:tabLst>
                          <a:tab pos="198120" algn="l"/>
                        </a:tabLst>
                      </a:pPr>
                      <a:r>
                        <a:rPr lang="en-US" sz="3600">
                          <a:effectLst/>
                        </a:rPr>
                        <a:t>3</a:t>
                      </a:r>
                      <a:endParaRPr lang="zh-TW" sz="3600">
                        <a:effectLst/>
                        <a:latin typeface="Arial" panose="020B0604020202020204" pitchFamily="34" charset="0"/>
                        <a:ea typeface="新細明體" panose="02020500000000000000" pitchFamily="18" charset="-120"/>
                      </a:endParaRPr>
                    </a:p>
                  </a:txBody>
                  <a:tcPr marL="17780" marR="17780" marT="0" marB="0" anchor="ctr"/>
                </a:tc>
                <a:tc>
                  <a:txBody>
                    <a:bodyPr/>
                    <a:lstStyle/>
                    <a:p>
                      <a:pPr algn="l">
                        <a:lnSpc>
                          <a:spcPts val="1800"/>
                        </a:lnSpc>
                        <a:spcAft>
                          <a:spcPts val="0"/>
                        </a:spcAft>
                        <a:tabLst>
                          <a:tab pos="198120" algn="l"/>
                        </a:tabLst>
                      </a:pPr>
                      <a:r>
                        <a:rPr lang="en-US" sz="3600" dirty="0">
                          <a:effectLst/>
                        </a:rPr>
                        <a:t>When does Audrey do her homework?</a:t>
                      </a:r>
                      <a:endParaRPr lang="zh-TW" sz="3600" dirty="0">
                        <a:effectLst/>
                        <a:latin typeface="Arial" panose="020B0604020202020204" pitchFamily="34" charset="0"/>
                        <a:ea typeface="新細明體" panose="02020500000000000000" pitchFamily="18" charset="-120"/>
                      </a:endParaRPr>
                    </a:p>
                  </a:txBody>
                  <a:tcPr marL="17780" marR="17780" marT="0" marB="0" anchor="ctr"/>
                </a:tc>
              </a:tr>
              <a:tr h="1108545">
                <a:tc>
                  <a:txBody>
                    <a:bodyPr/>
                    <a:lstStyle/>
                    <a:p>
                      <a:pPr algn="ctr">
                        <a:lnSpc>
                          <a:spcPts val="1800"/>
                        </a:lnSpc>
                        <a:spcAft>
                          <a:spcPts val="0"/>
                        </a:spcAft>
                        <a:tabLst>
                          <a:tab pos="198120" algn="l"/>
                        </a:tabLst>
                      </a:pPr>
                      <a:r>
                        <a:rPr lang="en-US" sz="3600">
                          <a:effectLst/>
                        </a:rPr>
                        <a:t>4</a:t>
                      </a:r>
                      <a:endParaRPr lang="zh-TW" sz="3600">
                        <a:effectLst/>
                        <a:latin typeface="Arial" panose="020B0604020202020204" pitchFamily="34" charset="0"/>
                        <a:ea typeface="新細明體" panose="02020500000000000000" pitchFamily="18" charset="-120"/>
                      </a:endParaRPr>
                    </a:p>
                  </a:txBody>
                  <a:tcPr marL="17780" marR="17780" marT="0" marB="0" anchor="ctr"/>
                </a:tc>
                <a:tc>
                  <a:txBody>
                    <a:bodyPr/>
                    <a:lstStyle/>
                    <a:p>
                      <a:pPr algn="l">
                        <a:lnSpc>
                          <a:spcPts val="1800"/>
                        </a:lnSpc>
                        <a:spcAft>
                          <a:spcPts val="0"/>
                        </a:spcAft>
                        <a:tabLst>
                          <a:tab pos="198120" algn="l"/>
                        </a:tabLst>
                      </a:pPr>
                      <a:r>
                        <a:rPr lang="en-US" sz="3600" dirty="0">
                          <a:effectLst/>
                        </a:rPr>
                        <a:t>What happens to some kids if they don't </a:t>
                      </a:r>
                      <a:r>
                        <a:rPr lang="en-US" sz="3600" dirty="0" smtClean="0">
                          <a:effectLst/>
                        </a:rPr>
                        <a:t>go</a:t>
                      </a:r>
                      <a:r>
                        <a:rPr lang="en-US" sz="3600" baseline="0" dirty="0" smtClean="0">
                          <a:effectLst/>
                        </a:rPr>
                        <a:t> </a:t>
                      </a:r>
                    </a:p>
                    <a:p>
                      <a:pPr algn="l">
                        <a:lnSpc>
                          <a:spcPts val="1800"/>
                        </a:lnSpc>
                        <a:spcAft>
                          <a:spcPts val="0"/>
                        </a:spcAft>
                        <a:tabLst>
                          <a:tab pos="198120" algn="l"/>
                        </a:tabLst>
                      </a:pPr>
                      <a:endParaRPr lang="en-US" sz="3600" baseline="0" dirty="0" smtClean="0">
                        <a:effectLst/>
                      </a:endParaRPr>
                    </a:p>
                    <a:p>
                      <a:pPr algn="l">
                        <a:lnSpc>
                          <a:spcPts val="1800"/>
                        </a:lnSpc>
                        <a:spcAft>
                          <a:spcPts val="0"/>
                        </a:spcAft>
                        <a:tabLst>
                          <a:tab pos="198120" algn="l"/>
                        </a:tabLst>
                      </a:pPr>
                      <a:r>
                        <a:rPr lang="en-US" sz="3600" dirty="0" smtClean="0">
                          <a:effectLst/>
                        </a:rPr>
                        <a:t>home </a:t>
                      </a:r>
                      <a:r>
                        <a:rPr lang="en-US" sz="3600" dirty="0">
                          <a:effectLst/>
                        </a:rPr>
                        <a:t>after school?</a:t>
                      </a:r>
                      <a:endParaRPr lang="zh-TW" sz="3600" dirty="0">
                        <a:effectLst/>
                        <a:latin typeface="Arial" panose="020B0604020202020204" pitchFamily="34" charset="0"/>
                        <a:ea typeface="新細明體" panose="02020500000000000000" pitchFamily="18" charset="-120"/>
                      </a:endParaRPr>
                    </a:p>
                  </a:txBody>
                  <a:tcPr marL="17780" marR="17780" marT="0" marB="0" anchor="ctr"/>
                </a:tc>
              </a:tr>
              <a:tr h="1108545">
                <a:tc>
                  <a:txBody>
                    <a:bodyPr/>
                    <a:lstStyle/>
                    <a:p>
                      <a:pPr algn="ctr">
                        <a:lnSpc>
                          <a:spcPts val="1800"/>
                        </a:lnSpc>
                        <a:spcAft>
                          <a:spcPts val="0"/>
                        </a:spcAft>
                      </a:pPr>
                      <a:r>
                        <a:rPr lang="en-US" sz="3600" kern="100">
                          <a:effectLst/>
                        </a:rPr>
                        <a:t>5</a:t>
                      </a:r>
                      <a:endParaRPr lang="zh-TW" sz="3600" kern="100">
                        <a:effectLst/>
                        <a:latin typeface="Arial" panose="020B0604020202020204" pitchFamily="34" charset="0"/>
                        <a:ea typeface="新細明體" panose="02020500000000000000" pitchFamily="18" charset="-120"/>
                        <a:cs typeface="Times New Roman" panose="02020603050405020304" pitchFamily="18" charset="0"/>
                      </a:endParaRPr>
                    </a:p>
                  </a:txBody>
                  <a:tcPr marL="17780" marR="17780" marT="0" marB="0" anchor="ctr"/>
                </a:tc>
                <a:tc>
                  <a:txBody>
                    <a:bodyPr/>
                    <a:lstStyle/>
                    <a:p>
                      <a:pPr algn="l">
                        <a:lnSpc>
                          <a:spcPts val="1800"/>
                        </a:lnSpc>
                        <a:spcAft>
                          <a:spcPts val="0"/>
                        </a:spcAft>
                      </a:pPr>
                      <a:r>
                        <a:rPr lang="en-US" sz="3600" kern="100" dirty="0" smtClean="0">
                          <a:effectLst/>
                        </a:rPr>
                        <a:t>Do</a:t>
                      </a:r>
                      <a:r>
                        <a:rPr lang="en-US" sz="3600" kern="100" baseline="0" dirty="0" smtClean="0">
                          <a:effectLst/>
                        </a:rPr>
                        <a:t> you think</a:t>
                      </a:r>
                      <a:r>
                        <a:rPr lang="en-US" sz="3600" kern="100" dirty="0" smtClean="0">
                          <a:effectLst/>
                        </a:rPr>
                        <a:t> Audrey’s parents like </a:t>
                      </a:r>
                      <a:r>
                        <a:rPr lang="en-US" sz="3600" kern="100" dirty="0">
                          <a:effectLst/>
                        </a:rPr>
                        <a:t>her work?</a:t>
                      </a:r>
                      <a:endParaRPr lang="zh-TW" sz="3600" kern="100" dirty="0">
                        <a:effectLst/>
                        <a:latin typeface="Arial" panose="020B0604020202020204" pitchFamily="34" charset="0"/>
                        <a:ea typeface="新細明體" panose="02020500000000000000" pitchFamily="18" charset="-120"/>
                        <a:cs typeface="Times New Roman" panose="02020603050405020304" pitchFamily="18" charset="0"/>
                      </a:endParaRPr>
                    </a:p>
                  </a:txBody>
                  <a:tcPr marL="17780" marR="17780" marT="0" marB="0" anchor="ctr"/>
                </a:tc>
              </a:tr>
            </a:tbl>
          </a:graphicData>
        </a:graphic>
      </p:graphicFrame>
    </p:spTree>
    <p:extLst>
      <p:ext uri="{BB962C8B-B14F-4D97-AF65-F5344CB8AC3E}">
        <p14:creationId xmlns:p14="http://schemas.microsoft.com/office/powerpoint/2010/main" val="476862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6600" dirty="0" smtClean="0"/>
              <a:t>summary</a:t>
            </a:r>
            <a:endParaRPr lang="zh-TW" altLang="en-US" sz="6600" dirty="0"/>
          </a:p>
        </p:txBody>
      </p:sp>
      <p:sp>
        <p:nvSpPr>
          <p:cNvPr id="3" name="內容版面配置區 2"/>
          <p:cNvSpPr>
            <a:spLocks noGrp="1"/>
          </p:cNvSpPr>
          <p:nvPr>
            <p:ph idx="1"/>
          </p:nvPr>
        </p:nvSpPr>
        <p:spPr>
          <a:xfrm>
            <a:off x="677334" y="1616928"/>
            <a:ext cx="9213798" cy="4137102"/>
          </a:xfrm>
        </p:spPr>
        <p:txBody>
          <a:bodyPr>
            <a:noAutofit/>
          </a:bodyPr>
          <a:lstStyle/>
          <a:p>
            <a:pPr marL="0" indent="0">
              <a:buNone/>
            </a:pPr>
            <a:r>
              <a:rPr lang="en-US" altLang="zh-TW" sz="4000" dirty="0">
                <a:solidFill>
                  <a:schemeClr val="accent1"/>
                </a:solidFill>
              </a:rPr>
              <a:t>Audrey Jones is the hero from Ted's book. In Ted's story, she goes to school during the day and does her homework before dinner. After dinner, Audrey changes into Magic Girl to help kids who get into trouble.</a:t>
            </a:r>
            <a:endParaRPr lang="zh-TW" altLang="zh-TW" sz="4000" dirty="0">
              <a:solidFill>
                <a:schemeClr val="accent1"/>
              </a:solidFill>
            </a:endParaRPr>
          </a:p>
          <a:p>
            <a:endParaRPr lang="zh-TW" altLang="en-US" sz="4000" dirty="0">
              <a:solidFill>
                <a:schemeClr val="accent1"/>
              </a:solidFill>
            </a:endParaRPr>
          </a:p>
        </p:txBody>
      </p:sp>
    </p:spTree>
    <p:extLst>
      <p:ext uri="{BB962C8B-B14F-4D97-AF65-F5344CB8AC3E}">
        <p14:creationId xmlns:p14="http://schemas.microsoft.com/office/powerpoint/2010/main" val="993591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5400" dirty="0" smtClean="0"/>
              <a:t>Superheroes</a:t>
            </a:r>
            <a:endParaRPr lang="zh-TW" altLang="en-US" sz="5400" dirty="0"/>
          </a:p>
        </p:txBody>
      </p:sp>
      <p:sp>
        <p:nvSpPr>
          <p:cNvPr id="3" name="內容版面配置區 2"/>
          <p:cNvSpPr>
            <a:spLocks noGrp="1"/>
          </p:cNvSpPr>
          <p:nvPr>
            <p:ph idx="1"/>
          </p:nvPr>
        </p:nvSpPr>
        <p:spPr>
          <a:xfrm>
            <a:off x="677334" y="1532586"/>
            <a:ext cx="8596668" cy="4504013"/>
          </a:xfrm>
        </p:spPr>
        <p:txBody>
          <a:bodyPr/>
          <a:lstStyle/>
          <a:p>
            <a:pPr marL="0" indent="0">
              <a:buNone/>
            </a:pPr>
            <a:r>
              <a:rPr lang="en-US" altLang="zh-TW" sz="3200" dirty="0">
                <a:solidFill>
                  <a:srgbClr val="00B050"/>
                </a:solidFill>
              </a:rPr>
              <a:t>Look at these superheroes. Who are they?</a:t>
            </a:r>
            <a:endParaRPr lang="zh-TW" altLang="zh-TW" sz="3200" dirty="0">
              <a:solidFill>
                <a:srgbClr val="00B050"/>
              </a:solidFill>
            </a:endParaRPr>
          </a:p>
          <a:p>
            <a:pPr marL="0" indent="0">
              <a:buNone/>
            </a:pPr>
            <a:endParaRPr lang="zh-TW" altLang="en-US" dirty="0"/>
          </a:p>
        </p:txBody>
      </p:sp>
      <p:pic>
        <p:nvPicPr>
          <p:cNvPr id="2051" name="Picture 3" descr="02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026" y="2581737"/>
            <a:ext cx="23812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02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276" y="2781762"/>
            <a:ext cx="2390775"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p:nvPr/>
        </p:nvSpPr>
        <p:spPr>
          <a:xfrm>
            <a:off x="334575" y="4296237"/>
            <a:ext cx="4641093" cy="1754326"/>
          </a:xfrm>
          <a:prstGeom prst="rect">
            <a:avLst/>
          </a:prstGeom>
          <a:noFill/>
        </p:spPr>
        <p:txBody>
          <a:bodyPr wrap="square" rtlCol="0">
            <a:spAutoFit/>
          </a:bodyPr>
          <a:lstStyle/>
          <a:p>
            <a:r>
              <a:rPr lang="en-US" altLang="zh-TW" sz="3600" dirty="0">
                <a:solidFill>
                  <a:srgbClr val="00B0F0"/>
                </a:solidFill>
              </a:rPr>
              <a:t>I am Batman.</a:t>
            </a:r>
            <a:endParaRPr lang="zh-TW" altLang="zh-TW" sz="3600" dirty="0">
              <a:solidFill>
                <a:srgbClr val="00B0F0"/>
              </a:solidFill>
            </a:endParaRPr>
          </a:p>
          <a:p>
            <a:r>
              <a:rPr lang="en-US" altLang="zh-TW" sz="3600" dirty="0">
                <a:solidFill>
                  <a:srgbClr val="00B0F0"/>
                </a:solidFill>
              </a:rPr>
              <a:t>I wear a mask </a:t>
            </a:r>
            <a:endParaRPr lang="en-US" altLang="zh-TW" sz="3600" dirty="0" smtClean="0">
              <a:solidFill>
                <a:srgbClr val="00B0F0"/>
              </a:solidFill>
            </a:endParaRPr>
          </a:p>
          <a:p>
            <a:r>
              <a:rPr lang="en-US" altLang="zh-TW" sz="3600" dirty="0" smtClean="0">
                <a:solidFill>
                  <a:srgbClr val="00B0F0"/>
                </a:solidFill>
              </a:rPr>
              <a:t>and </a:t>
            </a:r>
            <a:r>
              <a:rPr lang="en-US" altLang="zh-TW" sz="3600" dirty="0">
                <a:solidFill>
                  <a:srgbClr val="00B0F0"/>
                </a:solidFill>
              </a:rPr>
              <a:t>a </a:t>
            </a:r>
            <a:r>
              <a:rPr lang="en-US" altLang="zh-TW" sz="3600" dirty="0" smtClean="0">
                <a:solidFill>
                  <a:srgbClr val="00B0F0"/>
                </a:solidFill>
              </a:rPr>
              <a:t>cape.</a:t>
            </a:r>
            <a:endParaRPr lang="zh-TW" altLang="en-US" sz="3600" dirty="0">
              <a:solidFill>
                <a:srgbClr val="00B0F0"/>
              </a:solidFill>
            </a:endParaRPr>
          </a:p>
        </p:txBody>
      </p:sp>
      <p:sp>
        <p:nvSpPr>
          <p:cNvPr id="5" name="文字方塊 4"/>
          <p:cNvSpPr txBox="1"/>
          <p:nvPr/>
        </p:nvSpPr>
        <p:spPr>
          <a:xfrm>
            <a:off x="7219968" y="4256411"/>
            <a:ext cx="4435284" cy="1754326"/>
          </a:xfrm>
          <a:prstGeom prst="rect">
            <a:avLst/>
          </a:prstGeom>
          <a:noFill/>
        </p:spPr>
        <p:txBody>
          <a:bodyPr wrap="square" rtlCol="0">
            <a:spAutoFit/>
          </a:bodyPr>
          <a:lstStyle/>
          <a:p>
            <a:r>
              <a:rPr lang="en-US" altLang="zh-TW" sz="3600" dirty="0">
                <a:solidFill>
                  <a:schemeClr val="accent4"/>
                </a:solidFill>
              </a:rPr>
              <a:t>I am Wonder Woman.</a:t>
            </a:r>
            <a:endParaRPr lang="zh-TW" altLang="zh-TW" sz="3600" dirty="0">
              <a:solidFill>
                <a:schemeClr val="accent4"/>
              </a:solidFill>
            </a:endParaRPr>
          </a:p>
          <a:p>
            <a:r>
              <a:rPr lang="en-US" altLang="zh-TW" sz="3600" dirty="0">
                <a:solidFill>
                  <a:schemeClr val="accent4"/>
                </a:solidFill>
              </a:rPr>
              <a:t>I have bulletproof </a:t>
            </a:r>
            <a:r>
              <a:rPr lang="en-US" altLang="zh-TW" sz="3600" dirty="0" smtClean="0">
                <a:solidFill>
                  <a:schemeClr val="accent4"/>
                </a:solidFill>
              </a:rPr>
              <a:t>bracelets.</a:t>
            </a:r>
            <a:endParaRPr lang="zh-TW" altLang="en-US" sz="3600" dirty="0">
              <a:solidFill>
                <a:schemeClr val="accent4"/>
              </a:solidFill>
            </a:endParaRPr>
          </a:p>
        </p:txBody>
      </p:sp>
    </p:spTree>
    <p:extLst>
      <p:ext uri="{BB962C8B-B14F-4D97-AF65-F5344CB8AC3E}">
        <p14:creationId xmlns:p14="http://schemas.microsoft.com/office/powerpoint/2010/main" val="405680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4800" dirty="0"/>
              <a:t>DC</a:t>
            </a:r>
            <a:r>
              <a:rPr lang="zh-TW" altLang="zh-TW" sz="4800" dirty="0"/>
              <a:t>漫畫</a:t>
            </a:r>
            <a:r>
              <a:rPr lang="zh-TW" altLang="zh-TW" sz="4800" dirty="0" smtClean="0"/>
              <a:t>和</a:t>
            </a:r>
            <a:r>
              <a:rPr lang="en-US" altLang="zh-TW" sz="4800" dirty="0" smtClean="0"/>
              <a:t>Marvel</a:t>
            </a:r>
            <a:r>
              <a:rPr lang="zh-TW" altLang="zh-TW" sz="4800" dirty="0" smtClean="0"/>
              <a:t>漫畫</a:t>
            </a:r>
            <a:r>
              <a:rPr lang="zh-TW" altLang="zh-TW" dirty="0"/>
              <a:t/>
            </a:r>
            <a:br>
              <a:rPr lang="zh-TW" altLang="zh-TW" dirty="0"/>
            </a:br>
            <a:endParaRPr lang="zh-TW" altLang="en-US" dirty="0"/>
          </a:p>
        </p:txBody>
      </p:sp>
      <p:sp>
        <p:nvSpPr>
          <p:cNvPr id="3" name="內容版面配置區 2"/>
          <p:cNvSpPr>
            <a:spLocks noGrp="1"/>
          </p:cNvSpPr>
          <p:nvPr>
            <p:ph idx="1"/>
          </p:nvPr>
        </p:nvSpPr>
        <p:spPr>
          <a:xfrm>
            <a:off x="356839" y="1449659"/>
            <a:ext cx="8917163" cy="4591703"/>
          </a:xfrm>
        </p:spPr>
        <p:txBody>
          <a:bodyPr>
            <a:normAutofit/>
          </a:bodyPr>
          <a:lstStyle/>
          <a:p>
            <a:r>
              <a:rPr lang="en-US" altLang="zh-TW" sz="4800" dirty="0" smtClean="0"/>
              <a:t>DC</a:t>
            </a:r>
            <a:r>
              <a:rPr lang="zh-TW" altLang="en-US" sz="4800" dirty="0"/>
              <a:t> </a:t>
            </a:r>
            <a:r>
              <a:rPr lang="en-US" altLang="zh-TW" sz="4800" dirty="0" smtClean="0"/>
              <a:t>and Marvel are two traditional comic companies.</a:t>
            </a:r>
          </a:p>
          <a:p>
            <a:r>
              <a:rPr lang="en-US" altLang="zh-TW" sz="4800" dirty="0" smtClean="0"/>
              <a:t>DC----Justice League(JLA</a:t>
            </a:r>
            <a:r>
              <a:rPr lang="zh-TW" altLang="zh-TW" sz="4800" dirty="0" smtClean="0"/>
              <a:t>)</a:t>
            </a:r>
            <a:endParaRPr lang="en-US" altLang="zh-TW" sz="4800" dirty="0" smtClean="0"/>
          </a:p>
          <a:p>
            <a:r>
              <a:rPr lang="en-US" altLang="zh-TW" sz="4800" dirty="0" smtClean="0"/>
              <a:t>Marvel----Avengers</a:t>
            </a:r>
            <a:endParaRPr lang="zh-TW" altLang="en-US" sz="4800" dirty="0"/>
          </a:p>
        </p:txBody>
      </p:sp>
    </p:spTree>
    <p:extLst>
      <p:ext uri="{BB962C8B-B14F-4D97-AF65-F5344CB8AC3E}">
        <p14:creationId xmlns:p14="http://schemas.microsoft.com/office/powerpoint/2010/main" val="3609029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763892851"/>
              </p:ext>
            </p:extLst>
          </p:nvPr>
        </p:nvGraphicFramePr>
        <p:xfrm>
          <a:off x="677334" y="211874"/>
          <a:ext cx="10964538" cy="6490007"/>
        </p:xfrm>
        <a:graphic>
          <a:graphicData uri="http://schemas.openxmlformats.org/drawingml/2006/table">
            <a:tbl>
              <a:tblPr firstRow="1" firstCol="1" lastRow="1" lastCol="1" bandRow="1" bandCol="1"/>
              <a:tblGrid>
                <a:gridCol w="2740807"/>
                <a:gridCol w="2740807"/>
                <a:gridCol w="2740807"/>
                <a:gridCol w="2742117"/>
              </a:tblGrid>
              <a:tr h="821499">
                <a:tc gridSpan="2">
                  <a:txBody>
                    <a:bodyPr/>
                    <a:lstStyle/>
                    <a:p>
                      <a:pPr algn="ctr">
                        <a:lnSpc>
                          <a:spcPts val="1800"/>
                        </a:lnSpc>
                        <a:spcAft>
                          <a:spcPts val="0"/>
                        </a:spcAft>
                        <a:tabLst>
                          <a:tab pos="198120" algn="l"/>
                          <a:tab pos="304800" algn="l"/>
                        </a:tabLst>
                      </a:pPr>
                      <a:r>
                        <a:rPr lang="en-US" sz="3600" smtClean="0">
                          <a:effectLst/>
                          <a:latin typeface="Arial" panose="020B0604020202020204" pitchFamily="34" charset="0"/>
                          <a:ea typeface="新細明體" panose="02020500000000000000" pitchFamily="18" charset="-120"/>
                        </a:rPr>
                        <a:t>DC</a:t>
                      </a:r>
                      <a:endParaRPr lang="zh-TW" sz="3600" dirty="0">
                        <a:effectLst/>
                        <a:latin typeface="Arial" panose="020B0604020202020204" pitchFamily="34"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zh-TW" altLang="en-US"/>
                    </a:p>
                  </a:txBody>
                  <a:tcPr/>
                </a:tc>
                <a:tc gridSpan="2">
                  <a:txBody>
                    <a:bodyPr/>
                    <a:lstStyle/>
                    <a:p>
                      <a:pPr algn="ctr">
                        <a:lnSpc>
                          <a:spcPts val="1800"/>
                        </a:lnSpc>
                        <a:spcAft>
                          <a:spcPts val="0"/>
                        </a:spcAft>
                        <a:tabLst>
                          <a:tab pos="198120" algn="l"/>
                          <a:tab pos="304800" algn="l"/>
                        </a:tabLst>
                      </a:pPr>
                      <a:r>
                        <a:rPr lang="en-US" altLang="zh-TW" sz="3600" smtClean="0">
                          <a:effectLst/>
                          <a:latin typeface="Arial" panose="020B0604020202020204" pitchFamily="34" charset="0"/>
                          <a:ea typeface="新細明體" panose="02020500000000000000" pitchFamily="18" charset="-120"/>
                        </a:rPr>
                        <a:t>Marvel</a:t>
                      </a:r>
                      <a:endParaRPr lang="zh-TW" sz="3600">
                        <a:effectLst/>
                        <a:latin typeface="Arial" panose="020B0604020202020204" pitchFamily="34" charset="0"/>
                        <a:ea typeface="新細明體" panose="02020500000000000000" pitchFamily="18" charset="-12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zh-TW" altLang="en-US"/>
                    </a:p>
                  </a:txBody>
                  <a:tcPr/>
                </a:tc>
              </a:tr>
              <a:tr h="977326">
                <a:tc>
                  <a:txBody>
                    <a:bodyPr/>
                    <a:lstStyle/>
                    <a:p>
                      <a:pPr algn="ctr">
                        <a:lnSpc>
                          <a:spcPts val="1800"/>
                        </a:lnSpc>
                        <a:spcAft>
                          <a:spcPts val="0"/>
                        </a:spcAft>
                        <a:tabLst>
                          <a:tab pos="198120" algn="l"/>
                          <a:tab pos="304800" algn="l"/>
                        </a:tabLst>
                      </a:pPr>
                      <a:r>
                        <a:rPr lang="zh-TW" sz="2800" dirty="0">
                          <a:effectLst/>
                          <a:latin typeface="Arial" panose="020B0604020202020204" pitchFamily="34" charset="0"/>
                          <a:ea typeface="新細明體" panose="02020500000000000000" pitchFamily="18" charset="-120"/>
                        </a:rPr>
                        <a:t>超人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tabLst>
                          <a:tab pos="198120" algn="l"/>
                          <a:tab pos="304800" algn="l"/>
                        </a:tabLst>
                      </a:pPr>
                      <a:r>
                        <a:rPr lang="en-US" sz="2800" dirty="0">
                          <a:effectLst/>
                          <a:latin typeface="Arial" panose="020B0604020202020204" pitchFamily="34" charset="0"/>
                          <a:ea typeface="新細明體" panose="02020500000000000000" pitchFamily="18" charset="-120"/>
                        </a:rPr>
                        <a:t>Superman</a:t>
                      </a:r>
                      <a:endParaRPr lang="zh-TW" sz="2800" dirty="0">
                        <a:effectLst/>
                        <a:latin typeface="Arial" panose="020B0604020202020204" pitchFamily="34"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tabLst>
                          <a:tab pos="198120" algn="l"/>
                          <a:tab pos="304800" algn="l"/>
                        </a:tabLst>
                      </a:pPr>
                      <a:r>
                        <a:rPr lang="zh-TW" sz="2800" dirty="0">
                          <a:effectLst/>
                          <a:latin typeface="Arial" panose="020B0604020202020204" pitchFamily="34" charset="0"/>
                          <a:ea typeface="新細明體" panose="02020500000000000000" pitchFamily="18" charset="-120"/>
                        </a:rPr>
                        <a:t>鋼鐵人</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tabLst>
                          <a:tab pos="198120" algn="l"/>
                          <a:tab pos="304800" algn="l"/>
                        </a:tabLst>
                      </a:pPr>
                      <a:r>
                        <a:rPr lang="en-US" sz="2800">
                          <a:effectLst/>
                          <a:latin typeface="Times New Roman" panose="02020603050405020304" pitchFamily="18" charset="0"/>
                          <a:ea typeface="新細明體" panose="02020500000000000000" pitchFamily="18" charset="-120"/>
                          <a:cs typeface="Arial" panose="020B0604020202020204" pitchFamily="34" charset="0"/>
                        </a:rPr>
                        <a:t>I</a:t>
                      </a:r>
                      <a:r>
                        <a:rPr lang="en-US" sz="2800">
                          <a:effectLst/>
                          <a:latin typeface="Arial" panose="020B0604020202020204" pitchFamily="34" charset="0"/>
                          <a:ea typeface="新細明體" panose="02020500000000000000" pitchFamily="18" charset="-120"/>
                        </a:rPr>
                        <a:t>ron Man</a:t>
                      </a:r>
                      <a:endParaRPr lang="zh-TW" sz="2800">
                        <a:effectLst/>
                        <a:latin typeface="Arial" panose="020B0604020202020204" pitchFamily="34"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3751">
                <a:tc>
                  <a:txBody>
                    <a:bodyPr/>
                    <a:lstStyle/>
                    <a:p>
                      <a:pPr algn="ctr">
                        <a:lnSpc>
                          <a:spcPts val="1800"/>
                        </a:lnSpc>
                        <a:spcAft>
                          <a:spcPts val="0"/>
                        </a:spcAft>
                        <a:tabLst>
                          <a:tab pos="198120" algn="l"/>
                          <a:tab pos="304800" algn="l"/>
                        </a:tabLst>
                      </a:pPr>
                      <a:r>
                        <a:rPr lang="zh-TW" sz="2800">
                          <a:effectLst/>
                          <a:latin typeface="Arial" panose="020B0604020202020204" pitchFamily="34" charset="0"/>
                          <a:ea typeface="新細明體" panose="02020500000000000000" pitchFamily="18" charset="-120"/>
                        </a:rPr>
                        <a:t>蝙蝠俠</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tabLst>
                          <a:tab pos="198120" algn="l"/>
                          <a:tab pos="304800" algn="l"/>
                        </a:tabLst>
                      </a:pPr>
                      <a:r>
                        <a:rPr lang="en-US" sz="2800">
                          <a:effectLst/>
                          <a:latin typeface="Arial" panose="020B0604020202020204" pitchFamily="34" charset="0"/>
                          <a:ea typeface="新細明體" panose="02020500000000000000" pitchFamily="18" charset="-120"/>
                        </a:rPr>
                        <a:t>Batman</a:t>
                      </a:r>
                      <a:endParaRPr lang="zh-TW" sz="2800">
                        <a:effectLst/>
                        <a:latin typeface="Arial" panose="020B0604020202020204" pitchFamily="34"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tabLst>
                          <a:tab pos="198120" algn="l"/>
                          <a:tab pos="304800" algn="l"/>
                        </a:tabLst>
                      </a:pPr>
                      <a:r>
                        <a:rPr lang="zh-TW" sz="2800" dirty="0">
                          <a:effectLst/>
                          <a:latin typeface="Arial" panose="020B0604020202020204" pitchFamily="34" charset="0"/>
                          <a:ea typeface="新細明體" panose="02020500000000000000" pitchFamily="18" charset="-120"/>
                        </a:rPr>
                        <a:t>浩克</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tabLst>
                          <a:tab pos="198120" algn="l"/>
                          <a:tab pos="304800" algn="l"/>
                        </a:tabLst>
                      </a:pPr>
                      <a:r>
                        <a:rPr lang="en-US" sz="2800" dirty="0">
                          <a:effectLst/>
                          <a:latin typeface="Arial" panose="020B0604020202020204" pitchFamily="34" charset="0"/>
                          <a:ea typeface="新細明體" panose="02020500000000000000" pitchFamily="18" charset="-120"/>
                        </a:rPr>
                        <a:t>the Hulk</a:t>
                      </a:r>
                      <a:endParaRPr lang="zh-TW" sz="2800" dirty="0">
                        <a:effectLst/>
                        <a:latin typeface="Arial" panose="020B0604020202020204" pitchFamily="34"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5453">
                <a:tc>
                  <a:txBody>
                    <a:bodyPr/>
                    <a:lstStyle/>
                    <a:p>
                      <a:pPr algn="ctr">
                        <a:lnSpc>
                          <a:spcPts val="1800"/>
                        </a:lnSpc>
                        <a:spcAft>
                          <a:spcPts val="0"/>
                        </a:spcAft>
                        <a:tabLst>
                          <a:tab pos="198120" algn="l"/>
                          <a:tab pos="304800" algn="l"/>
                        </a:tabLst>
                      </a:pPr>
                      <a:r>
                        <a:rPr lang="zh-TW" sz="2800">
                          <a:effectLst/>
                          <a:latin typeface="Arial" panose="020B0604020202020204" pitchFamily="34" charset="0"/>
                          <a:ea typeface="新細明體" panose="02020500000000000000" pitchFamily="18" charset="-120"/>
                        </a:rPr>
                        <a:t>神力女超人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tabLst>
                          <a:tab pos="198120" algn="l"/>
                          <a:tab pos="304800" algn="l"/>
                        </a:tabLst>
                      </a:pPr>
                      <a:r>
                        <a:rPr lang="en-US" sz="2800" dirty="0">
                          <a:effectLst/>
                          <a:latin typeface="Arial" panose="020B0604020202020204" pitchFamily="34" charset="0"/>
                          <a:ea typeface="新細明體" panose="02020500000000000000" pitchFamily="18" charset="-120"/>
                        </a:rPr>
                        <a:t>Wonder Woman</a:t>
                      </a:r>
                      <a:endParaRPr lang="zh-TW" sz="2800" dirty="0">
                        <a:effectLst/>
                        <a:latin typeface="Arial" panose="020B0604020202020204" pitchFamily="34"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tabLst>
                          <a:tab pos="198120" algn="l"/>
                          <a:tab pos="304800" algn="l"/>
                        </a:tabLst>
                      </a:pPr>
                      <a:r>
                        <a:rPr lang="zh-TW" sz="2800" dirty="0">
                          <a:effectLst/>
                          <a:latin typeface="Arial" panose="020B0604020202020204" pitchFamily="34" charset="0"/>
                          <a:ea typeface="新細明體" panose="02020500000000000000" pitchFamily="18" charset="-120"/>
                        </a:rPr>
                        <a:t>美國隊長</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tabLst>
                          <a:tab pos="198120" algn="l"/>
                          <a:tab pos="304800" algn="l"/>
                        </a:tabLst>
                      </a:pPr>
                      <a:r>
                        <a:rPr lang="en-US" sz="2400" dirty="0">
                          <a:effectLst/>
                          <a:latin typeface="Arial" panose="020B0604020202020204" pitchFamily="34" charset="0"/>
                          <a:ea typeface="新細明體" panose="02020500000000000000" pitchFamily="18" charset="-120"/>
                        </a:rPr>
                        <a:t>Captain America</a:t>
                      </a:r>
                      <a:endParaRPr lang="zh-TW" sz="2400" dirty="0">
                        <a:effectLst/>
                        <a:latin typeface="Arial" panose="020B0604020202020204" pitchFamily="34"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7326">
                <a:tc>
                  <a:txBody>
                    <a:bodyPr/>
                    <a:lstStyle/>
                    <a:p>
                      <a:pPr algn="ctr">
                        <a:lnSpc>
                          <a:spcPts val="1800"/>
                        </a:lnSpc>
                        <a:spcAft>
                          <a:spcPts val="0"/>
                        </a:spcAft>
                        <a:tabLst>
                          <a:tab pos="198120" algn="l"/>
                          <a:tab pos="304800" algn="l"/>
                        </a:tabLst>
                      </a:pPr>
                      <a:r>
                        <a:rPr lang="zh-TW" sz="2800">
                          <a:effectLst/>
                          <a:latin typeface="Arial" panose="020B0604020202020204" pitchFamily="34" charset="0"/>
                          <a:ea typeface="新細明體" panose="02020500000000000000" pitchFamily="18" charset="-120"/>
                        </a:rPr>
                        <a:t>閃電俠</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tabLst>
                          <a:tab pos="198120" algn="l"/>
                          <a:tab pos="304800" algn="l"/>
                        </a:tabLst>
                      </a:pPr>
                      <a:r>
                        <a:rPr lang="en-US" sz="2800">
                          <a:effectLst/>
                          <a:latin typeface="Arial" panose="020B0604020202020204" pitchFamily="34" charset="0"/>
                          <a:ea typeface="新細明體" panose="02020500000000000000" pitchFamily="18" charset="-120"/>
                        </a:rPr>
                        <a:t>the Flash</a:t>
                      </a:r>
                      <a:endParaRPr lang="zh-TW" sz="2800">
                        <a:effectLst/>
                        <a:latin typeface="Arial" panose="020B0604020202020204" pitchFamily="34"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tabLst>
                          <a:tab pos="198120" algn="l"/>
                          <a:tab pos="304800" algn="l"/>
                        </a:tabLst>
                      </a:pPr>
                      <a:r>
                        <a:rPr lang="zh-TW" sz="2800" dirty="0">
                          <a:effectLst/>
                          <a:latin typeface="Arial" panose="020B0604020202020204" pitchFamily="34" charset="0"/>
                          <a:ea typeface="新細明體" panose="02020500000000000000" pitchFamily="18" charset="-120"/>
                        </a:rPr>
                        <a:t>蜘蛛人</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tabLst>
                          <a:tab pos="198120" algn="l"/>
                          <a:tab pos="304800" algn="l"/>
                        </a:tabLst>
                      </a:pPr>
                      <a:r>
                        <a:rPr lang="en-US" sz="2800" dirty="0">
                          <a:effectLst/>
                          <a:latin typeface="Arial" panose="020B0604020202020204" pitchFamily="34" charset="0"/>
                          <a:ea typeface="新細明體" panose="02020500000000000000" pitchFamily="18" charset="-120"/>
                        </a:rPr>
                        <a:t>Spiderman</a:t>
                      </a:r>
                      <a:endParaRPr lang="zh-TW" sz="2800" dirty="0">
                        <a:effectLst/>
                        <a:latin typeface="Arial" panose="020B0604020202020204" pitchFamily="34"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7326">
                <a:tc>
                  <a:txBody>
                    <a:bodyPr/>
                    <a:lstStyle/>
                    <a:p>
                      <a:pPr algn="ctr">
                        <a:lnSpc>
                          <a:spcPts val="1800"/>
                        </a:lnSpc>
                        <a:spcAft>
                          <a:spcPts val="0"/>
                        </a:spcAft>
                        <a:tabLst>
                          <a:tab pos="198120" algn="l"/>
                          <a:tab pos="304800" algn="l"/>
                        </a:tabLst>
                      </a:pPr>
                      <a:r>
                        <a:rPr lang="zh-TW" sz="2800">
                          <a:effectLst/>
                          <a:latin typeface="Arial" panose="020B0604020202020204" pitchFamily="34" charset="0"/>
                          <a:ea typeface="新細明體" panose="02020500000000000000" pitchFamily="18" charset="-120"/>
                        </a:rPr>
                        <a:t>綠光戰警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tabLst>
                          <a:tab pos="198120" algn="l"/>
                          <a:tab pos="304800" algn="l"/>
                        </a:tabLst>
                      </a:pPr>
                      <a:r>
                        <a:rPr lang="en-US" sz="2800">
                          <a:effectLst/>
                          <a:latin typeface="Arial" panose="020B0604020202020204" pitchFamily="34" charset="0"/>
                          <a:ea typeface="新細明體" panose="02020500000000000000" pitchFamily="18" charset="-120"/>
                        </a:rPr>
                        <a:t>Green Lantern</a:t>
                      </a:r>
                      <a:endParaRPr lang="zh-TW" sz="2800">
                        <a:effectLst/>
                        <a:latin typeface="Arial" panose="020B0604020202020204" pitchFamily="34"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tabLst>
                          <a:tab pos="198120" algn="l"/>
                          <a:tab pos="304800" algn="l"/>
                        </a:tabLst>
                      </a:pPr>
                      <a:r>
                        <a:rPr lang="zh-TW" sz="2800">
                          <a:effectLst/>
                          <a:latin typeface="Arial" panose="020B0604020202020204" pitchFamily="34" charset="0"/>
                          <a:ea typeface="新細明體" panose="02020500000000000000" pitchFamily="18" charset="-120"/>
                        </a:rPr>
                        <a:t>金鋼狼</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tabLst>
                          <a:tab pos="198120" algn="l"/>
                          <a:tab pos="304800" algn="l"/>
                        </a:tabLst>
                      </a:pPr>
                      <a:r>
                        <a:rPr lang="en-US" sz="2800" dirty="0">
                          <a:effectLst/>
                          <a:latin typeface="Arial" panose="020B0604020202020204" pitchFamily="34" charset="0"/>
                          <a:ea typeface="新細明體" panose="02020500000000000000" pitchFamily="18" charset="-120"/>
                        </a:rPr>
                        <a:t>Wolverine</a:t>
                      </a:r>
                      <a:endParaRPr lang="zh-TW" sz="2800" dirty="0">
                        <a:effectLst/>
                        <a:latin typeface="Arial" panose="020B0604020202020204" pitchFamily="34"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7326">
                <a:tc>
                  <a:txBody>
                    <a:bodyPr/>
                    <a:lstStyle/>
                    <a:p>
                      <a:pPr algn="ctr">
                        <a:lnSpc>
                          <a:spcPts val="1800"/>
                        </a:lnSpc>
                        <a:spcAft>
                          <a:spcPts val="0"/>
                        </a:spcAft>
                        <a:tabLst>
                          <a:tab pos="198120" algn="l"/>
                          <a:tab pos="304800" algn="l"/>
                        </a:tabLst>
                      </a:pPr>
                      <a:r>
                        <a:rPr lang="zh-TW" sz="2800">
                          <a:effectLst/>
                          <a:latin typeface="Arial" panose="020B0604020202020204" pitchFamily="34" charset="0"/>
                          <a:ea typeface="新細明體" panose="02020500000000000000" pitchFamily="18" charset="-120"/>
                        </a:rPr>
                        <a:t>貓女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tabLst>
                          <a:tab pos="198120" algn="l"/>
                          <a:tab pos="304800" algn="l"/>
                        </a:tabLst>
                      </a:pPr>
                      <a:r>
                        <a:rPr lang="en-US" sz="2800">
                          <a:effectLst/>
                          <a:latin typeface="Arial" panose="020B0604020202020204" pitchFamily="34" charset="0"/>
                          <a:ea typeface="新細明體" panose="02020500000000000000" pitchFamily="18" charset="-120"/>
                        </a:rPr>
                        <a:t>Cat Woman</a:t>
                      </a:r>
                      <a:endParaRPr lang="zh-TW" sz="2800">
                        <a:effectLst/>
                        <a:latin typeface="Arial" panose="020B0604020202020204" pitchFamily="34"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tabLst>
                          <a:tab pos="198120" algn="l"/>
                          <a:tab pos="304800" algn="l"/>
                        </a:tabLst>
                      </a:pPr>
                      <a:r>
                        <a:rPr lang="zh-TW" sz="2800">
                          <a:effectLst/>
                          <a:latin typeface="Arial" panose="020B0604020202020204" pitchFamily="34" charset="0"/>
                          <a:ea typeface="新細明體" panose="02020500000000000000" pitchFamily="18" charset="-120"/>
                        </a:rPr>
                        <a:t>雷神索爾</a:t>
                      </a: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tabLst>
                          <a:tab pos="198120" algn="l"/>
                          <a:tab pos="304800" algn="l"/>
                        </a:tabLst>
                      </a:pPr>
                      <a:r>
                        <a:rPr lang="en-US" sz="2800" dirty="0">
                          <a:effectLst/>
                          <a:latin typeface="Arial" panose="020B0604020202020204" pitchFamily="34" charset="0"/>
                          <a:ea typeface="新細明體" panose="02020500000000000000" pitchFamily="18" charset="-120"/>
                        </a:rPr>
                        <a:t>Thor</a:t>
                      </a:r>
                      <a:endParaRPr lang="zh-TW" sz="2800" dirty="0">
                        <a:effectLst/>
                        <a:latin typeface="Arial" panose="020B0604020202020204" pitchFamily="34" charset="0"/>
                        <a:ea typeface="新細明體"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78578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9704" y="219307"/>
            <a:ext cx="8596668" cy="1320800"/>
          </a:xfrm>
        </p:spPr>
        <p:txBody>
          <a:bodyPr/>
          <a:lstStyle/>
          <a:p>
            <a:r>
              <a:rPr lang="en-US" altLang="zh-TW" dirty="0" smtClean="0"/>
              <a:t>Let’s read some comics</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9559" y="758283"/>
            <a:ext cx="4662324" cy="5910146"/>
          </a:xfrm>
        </p:spPr>
      </p:pic>
    </p:spTree>
    <p:extLst>
      <p:ext uri="{BB962C8B-B14F-4D97-AF65-F5344CB8AC3E}">
        <p14:creationId xmlns:p14="http://schemas.microsoft.com/office/powerpoint/2010/main" val="1593621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1647" y="174703"/>
            <a:ext cx="8596668" cy="1320800"/>
          </a:xfrm>
        </p:spPr>
        <p:txBody>
          <a:bodyPr/>
          <a:lstStyle/>
          <a:p>
            <a:r>
              <a:rPr lang="en-US" altLang="zh-TW" dirty="0" smtClean="0"/>
              <a:t>Let’s read some comics!</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647" y="758283"/>
            <a:ext cx="9503729" cy="5609063"/>
          </a:xfrm>
        </p:spPr>
      </p:pic>
    </p:spTree>
    <p:extLst>
      <p:ext uri="{BB962C8B-B14F-4D97-AF65-F5344CB8AC3E}">
        <p14:creationId xmlns:p14="http://schemas.microsoft.com/office/powerpoint/2010/main" val="4185969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5529" y="174702"/>
            <a:ext cx="8596668" cy="1320800"/>
          </a:xfrm>
        </p:spPr>
        <p:txBody>
          <a:bodyPr/>
          <a:lstStyle/>
          <a:p>
            <a:r>
              <a:rPr lang="en-US" altLang="zh-TW" dirty="0"/>
              <a:t>Let’s read some comics</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35102"/>
            <a:ext cx="9824224" cy="6122020"/>
          </a:xfrm>
        </p:spPr>
      </p:pic>
    </p:spTree>
    <p:extLst>
      <p:ext uri="{BB962C8B-B14F-4D97-AF65-F5344CB8AC3E}">
        <p14:creationId xmlns:p14="http://schemas.microsoft.com/office/powerpoint/2010/main" val="1935784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3587" y="208156"/>
            <a:ext cx="8596668" cy="1320800"/>
          </a:xfrm>
        </p:spPr>
        <p:txBody>
          <a:bodyPr/>
          <a:lstStyle/>
          <a:p>
            <a:r>
              <a:rPr lang="en-US" altLang="zh-TW" dirty="0" smtClean="0"/>
              <a:t>Now, it’s your turn!</a:t>
            </a:r>
            <a:endParaRPr lang="zh-TW" altLang="en-US" dirty="0"/>
          </a:p>
        </p:txBody>
      </p:sp>
      <p:pic>
        <p:nvPicPr>
          <p:cNvPr id="11" name="圖片 10"/>
          <p:cNvPicPr>
            <a:picLocks noChangeAspect="1"/>
          </p:cNvPicPr>
          <p:nvPr/>
        </p:nvPicPr>
        <p:blipFill>
          <a:blip r:embed="rId2"/>
          <a:stretch>
            <a:fillRect/>
          </a:stretch>
        </p:blipFill>
        <p:spPr>
          <a:xfrm>
            <a:off x="-10112751" y="-17531160"/>
            <a:ext cx="4175887" cy="5400000"/>
          </a:xfrm>
          <a:prstGeom prst="rect">
            <a:avLst/>
          </a:prstGeom>
        </p:spPr>
      </p:pic>
      <p:pic>
        <p:nvPicPr>
          <p:cNvPr id="5" name="圖片 4"/>
          <p:cNvPicPr/>
          <p:nvPr/>
        </p:nvPicPr>
        <p:blipFill>
          <a:blip r:embed="rId2">
            <a:extLst>
              <a:ext uri="{28A0092B-C50C-407E-A947-70E740481C1C}">
                <a14:useLocalDpi xmlns:a14="http://schemas.microsoft.com/office/drawing/2010/main" val="0"/>
              </a:ext>
            </a:extLst>
          </a:blip>
          <a:srcRect/>
          <a:stretch>
            <a:fillRect/>
          </a:stretch>
        </p:blipFill>
        <p:spPr bwMode="auto">
          <a:xfrm>
            <a:off x="2139652" y="765686"/>
            <a:ext cx="5621318" cy="5898004"/>
          </a:xfrm>
          <a:prstGeom prst="rect">
            <a:avLst/>
          </a:prstGeom>
          <a:noFill/>
          <a:ln>
            <a:noFill/>
          </a:ln>
        </p:spPr>
      </p:pic>
      <p:sp>
        <p:nvSpPr>
          <p:cNvPr id="3" name="內容版面配置區 2"/>
          <p:cNvSpPr>
            <a:spLocks noGrp="1"/>
          </p:cNvSpPr>
          <p:nvPr>
            <p:ph idx="1"/>
          </p:nvPr>
        </p:nvSpPr>
        <p:spPr/>
        <p:txBody>
          <a:bodyPr/>
          <a:lstStyle/>
          <a:p>
            <a:pPr marL="0" indent="0">
              <a:buNone/>
            </a:pPr>
            <a:endParaRPr lang="zh-TW" altLang="en-US" dirty="0"/>
          </a:p>
        </p:txBody>
      </p:sp>
    </p:spTree>
    <p:extLst>
      <p:ext uri="{BB962C8B-B14F-4D97-AF65-F5344CB8AC3E}">
        <p14:creationId xmlns:p14="http://schemas.microsoft.com/office/powerpoint/2010/main" val="1472898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descr="0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674" y="1060430"/>
            <a:ext cx="7402334" cy="532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12"/>
          <p:cNvSpPr txBox="1"/>
          <p:nvPr/>
        </p:nvSpPr>
        <p:spPr>
          <a:xfrm>
            <a:off x="1146218" y="257577"/>
            <a:ext cx="315532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TW" dirty="0" smtClean="0"/>
              <a:t>Talk about it.</a:t>
            </a:r>
          </a:p>
          <a:p>
            <a:r>
              <a:rPr lang="en-US" altLang="zh-TW" dirty="0" smtClean="0"/>
              <a:t>What do you do after school?</a:t>
            </a:r>
            <a:endParaRPr lang="zh-TW" altLang="en-US" dirty="0"/>
          </a:p>
        </p:txBody>
      </p:sp>
      <p:sp>
        <p:nvSpPr>
          <p:cNvPr id="2" name="文字方塊 1"/>
          <p:cNvSpPr txBox="1"/>
          <p:nvPr/>
        </p:nvSpPr>
        <p:spPr>
          <a:xfrm>
            <a:off x="1281447" y="1043189"/>
            <a:ext cx="2163651" cy="276999"/>
          </a:xfrm>
          <a:prstGeom prst="rect">
            <a:avLst/>
          </a:prstGeom>
          <a:noFill/>
        </p:spPr>
        <p:txBody>
          <a:bodyPr wrap="square" rtlCol="0">
            <a:spAutoFit/>
          </a:bodyPr>
          <a:lstStyle/>
          <a:p>
            <a:r>
              <a:rPr lang="en-US" altLang="zh-TW" sz="1200" dirty="0" smtClean="0">
                <a:solidFill>
                  <a:schemeClr val="bg1"/>
                </a:solidFill>
              </a:rPr>
              <a:t>Use the computer</a:t>
            </a:r>
            <a:endParaRPr lang="zh-TW" altLang="en-US" sz="1200" dirty="0">
              <a:solidFill>
                <a:schemeClr val="bg1"/>
              </a:solidFill>
            </a:endParaRPr>
          </a:p>
        </p:txBody>
      </p:sp>
      <p:sp>
        <p:nvSpPr>
          <p:cNvPr id="3" name="文字方塊 2"/>
          <p:cNvSpPr txBox="1"/>
          <p:nvPr/>
        </p:nvSpPr>
        <p:spPr>
          <a:xfrm>
            <a:off x="3361384" y="1043189"/>
            <a:ext cx="2176530" cy="276999"/>
          </a:xfrm>
          <a:prstGeom prst="rect">
            <a:avLst/>
          </a:prstGeom>
          <a:noFill/>
        </p:spPr>
        <p:txBody>
          <a:bodyPr wrap="square" rtlCol="0">
            <a:spAutoFit/>
          </a:bodyPr>
          <a:lstStyle/>
          <a:p>
            <a:r>
              <a:rPr lang="en-US" altLang="zh-TW" sz="1200" dirty="0" smtClean="0">
                <a:solidFill>
                  <a:schemeClr val="bg1"/>
                </a:solidFill>
              </a:rPr>
              <a:t>Clean the window </a:t>
            </a:r>
            <a:endParaRPr lang="zh-TW" altLang="en-US" sz="1200" dirty="0">
              <a:solidFill>
                <a:schemeClr val="bg1"/>
              </a:solidFill>
            </a:endParaRPr>
          </a:p>
        </p:txBody>
      </p:sp>
      <p:sp>
        <p:nvSpPr>
          <p:cNvPr id="4" name="文字方塊 3"/>
          <p:cNvSpPr txBox="1"/>
          <p:nvPr/>
        </p:nvSpPr>
        <p:spPr>
          <a:xfrm>
            <a:off x="7118999" y="1043188"/>
            <a:ext cx="1906073" cy="276999"/>
          </a:xfrm>
          <a:prstGeom prst="rect">
            <a:avLst/>
          </a:prstGeom>
          <a:noFill/>
        </p:spPr>
        <p:txBody>
          <a:bodyPr wrap="square" rtlCol="0">
            <a:spAutoFit/>
          </a:bodyPr>
          <a:lstStyle/>
          <a:p>
            <a:r>
              <a:rPr lang="en-US" altLang="zh-TW" sz="1200" dirty="0" smtClean="0">
                <a:solidFill>
                  <a:schemeClr val="bg1"/>
                </a:solidFill>
              </a:rPr>
              <a:t>Play basketball</a:t>
            </a:r>
            <a:endParaRPr lang="zh-TW" altLang="en-US" sz="1200" dirty="0">
              <a:solidFill>
                <a:schemeClr val="bg1"/>
              </a:solidFill>
            </a:endParaRPr>
          </a:p>
        </p:txBody>
      </p:sp>
      <p:sp>
        <p:nvSpPr>
          <p:cNvPr id="5" name="文字方塊 4"/>
          <p:cNvSpPr txBox="1"/>
          <p:nvPr/>
        </p:nvSpPr>
        <p:spPr>
          <a:xfrm>
            <a:off x="1281447" y="2881697"/>
            <a:ext cx="1442433" cy="276999"/>
          </a:xfrm>
          <a:prstGeom prst="rect">
            <a:avLst/>
          </a:prstGeom>
          <a:noFill/>
        </p:spPr>
        <p:txBody>
          <a:bodyPr wrap="square" rtlCol="0">
            <a:spAutoFit/>
          </a:bodyPr>
          <a:lstStyle/>
          <a:p>
            <a:r>
              <a:rPr lang="en-US" altLang="zh-TW" sz="1200" dirty="0" smtClean="0">
                <a:solidFill>
                  <a:schemeClr val="bg1"/>
                </a:solidFill>
              </a:rPr>
              <a:t>Watch TV</a:t>
            </a:r>
            <a:endParaRPr lang="zh-TW" altLang="en-US" sz="1200" dirty="0">
              <a:solidFill>
                <a:schemeClr val="bg1"/>
              </a:solidFill>
            </a:endParaRPr>
          </a:p>
        </p:txBody>
      </p:sp>
      <p:sp>
        <p:nvSpPr>
          <p:cNvPr id="6" name="文字方塊 5"/>
          <p:cNvSpPr txBox="1"/>
          <p:nvPr/>
        </p:nvSpPr>
        <p:spPr>
          <a:xfrm>
            <a:off x="3322747" y="2846230"/>
            <a:ext cx="2137893" cy="276999"/>
          </a:xfrm>
          <a:prstGeom prst="rect">
            <a:avLst/>
          </a:prstGeom>
          <a:noFill/>
        </p:spPr>
        <p:txBody>
          <a:bodyPr wrap="square" rtlCol="0">
            <a:spAutoFit/>
          </a:bodyPr>
          <a:lstStyle/>
          <a:p>
            <a:r>
              <a:rPr lang="en-US" altLang="zh-TW" sz="1200" dirty="0" smtClean="0">
                <a:solidFill>
                  <a:schemeClr val="bg1"/>
                </a:solidFill>
              </a:rPr>
              <a:t>Listen to music</a:t>
            </a:r>
            <a:endParaRPr lang="zh-TW" altLang="en-US" sz="1200" dirty="0">
              <a:solidFill>
                <a:schemeClr val="bg1"/>
              </a:solidFill>
            </a:endParaRPr>
          </a:p>
        </p:txBody>
      </p:sp>
      <p:sp>
        <p:nvSpPr>
          <p:cNvPr id="7" name="文字方塊 6"/>
          <p:cNvSpPr txBox="1"/>
          <p:nvPr/>
        </p:nvSpPr>
        <p:spPr>
          <a:xfrm>
            <a:off x="5537914" y="4134118"/>
            <a:ext cx="811371" cy="276999"/>
          </a:xfrm>
          <a:prstGeom prst="rect">
            <a:avLst/>
          </a:prstGeom>
          <a:noFill/>
        </p:spPr>
        <p:txBody>
          <a:bodyPr wrap="square" rtlCol="0">
            <a:spAutoFit/>
          </a:bodyPr>
          <a:lstStyle/>
          <a:p>
            <a:r>
              <a:rPr lang="en-US" altLang="zh-TW" sz="1200" dirty="0" smtClean="0">
                <a:solidFill>
                  <a:schemeClr val="bg1"/>
                </a:solidFill>
              </a:rPr>
              <a:t>read</a:t>
            </a:r>
            <a:endParaRPr lang="zh-TW" altLang="en-US" sz="1200" dirty="0">
              <a:solidFill>
                <a:schemeClr val="bg1"/>
              </a:solidFill>
            </a:endParaRPr>
          </a:p>
        </p:txBody>
      </p:sp>
      <p:sp>
        <p:nvSpPr>
          <p:cNvPr id="8" name="文字方塊 7"/>
          <p:cNvSpPr txBox="1"/>
          <p:nvPr/>
        </p:nvSpPr>
        <p:spPr>
          <a:xfrm>
            <a:off x="1281447" y="4581705"/>
            <a:ext cx="1178418" cy="276999"/>
          </a:xfrm>
          <a:prstGeom prst="rect">
            <a:avLst/>
          </a:prstGeom>
          <a:noFill/>
        </p:spPr>
        <p:txBody>
          <a:bodyPr wrap="square" rtlCol="0">
            <a:spAutoFit/>
          </a:bodyPr>
          <a:lstStyle/>
          <a:p>
            <a:r>
              <a:rPr lang="en-US" altLang="zh-TW" sz="1200" dirty="0" smtClean="0">
                <a:solidFill>
                  <a:schemeClr val="bg1"/>
                </a:solidFill>
              </a:rPr>
              <a:t>Ride a bike</a:t>
            </a:r>
            <a:endParaRPr lang="zh-TW" altLang="en-US" sz="1200" dirty="0">
              <a:solidFill>
                <a:schemeClr val="bg1"/>
              </a:solidFill>
            </a:endParaRPr>
          </a:p>
        </p:txBody>
      </p:sp>
    </p:spTree>
    <p:extLst>
      <p:ext uri="{BB962C8B-B14F-4D97-AF65-F5344CB8AC3E}">
        <p14:creationId xmlns:p14="http://schemas.microsoft.com/office/powerpoint/2010/main" val="323875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01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9769"/>
            <a:ext cx="9100946" cy="561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772991" y="1284565"/>
            <a:ext cx="2438400" cy="323165"/>
          </a:xfrm>
          <a:prstGeom prst="rect">
            <a:avLst/>
          </a:prstGeom>
        </p:spPr>
        <p:txBody>
          <a:bodyPr wrap="square">
            <a:spAutoFit/>
          </a:bodyPr>
          <a:lstStyle/>
          <a:p>
            <a:pPr algn="just">
              <a:lnSpc>
                <a:spcPts val="1800"/>
              </a:lnSpc>
              <a:spcAft>
                <a:spcPts val="0"/>
              </a:spcAft>
              <a:tabLst>
                <a:tab pos="198120" algn="l"/>
              </a:tabLst>
            </a:pPr>
            <a:r>
              <a:rPr lang="en-US" altLang="zh-TW" dirty="0">
                <a:latin typeface="Arial" panose="020B0604020202020204" pitchFamily="34" charset="0"/>
                <a:ea typeface="新細明體" panose="02020500000000000000" pitchFamily="18" charset="-120"/>
              </a:rPr>
              <a:t>playing </a:t>
            </a:r>
            <a:r>
              <a:rPr lang="en-US" altLang="zh-TW" dirty="0" smtClean="0">
                <a:latin typeface="Arial" panose="020B0604020202020204" pitchFamily="34" charset="0"/>
                <a:ea typeface="新細明體" panose="02020500000000000000" pitchFamily="18" charset="-120"/>
              </a:rPr>
              <a:t>video games </a:t>
            </a:r>
            <a:endParaRPr lang="zh-TW" altLang="zh-TW" sz="3600" dirty="0">
              <a:effectLst/>
              <a:latin typeface="Arial" panose="020B0604020202020204" pitchFamily="34" charset="0"/>
              <a:ea typeface="新細明體" panose="02020500000000000000" pitchFamily="18" charset="-120"/>
            </a:endParaRPr>
          </a:p>
        </p:txBody>
      </p:sp>
      <p:sp>
        <p:nvSpPr>
          <p:cNvPr id="6" name="文字方塊 5"/>
          <p:cNvSpPr txBox="1"/>
          <p:nvPr/>
        </p:nvSpPr>
        <p:spPr>
          <a:xfrm>
            <a:off x="6697014" y="2846232"/>
            <a:ext cx="2189409" cy="369332"/>
          </a:xfrm>
          <a:prstGeom prst="rect">
            <a:avLst/>
          </a:prstGeom>
          <a:noFill/>
        </p:spPr>
        <p:txBody>
          <a:bodyPr wrap="square" rtlCol="0">
            <a:spAutoFit/>
          </a:bodyPr>
          <a:lstStyle/>
          <a:p>
            <a:r>
              <a:rPr lang="en-US" altLang="zh-TW" dirty="0" err="1" smtClean="0"/>
              <a:t>Playimg</a:t>
            </a:r>
            <a:r>
              <a:rPr lang="en-US" altLang="zh-TW" dirty="0" smtClean="0"/>
              <a:t> tic-tac-toe</a:t>
            </a:r>
            <a:endParaRPr lang="zh-TW" altLang="en-US" dirty="0"/>
          </a:p>
        </p:txBody>
      </p:sp>
      <p:sp>
        <p:nvSpPr>
          <p:cNvPr id="7" name="文字方塊 6"/>
          <p:cNvSpPr txBox="1"/>
          <p:nvPr/>
        </p:nvSpPr>
        <p:spPr>
          <a:xfrm>
            <a:off x="4906850" y="1710761"/>
            <a:ext cx="1648495" cy="369332"/>
          </a:xfrm>
          <a:prstGeom prst="rect">
            <a:avLst/>
          </a:prstGeom>
          <a:noFill/>
        </p:spPr>
        <p:txBody>
          <a:bodyPr wrap="square" rtlCol="0">
            <a:spAutoFit/>
          </a:bodyPr>
          <a:lstStyle/>
          <a:p>
            <a:r>
              <a:rPr lang="en-US" altLang="zh-TW" dirty="0" smtClean="0"/>
              <a:t>Playing cards</a:t>
            </a:r>
            <a:endParaRPr lang="zh-TW" altLang="en-US" dirty="0"/>
          </a:p>
        </p:txBody>
      </p:sp>
      <p:sp>
        <p:nvSpPr>
          <p:cNvPr id="8" name="文字方塊 7"/>
          <p:cNvSpPr txBox="1"/>
          <p:nvPr/>
        </p:nvSpPr>
        <p:spPr>
          <a:xfrm>
            <a:off x="2200140" y="2369713"/>
            <a:ext cx="1584101" cy="369332"/>
          </a:xfrm>
          <a:prstGeom prst="rect">
            <a:avLst/>
          </a:prstGeom>
          <a:noFill/>
        </p:spPr>
        <p:txBody>
          <a:bodyPr wrap="square" rtlCol="0">
            <a:spAutoFit/>
          </a:bodyPr>
          <a:lstStyle/>
          <a:p>
            <a:r>
              <a:rPr lang="en-US" altLang="zh-TW" dirty="0" smtClean="0"/>
              <a:t>Playing chess</a:t>
            </a:r>
            <a:endParaRPr lang="zh-TW" altLang="en-US" dirty="0"/>
          </a:p>
        </p:txBody>
      </p:sp>
      <p:sp>
        <p:nvSpPr>
          <p:cNvPr id="9" name="文字方塊 8"/>
          <p:cNvSpPr txBox="1"/>
          <p:nvPr/>
        </p:nvSpPr>
        <p:spPr>
          <a:xfrm>
            <a:off x="3837904" y="3148863"/>
            <a:ext cx="2859110" cy="369332"/>
          </a:xfrm>
          <a:prstGeom prst="rect">
            <a:avLst/>
          </a:prstGeom>
          <a:noFill/>
        </p:spPr>
        <p:txBody>
          <a:bodyPr wrap="square" rtlCol="0">
            <a:spAutoFit/>
          </a:bodyPr>
          <a:lstStyle/>
          <a:p>
            <a:r>
              <a:rPr lang="en-US" altLang="zh-TW" dirty="0" smtClean="0"/>
              <a:t>Playing Chinese checkers</a:t>
            </a:r>
            <a:endParaRPr lang="zh-TW" altLang="en-US" dirty="0"/>
          </a:p>
        </p:txBody>
      </p:sp>
      <p:sp>
        <p:nvSpPr>
          <p:cNvPr id="10" name="文字方塊 9"/>
          <p:cNvSpPr txBox="1"/>
          <p:nvPr/>
        </p:nvSpPr>
        <p:spPr>
          <a:xfrm>
            <a:off x="0" y="4230741"/>
            <a:ext cx="2794716" cy="369332"/>
          </a:xfrm>
          <a:prstGeom prst="rect">
            <a:avLst/>
          </a:prstGeom>
          <a:noFill/>
        </p:spPr>
        <p:txBody>
          <a:bodyPr wrap="square" rtlCol="0">
            <a:spAutoFit/>
          </a:bodyPr>
          <a:lstStyle/>
          <a:p>
            <a:r>
              <a:rPr lang="en-US" altLang="zh-TW" dirty="0" smtClean="0"/>
              <a:t>Playing Chinese chess</a:t>
            </a:r>
            <a:endParaRPr lang="zh-TW" altLang="en-US" dirty="0"/>
          </a:p>
        </p:txBody>
      </p:sp>
      <p:sp>
        <p:nvSpPr>
          <p:cNvPr id="11" name="文字方塊 10"/>
          <p:cNvSpPr txBox="1"/>
          <p:nvPr/>
        </p:nvSpPr>
        <p:spPr>
          <a:xfrm>
            <a:off x="3172494" y="4230741"/>
            <a:ext cx="1223493" cy="369332"/>
          </a:xfrm>
          <a:prstGeom prst="rect">
            <a:avLst/>
          </a:prstGeom>
          <a:noFill/>
        </p:spPr>
        <p:txBody>
          <a:bodyPr wrap="square" rtlCol="0">
            <a:spAutoFit/>
          </a:bodyPr>
          <a:lstStyle/>
          <a:p>
            <a:r>
              <a:rPr lang="en-US" altLang="zh-TW" dirty="0" smtClean="0"/>
              <a:t>Playing go</a:t>
            </a:r>
            <a:endParaRPr lang="zh-TW" altLang="en-US" dirty="0"/>
          </a:p>
        </p:txBody>
      </p:sp>
      <p:sp>
        <p:nvSpPr>
          <p:cNvPr id="12" name="文字方塊 11"/>
          <p:cNvSpPr txBox="1"/>
          <p:nvPr/>
        </p:nvSpPr>
        <p:spPr>
          <a:xfrm>
            <a:off x="7053205" y="4290774"/>
            <a:ext cx="2047741" cy="369332"/>
          </a:xfrm>
          <a:prstGeom prst="rect">
            <a:avLst/>
          </a:prstGeom>
          <a:noFill/>
        </p:spPr>
        <p:txBody>
          <a:bodyPr wrap="square" rtlCol="0">
            <a:spAutoFit/>
          </a:bodyPr>
          <a:lstStyle/>
          <a:p>
            <a:r>
              <a:rPr lang="en-US" altLang="zh-TW" dirty="0" smtClean="0"/>
              <a:t>Playing checkers</a:t>
            </a:r>
            <a:endParaRPr lang="zh-TW" altLang="en-US" dirty="0"/>
          </a:p>
        </p:txBody>
      </p:sp>
      <p:sp>
        <p:nvSpPr>
          <p:cNvPr id="13" name="文字方塊 12"/>
          <p:cNvSpPr txBox="1"/>
          <p:nvPr/>
        </p:nvSpPr>
        <p:spPr>
          <a:xfrm>
            <a:off x="90152" y="5167694"/>
            <a:ext cx="1931831" cy="369332"/>
          </a:xfrm>
          <a:prstGeom prst="rect">
            <a:avLst/>
          </a:prstGeom>
          <a:noFill/>
        </p:spPr>
        <p:txBody>
          <a:bodyPr wrap="square" rtlCol="0">
            <a:spAutoFit/>
          </a:bodyPr>
          <a:lstStyle/>
          <a:p>
            <a:r>
              <a:rPr lang="en-US" altLang="zh-TW" dirty="0" smtClean="0"/>
              <a:t>Playing </a:t>
            </a:r>
            <a:r>
              <a:rPr lang="en-US" altLang="zh-TW" dirty="0" err="1" smtClean="0"/>
              <a:t>gobang</a:t>
            </a:r>
            <a:endParaRPr lang="zh-TW" altLang="en-US" dirty="0"/>
          </a:p>
        </p:txBody>
      </p:sp>
      <p:sp>
        <p:nvSpPr>
          <p:cNvPr id="14" name="文字方塊 13"/>
          <p:cNvSpPr txBox="1"/>
          <p:nvPr/>
        </p:nvSpPr>
        <p:spPr>
          <a:xfrm>
            <a:off x="7053205" y="5197711"/>
            <a:ext cx="2004687" cy="369332"/>
          </a:xfrm>
          <a:prstGeom prst="rect">
            <a:avLst/>
          </a:prstGeom>
          <a:noFill/>
        </p:spPr>
        <p:txBody>
          <a:bodyPr wrap="square" rtlCol="0">
            <a:spAutoFit/>
          </a:bodyPr>
          <a:lstStyle/>
          <a:p>
            <a:r>
              <a:rPr lang="en-US" altLang="zh-TW" dirty="0" smtClean="0"/>
              <a:t>Playing Monopoly</a:t>
            </a:r>
            <a:endParaRPr lang="zh-TW" altLang="en-US" dirty="0"/>
          </a:p>
        </p:txBody>
      </p:sp>
      <p:sp>
        <p:nvSpPr>
          <p:cNvPr id="15" name="文字方塊 14"/>
          <p:cNvSpPr txBox="1"/>
          <p:nvPr/>
        </p:nvSpPr>
        <p:spPr>
          <a:xfrm>
            <a:off x="592428" y="360608"/>
            <a:ext cx="3803559" cy="584775"/>
          </a:xfrm>
          <a:prstGeom prst="rect">
            <a:avLst/>
          </a:prstGeom>
          <a:noFill/>
        </p:spPr>
        <p:txBody>
          <a:bodyPr wrap="square" rtlCol="0">
            <a:spAutoFit/>
          </a:bodyPr>
          <a:lstStyle/>
          <a:p>
            <a:r>
              <a:rPr lang="zh-TW" altLang="en-US" sz="3200" dirty="0" smtClean="0">
                <a:latin typeface="標楷體" panose="03000509000000000000" pitchFamily="65" charset="-120"/>
                <a:ea typeface="標楷體" panose="03000509000000000000" pitchFamily="65" charset="-120"/>
              </a:rPr>
              <a:t>常見的休閒活動</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2466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280586777"/>
              </p:ext>
            </p:extLst>
          </p:nvPr>
        </p:nvGraphicFramePr>
        <p:xfrm>
          <a:off x="553792" y="1931828"/>
          <a:ext cx="9659153" cy="4164916"/>
        </p:xfrm>
        <a:graphic>
          <a:graphicData uri="http://schemas.openxmlformats.org/drawingml/2006/table">
            <a:tbl>
              <a:tblPr firstRow="1" firstCol="1" lastRow="1" lastCol="1" bandRow="1" bandCol="1">
                <a:tableStyleId>{5C22544A-7EE6-4342-B048-85BDC9FD1C3A}</a:tableStyleId>
              </a:tblPr>
              <a:tblGrid>
                <a:gridCol w="662541"/>
                <a:gridCol w="8996612"/>
              </a:tblGrid>
              <a:tr h="1262132">
                <a:tc>
                  <a:txBody>
                    <a:bodyPr/>
                    <a:lstStyle/>
                    <a:p>
                      <a:pPr algn="ctr">
                        <a:lnSpc>
                          <a:spcPts val="1800"/>
                        </a:lnSpc>
                        <a:spcAft>
                          <a:spcPts val="0"/>
                        </a:spcAft>
                        <a:tabLst>
                          <a:tab pos="198120" algn="l"/>
                        </a:tabLst>
                      </a:pPr>
                      <a:r>
                        <a:rPr lang="en-US" sz="3600" dirty="0">
                          <a:effectLst/>
                        </a:rPr>
                        <a:t>1</a:t>
                      </a:r>
                      <a:endParaRPr lang="zh-TW" sz="3600" dirty="0">
                        <a:effectLst/>
                        <a:latin typeface="Arial" panose="020B0604020202020204" pitchFamily="34" charset="0"/>
                        <a:ea typeface="新細明體" panose="02020500000000000000" pitchFamily="18" charset="-120"/>
                      </a:endParaRPr>
                    </a:p>
                  </a:txBody>
                  <a:tcPr marL="17780" marR="17780" marT="0" marB="0" anchor="ctr"/>
                </a:tc>
                <a:tc>
                  <a:txBody>
                    <a:bodyPr/>
                    <a:lstStyle/>
                    <a:p>
                      <a:pPr algn="l">
                        <a:lnSpc>
                          <a:spcPts val="1800"/>
                        </a:lnSpc>
                        <a:spcAft>
                          <a:spcPts val="0"/>
                        </a:spcAft>
                        <a:tabLst>
                          <a:tab pos="198120" algn="l"/>
                        </a:tabLst>
                      </a:pPr>
                      <a:r>
                        <a:rPr lang="en-US" sz="3600" dirty="0">
                          <a:effectLst/>
                        </a:rPr>
                        <a:t>What do you do during the day?</a:t>
                      </a:r>
                      <a:endParaRPr lang="zh-TW" sz="3600" dirty="0">
                        <a:effectLst/>
                        <a:latin typeface="Arial" panose="020B0604020202020204" pitchFamily="34" charset="0"/>
                        <a:ea typeface="新細明體" panose="02020500000000000000" pitchFamily="18" charset="-120"/>
                      </a:endParaRPr>
                    </a:p>
                  </a:txBody>
                  <a:tcPr marL="17780" marR="17780" marT="0" marB="0" anchor="ctr"/>
                </a:tc>
              </a:tr>
              <a:tr h="1094705">
                <a:tc>
                  <a:txBody>
                    <a:bodyPr/>
                    <a:lstStyle/>
                    <a:p>
                      <a:pPr algn="ctr">
                        <a:lnSpc>
                          <a:spcPts val="1800"/>
                        </a:lnSpc>
                        <a:spcAft>
                          <a:spcPts val="0"/>
                        </a:spcAft>
                        <a:tabLst>
                          <a:tab pos="198120" algn="l"/>
                        </a:tabLst>
                      </a:pPr>
                      <a:r>
                        <a:rPr lang="en-US" sz="3600">
                          <a:effectLst/>
                        </a:rPr>
                        <a:t>2</a:t>
                      </a:r>
                      <a:endParaRPr lang="zh-TW" sz="3600">
                        <a:effectLst/>
                        <a:latin typeface="Arial" panose="020B0604020202020204" pitchFamily="34" charset="0"/>
                        <a:ea typeface="新細明體" panose="02020500000000000000" pitchFamily="18" charset="-120"/>
                      </a:endParaRPr>
                    </a:p>
                  </a:txBody>
                  <a:tcPr marL="17780" marR="17780" marT="0" marB="0" anchor="ctr"/>
                </a:tc>
                <a:tc>
                  <a:txBody>
                    <a:bodyPr/>
                    <a:lstStyle/>
                    <a:p>
                      <a:pPr algn="l">
                        <a:lnSpc>
                          <a:spcPts val="1800"/>
                        </a:lnSpc>
                        <a:spcAft>
                          <a:spcPts val="0"/>
                        </a:spcAft>
                        <a:tabLst>
                          <a:tab pos="198120" algn="l"/>
                        </a:tabLst>
                      </a:pPr>
                      <a:r>
                        <a:rPr lang="en-US" sz="3600" dirty="0">
                          <a:effectLst/>
                        </a:rPr>
                        <a:t>Do you do your homework </a:t>
                      </a:r>
                      <a:r>
                        <a:rPr lang="en-US" sz="3600" dirty="0" smtClean="0">
                          <a:effectLst/>
                        </a:rPr>
                        <a:t>before</a:t>
                      </a:r>
                      <a:r>
                        <a:rPr lang="en-US" sz="3600" baseline="0" dirty="0" smtClean="0">
                          <a:effectLst/>
                        </a:rPr>
                        <a:t> </a:t>
                      </a:r>
                      <a:r>
                        <a:rPr lang="en-US" sz="3600" dirty="0" smtClean="0">
                          <a:effectLst/>
                        </a:rPr>
                        <a:t>dinner</a:t>
                      </a:r>
                      <a:r>
                        <a:rPr lang="en-US" sz="3600" dirty="0">
                          <a:effectLst/>
                        </a:rPr>
                        <a:t>?</a:t>
                      </a:r>
                      <a:endParaRPr lang="zh-TW" sz="3600" dirty="0">
                        <a:effectLst/>
                        <a:latin typeface="Arial" panose="020B0604020202020204" pitchFamily="34" charset="0"/>
                        <a:ea typeface="新細明體" panose="02020500000000000000" pitchFamily="18" charset="-120"/>
                      </a:endParaRPr>
                    </a:p>
                  </a:txBody>
                  <a:tcPr marL="17780" marR="17780" marT="0" marB="0" anchor="ctr"/>
                </a:tc>
              </a:tr>
              <a:tr h="991673">
                <a:tc>
                  <a:txBody>
                    <a:bodyPr/>
                    <a:lstStyle/>
                    <a:p>
                      <a:pPr algn="ctr">
                        <a:lnSpc>
                          <a:spcPts val="1800"/>
                        </a:lnSpc>
                        <a:spcAft>
                          <a:spcPts val="0"/>
                        </a:spcAft>
                        <a:tabLst>
                          <a:tab pos="198120" algn="l"/>
                        </a:tabLst>
                      </a:pPr>
                      <a:r>
                        <a:rPr lang="en-US" sz="3600">
                          <a:effectLst/>
                        </a:rPr>
                        <a:t>3</a:t>
                      </a:r>
                      <a:endParaRPr lang="zh-TW" sz="3600">
                        <a:effectLst/>
                        <a:latin typeface="Arial" panose="020B0604020202020204" pitchFamily="34" charset="0"/>
                        <a:ea typeface="新細明體" panose="02020500000000000000" pitchFamily="18" charset="-120"/>
                      </a:endParaRPr>
                    </a:p>
                  </a:txBody>
                  <a:tcPr marL="17780" marR="17780" marT="0" marB="0" anchor="ctr"/>
                </a:tc>
                <a:tc>
                  <a:txBody>
                    <a:bodyPr/>
                    <a:lstStyle/>
                    <a:p>
                      <a:pPr algn="l">
                        <a:lnSpc>
                          <a:spcPts val="1800"/>
                        </a:lnSpc>
                        <a:spcAft>
                          <a:spcPts val="0"/>
                        </a:spcAft>
                        <a:tabLst>
                          <a:tab pos="198120" algn="l"/>
                        </a:tabLst>
                      </a:pPr>
                      <a:r>
                        <a:rPr lang="en-US" sz="3600" dirty="0">
                          <a:effectLst/>
                        </a:rPr>
                        <a:t>Do you go home after school?</a:t>
                      </a:r>
                      <a:endParaRPr lang="zh-TW" sz="3600" dirty="0">
                        <a:effectLst/>
                        <a:latin typeface="Arial" panose="020B0604020202020204" pitchFamily="34" charset="0"/>
                        <a:ea typeface="新細明體" panose="02020500000000000000" pitchFamily="18" charset="-120"/>
                      </a:endParaRPr>
                    </a:p>
                  </a:txBody>
                  <a:tcPr marL="17780" marR="17780" marT="0" marB="0" anchor="ctr"/>
                </a:tc>
              </a:tr>
              <a:tr h="816406">
                <a:tc>
                  <a:txBody>
                    <a:bodyPr/>
                    <a:lstStyle/>
                    <a:p>
                      <a:pPr algn="ctr">
                        <a:lnSpc>
                          <a:spcPts val="1800"/>
                        </a:lnSpc>
                        <a:spcAft>
                          <a:spcPts val="0"/>
                        </a:spcAft>
                        <a:tabLst>
                          <a:tab pos="198120" algn="l"/>
                        </a:tabLst>
                      </a:pPr>
                      <a:r>
                        <a:rPr lang="en-US" sz="3600">
                          <a:effectLst/>
                        </a:rPr>
                        <a:t>4</a:t>
                      </a:r>
                      <a:endParaRPr lang="zh-TW" sz="3600">
                        <a:effectLst/>
                        <a:latin typeface="Arial" panose="020B0604020202020204" pitchFamily="34" charset="0"/>
                        <a:ea typeface="新細明體" panose="02020500000000000000" pitchFamily="18" charset="-120"/>
                      </a:endParaRPr>
                    </a:p>
                  </a:txBody>
                  <a:tcPr marL="17780" marR="17780" marT="0" marB="0" anchor="ctr"/>
                </a:tc>
                <a:tc>
                  <a:txBody>
                    <a:bodyPr/>
                    <a:lstStyle/>
                    <a:p>
                      <a:pPr algn="l">
                        <a:lnSpc>
                          <a:spcPts val="1800"/>
                        </a:lnSpc>
                        <a:spcAft>
                          <a:spcPts val="0"/>
                        </a:spcAft>
                        <a:tabLst>
                          <a:tab pos="198120" algn="l"/>
                        </a:tabLst>
                      </a:pPr>
                      <a:r>
                        <a:rPr lang="en-US" sz="3600" dirty="0">
                          <a:effectLst/>
                        </a:rPr>
                        <a:t>What do you do after dinner?</a:t>
                      </a:r>
                      <a:endParaRPr lang="zh-TW" sz="3600" dirty="0">
                        <a:effectLst/>
                        <a:latin typeface="Arial" panose="020B0604020202020204" pitchFamily="34" charset="0"/>
                        <a:ea typeface="新細明體" panose="02020500000000000000" pitchFamily="18" charset="-120"/>
                      </a:endParaRPr>
                    </a:p>
                  </a:txBody>
                  <a:tcPr marL="17780" marR="17780" marT="0" marB="0" anchor="ctr"/>
                </a:tc>
              </a:tr>
            </a:tbl>
          </a:graphicData>
        </a:graphic>
      </p:graphicFrame>
      <p:sp>
        <p:nvSpPr>
          <p:cNvPr id="3" name="文字方塊 2"/>
          <p:cNvSpPr txBox="1"/>
          <p:nvPr/>
        </p:nvSpPr>
        <p:spPr>
          <a:xfrm>
            <a:off x="1043189" y="798492"/>
            <a:ext cx="7083380" cy="769441"/>
          </a:xfrm>
          <a:prstGeom prst="rect">
            <a:avLst/>
          </a:prstGeom>
          <a:noFill/>
        </p:spPr>
        <p:txBody>
          <a:bodyPr wrap="square" rtlCol="0">
            <a:spAutoFit/>
          </a:bodyPr>
          <a:lstStyle/>
          <a:p>
            <a:r>
              <a:rPr lang="en-US" altLang="zh-TW" sz="4400" dirty="0" smtClean="0">
                <a:solidFill>
                  <a:srgbClr val="92D050"/>
                </a:solidFill>
              </a:rPr>
              <a:t>Pre-reading questions</a:t>
            </a:r>
            <a:endParaRPr lang="zh-TW" altLang="en-US" sz="4400" dirty="0">
              <a:solidFill>
                <a:srgbClr val="92D050"/>
              </a:solidFill>
            </a:endParaRPr>
          </a:p>
        </p:txBody>
      </p:sp>
    </p:spTree>
    <p:extLst>
      <p:ext uri="{BB962C8B-B14F-4D97-AF65-F5344CB8AC3E}">
        <p14:creationId xmlns:p14="http://schemas.microsoft.com/office/powerpoint/2010/main" val="1918970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6000" dirty="0" smtClean="0"/>
              <a:t>Let’s Read Page 22</a:t>
            </a:r>
            <a:endParaRPr lang="zh-TW" altLang="en-US" sz="6000" dirty="0"/>
          </a:p>
        </p:txBody>
      </p:sp>
      <p:sp>
        <p:nvSpPr>
          <p:cNvPr id="3" name="文字版面配置區 2"/>
          <p:cNvSpPr>
            <a:spLocks noGrp="1"/>
          </p:cNvSpPr>
          <p:nvPr>
            <p:ph type="body" idx="1"/>
          </p:nvPr>
        </p:nvSpPr>
        <p:spPr/>
        <p:txBody>
          <a:bodyPr>
            <a:noAutofit/>
          </a:bodyPr>
          <a:lstStyle/>
          <a:p>
            <a:r>
              <a:rPr lang="en-US" altLang="zh-TW" sz="7200" dirty="0" smtClean="0">
                <a:solidFill>
                  <a:schemeClr val="accent4"/>
                </a:solidFill>
              </a:rPr>
              <a:t>READ IT OUT LOUD!</a:t>
            </a:r>
            <a:endParaRPr lang="zh-TW" altLang="en-US" sz="7200" dirty="0">
              <a:solidFill>
                <a:schemeClr val="accent4"/>
              </a:solidFill>
            </a:endParaRPr>
          </a:p>
        </p:txBody>
      </p:sp>
    </p:spTree>
    <p:extLst>
      <p:ext uri="{BB962C8B-B14F-4D97-AF65-F5344CB8AC3E}">
        <p14:creationId xmlns:p14="http://schemas.microsoft.com/office/powerpoint/2010/main" val="321788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267139397"/>
              </p:ext>
            </p:extLst>
          </p:nvPr>
        </p:nvGraphicFramePr>
        <p:xfrm>
          <a:off x="649357" y="781876"/>
          <a:ext cx="8765099" cy="5335589"/>
        </p:xfrm>
        <a:graphic>
          <a:graphicData uri="http://schemas.openxmlformats.org/drawingml/2006/table">
            <a:tbl>
              <a:tblPr firstRow="1" firstCol="1" lastRow="1" lastCol="1" bandRow="1" bandCol="1"/>
              <a:tblGrid>
                <a:gridCol w="2297841"/>
                <a:gridCol w="1070370"/>
                <a:gridCol w="5396888"/>
              </a:tblGrid>
              <a:tr h="410431">
                <a:tc>
                  <a:txBody>
                    <a:bodyPr/>
                    <a:lstStyle/>
                    <a:p>
                      <a:pPr algn="ctr">
                        <a:lnSpc>
                          <a:spcPts val="1800"/>
                        </a:lnSpc>
                        <a:spcAft>
                          <a:spcPts val="0"/>
                        </a:spcAft>
                        <a:tabLst>
                          <a:tab pos="198120" algn="l"/>
                          <a:tab pos="304800" algn="l"/>
                        </a:tabLst>
                      </a:pPr>
                      <a:r>
                        <a:rPr lang="zh-TW" sz="2000" dirty="0">
                          <a:effectLst/>
                          <a:latin typeface="Arial" panose="020B0604020202020204" pitchFamily="34" charset="0"/>
                          <a:ea typeface="新細明體" panose="02020500000000000000" pitchFamily="18" charset="-120"/>
                        </a:rPr>
                        <a:t>字義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ts val="1800"/>
                        </a:lnSpc>
                        <a:spcAft>
                          <a:spcPts val="0"/>
                        </a:spcAft>
                        <a:tabLst>
                          <a:tab pos="198120" algn="l"/>
                          <a:tab pos="304800" algn="l"/>
                        </a:tabLst>
                      </a:pPr>
                      <a:r>
                        <a:rPr lang="zh-TW" sz="2000" dirty="0">
                          <a:effectLst/>
                          <a:latin typeface="Arial" panose="020B0604020202020204" pitchFamily="34" charset="0"/>
                          <a:ea typeface="新細明體" panose="02020500000000000000" pitchFamily="18" charset="-120"/>
                        </a:rPr>
                        <a:t>詞性</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ts val="1800"/>
                        </a:lnSpc>
                        <a:spcAft>
                          <a:spcPts val="0"/>
                        </a:spcAft>
                        <a:tabLst>
                          <a:tab pos="198120" algn="l"/>
                          <a:tab pos="304800" algn="l"/>
                        </a:tabLst>
                      </a:pPr>
                      <a:r>
                        <a:rPr lang="zh-TW" sz="2000" dirty="0">
                          <a:effectLst/>
                          <a:latin typeface="Arial" panose="020B0604020202020204" pitchFamily="34" charset="0"/>
                          <a:ea typeface="新細明體" panose="02020500000000000000" pitchFamily="18" charset="-120"/>
                        </a:rPr>
                        <a:t>例句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410431">
                <a:tc>
                  <a:txBody>
                    <a:bodyPr/>
                    <a:lstStyle/>
                    <a:p>
                      <a:pPr algn="ctr">
                        <a:lnSpc>
                          <a:spcPts val="1800"/>
                        </a:lnSpc>
                        <a:spcAft>
                          <a:spcPts val="0"/>
                        </a:spcAft>
                        <a:tabLst>
                          <a:tab pos="198120" algn="l"/>
                          <a:tab pos="304800" algn="l"/>
                        </a:tabLst>
                      </a:pPr>
                      <a:r>
                        <a:rPr lang="zh-TW" sz="2000">
                          <a:effectLst/>
                          <a:latin typeface="Arial" panose="020B0604020202020204" pitchFamily="34" charset="0"/>
                          <a:ea typeface="新細明體" panose="02020500000000000000" pitchFamily="18" charset="-120"/>
                        </a:rPr>
                        <a:t>魔法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ts val="1800"/>
                        </a:lnSpc>
                        <a:spcAft>
                          <a:spcPts val="0"/>
                        </a:spcAft>
                        <a:tabLst>
                          <a:tab pos="198120" algn="l"/>
                          <a:tab pos="304800" algn="l"/>
                        </a:tabLst>
                      </a:pPr>
                      <a:r>
                        <a:rPr lang="zh-TW" sz="2000" dirty="0">
                          <a:effectLst/>
                          <a:latin typeface="Arial" panose="020B0604020202020204" pitchFamily="34" charset="0"/>
                          <a:ea typeface="新細明體" panose="02020500000000000000" pitchFamily="18" charset="-120"/>
                        </a:rPr>
                        <a:t>名詞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tabLst>
                          <a:tab pos="198120" algn="l"/>
                          <a:tab pos="304800" algn="l"/>
                        </a:tabLst>
                      </a:pPr>
                      <a:r>
                        <a:rPr lang="en-US" sz="2000" dirty="0">
                          <a:effectLst/>
                          <a:latin typeface="Arial" panose="020B0604020202020204" pitchFamily="34" charset="0"/>
                          <a:ea typeface="新細明體" panose="02020500000000000000" pitchFamily="18" charset="-120"/>
                        </a:rPr>
                        <a:t>Do you believe in magic?</a:t>
                      </a:r>
                      <a:r>
                        <a:rPr lang="zh-TW" sz="2000" dirty="0">
                          <a:effectLst/>
                          <a:latin typeface="Arial" panose="020B0604020202020204" pitchFamily="34" charset="0"/>
                          <a:ea typeface="新細明體" panose="02020500000000000000" pitchFamily="18" charset="-120"/>
                        </a:rPr>
                        <a:t>（你相信魔法嗎？）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1290">
                <a:tc>
                  <a:txBody>
                    <a:bodyPr/>
                    <a:lstStyle/>
                    <a:p>
                      <a:pPr algn="ctr">
                        <a:lnSpc>
                          <a:spcPts val="1800"/>
                        </a:lnSpc>
                        <a:spcAft>
                          <a:spcPts val="0"/>
                        </a:spcAft>
                        <a:tabLst>
                          <a:tab pos="198120" algn="l"/>
                          <a:tab pos="304800" algn="l"/>
                        </a:tabLst>
                      </a:pPr>
                      <a:r>
                        <a:rPr lang="zh-TW" sz="2000" dirty="0">
                          <a:effectLst/>
                          <a:latin typeface="Arial" panose="020B0604020202020204" pitchFamily="34" charset="0"/>
                          <a:ea typeface="新細明體" panose="02020500000000000000" pitchFamily="18" charset="-120"/>
                        </a:rPr>
                        <a:t>魔力、神奇力量、魅力</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l">
                        <a:lnSpc>
                          <a:spcPts val="1800"/>
                        </a:lnSpc>
                        <a:spcAft>
                          <a:spcPts val="0"/>
                        </a:spcAft>
                        <a:tabLst>
                          <a:tab pos="198120" algn="l"/>
                          <a:tab pos="304800" algn="l"/>
                        </a:tabLst>
                      </a:pPr>
                      <a:r>
                        <a:rPr lang="en-US" sz="2000" dirty="0">
                          <a:effectLst/>
                          <a:latin typeface="Arial" panose="020B0604020202020204" pitchFamily="34" charset="0"/>
                          <a:ea typeface="新細明體" panose="02020500000000000000" pitchFamily="18" charset="-120"/>
                        </a:rPr>
                        <a:t>Children can't </a:t>
                      </a:r>
                      <a:r>
                        <a:rPr lang="en-US" sz="2000" dirty="0" smtClean="0">
                          <a:effectLst/>
                          <a:latin typeface="Arial" panose="020B0604020202020204" pitchFamily="34" charset="0"/>
                          <a:ea typeface="新細明體" panose="02020500000000000000" pitchFamily="18" charset="-120"/>
                        </a:rPr>
                        <a:t>resist</a:t>
                      </a:r>
                      <a:r>
                        <a:rPr lang="zh-TW" sz="2000" dirty="0" smtClean="0">
                          <a:effectLst/>
                          <a:latin typeface="Arial" panose="020B0604020202020204" pitchFamily="34" charset="0"/>
                          <a:ea typeface="新細明體" panose="02020500000000000000" pitchFamily="18" charset="-120"/>
                        </a:rPr>
                        <a:t>（</a:t>
                      </a:r>
                      <a:r>
                        <a:rPr lang="en-US" sz="2000" dirty="0" smtClean="0">
                          <a:effectLst/>
                          <a:latin typeface="Arial" panose="020B0604020202020204" pitchFamily="34" charset="0"/>
                          <a:ea typeface="新細明體" panose="02020500000000000000" pitchFamily="18" charset="-120"/>
                        </a:rPr>
                        <a:t>[</a:t>
                      </a:r>
                      <a:r>
                        <a:rPr lang="en-US" sz="2000" dirty="0" err="1" smtClean="0">
                          <a:effectLst/>
                          <a:latin typeface="kk2"/>
                          <a:ea typeface="新細明體" panose="02020500000000000000" pitchFamily="18" charset="-120"/>
                        </a:rPr>
                        <a:t>rI</a:t>
                      </a:r>
                      <a:r>
                        <a:rPr lang="en-US" sz="2000" dirty="0" smtClean="0">
                          <a:effectLst/>
                          <a:latin typeface="kk2"/>
                          <a:ea typeface="kk"/>
                        </a:rPr>
                        <a:t> `</a:t>
                      </a:r>
                      <a:r>
                        <a:rPr lang="en-US" sz="2000" dirty="0" err="1" smtClean="0">
                          <a:effectLst/>
                          <a:latin typeface="kk2"/>
                          <a:ea typeface="新細明體" panose="02020500000000000000" pitchFamily="18" charset="-120"/>
                        </a:rPr>
                        <a:t>zIst</a:t>
                      </a:r>
                      <a:r>
                        <a:rPr lang="en-US" sz="2000" dirty="0" smtClean="0">
                          <a:effectLst/>
                          <a:latin typeface="Arial" panose="020B0604020202020204" pitchFamily="34" charset="0"/>
                          <a:ea typeface="新細明體" panose="02020500000000000000" pitchFamily="18" charset="-120"/>
                        </a:rPr>
                        <a:t>] </a:t>
                      </a:r>
                      <a:r>
                        <a:rPr lang="zh-TW" sz="2000" dirty="0" smtClean="0">
                          <a:effectLst/>
                          <a:latin typeface="Arial" panose="020B0604020202020204" pitchFamily="34" charset="0"/>
                          <a:ea typeface="新細明體" panose="02020500000000000000" pitchFamily="18" charset="-120"/>
                        </a:rPr>
                        <a:t>抵抗</a:t>
                      </a:r>
                      <a:r>
                        <a:rPr lang="zh-TW" sz="2000" dirty="0">
                          <a:effectLst/>
                          <a:latin typeface="Arial" panose="020B0604020202020204" pitchFamily="34" charset="0"/>
                          <a:ea typeface="新細明體" panose="02020500000000000000" pitchFamily="18" charset="-120"/>
                        </a:rPr>
                        <a:t>）</a:t>
                      </a:r>
                      <a:r>
                        <a:rPr lang="en-US" sz="2000" dirty="0">
                          <a:effectLst/>
                          <a:latin typeface="Arial" panose="020B0604020202020204" pitchFamily="34" charset="0"/>
                          <a:ea typeface="新細明體" panose="02020500000000000000" pitchFamily="18" charset="-120"/>
                        </a:rPr>
                        <a:t>the magic of Santa Claus.</a:t>
                      </a:r>
                      <a:endParaRPr lang="zh-TW" sz="2000" dirty="0">
                        <a:effectLst/>
                        <a:latin typeface="Arial" panose="020B0604020202020204" pitchFamily="34" charset="0"/>
                        <a:ea typeface="新細明體" panose="02020500000000000000" pitchFamily="18" charset="-120"/>
                      </a:endParaRPr>
                    </a:p>
                    <a:p>
                      <a:pPr algn="l">
                        <a:lnSpc>
                          <a:spcPts val="1800"/>
                        </a:lnSpc>
                        <a:spcAft>
                          <a:spcPts val="0"/>
                        </a:spcAft>
                        <a:tabLst>
                          <a:tab pos="198120" algn="l"/>
                          <a:tab pos="304800" algn="l"/>
                        </a:tabLst>
                      </a:pPr>
                      <a:r>
                        <a:rPr lang="zh-TW" sz="2000" dirty="0">
                          <a:effectLst/>
                          <a:latin typeface="Arial" panose="020B0604020202020204" pitchFamily="34" charset="0"/>
                          <a:ea typeface="新細明體" panose="02020500000000000000" pitchFamily="18" charset="-120"/>
                        </a:rPr>
                        <a:t>（小孩子無法抗拒聖誕老人的魔力。）</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0859">
                <a:tc>
                  <a:txBody>
                    <a:bodyPr/>
                    <a:lstStyle/>
                    <a:p>
                      <a:pPr algn="ctr">
                        <a:lnSpc>
                          <a:spcPts val="1800"/>
                        </a:lnSpc>
                        <a:spcAft>
                          <a:spcPts val="0"/>
                        </a:spcAft>
                        <a:tabLst>
                          <a:tab pos="198120" algn="l"/>
                          <a:tab pos="304800" algn="l"/>
                        </a:tabLst>
                      </a:pPr>
                      <a:r>
                        <a:rPr lang="zh-TW" sz="2000">
                          <a:effectLst/>
                          <a:latin typeface="Arial" panose="020B0604020202020204" pitchFamily="34" charset="0"/>
                          <a:ea typeface="新細明體" panose="02020500000000000000" pitchFamily="18" charset="-120"/>
                        </a:rPr>
                        <a:t>魔術戲法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l">
                        <a:lnSpc>
                          <a:spcPts val="1800"/>
                        </a:lnSpc>
                        <a:spcAft>
                          <a:spcPts val="0"/>
                        </a:spcAft>
                        <a:tabLst>
                          <a:tab pos="198120" algn="l"/>
                          <a:tab pos="304800" algn="l"/>
                        </a:tabLst>
                      </a:pPr>
                      <a:r>
                        <a:rPr lang="en-US" sz="2000" dirty="0">
                          <a:effectLst/>
                          <a:latin typeface="Arial" panose="020B0604020202020204" pitchFamily="34" charset="0"/>
                          <a:ea typeface="新細明體" panose="02020500000000000000" pitchFamily="18" charset="-120"/>
                        </a:rPr>
                        <a:t>The book explains how to do magic.</a:t>
                      </a:r>
                      <a:endParaRPr lang="zh-TW" sz="2000" dirty="0">
                        <a:effectLst/>
                        <a:latin typeface="Arial" panose="020B0604020202020204" pitchFamily="34" charset="0"/>
                        <a:ea typeface="新細明體" panose="02020500000000000000" pitchFamily="18" charset="-120"/>
                      </a:endParaRPr>
                    </a:p>
                    <a:p>
                      <a:pPr algn="l">
                        <a:lnSpc>
                          <a:spcPts val="1800"/>
                        </a:lnSpc>
                        <a:spcAft>
                          <a:spcPts val="0"/>
                        </a:spcAft>
                        <a:tabLst>
                          <a:tab pos="198120" algn="l"/>
                          <a:tab pos="304800" algn="l"/>
                        </a:tabLst>
                      </a:pPr>
                      <a:r>
                        <a:rPr lang="zh-TW" sz="2000" dirty="0">
                          <a:effectLst/>
                          <a:latin typeface="Arial" panose="020B0604020202020204" pitchFamily="34" charset="0"/>
                          <a:ea typeface="新細明體" panose="02020500000000000000" pitchFamily="18" charset="-120"/>
                        </a:rPr>
                        <a:t>（這本書說明如何變魔術。）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719">
                <a:tc>
                  <a:txBody>
                    <a:bodyPr/>
                    <a:lstStyle/>
                    <a:p>
                      <a:pPr algn="ctr">
                        <a:lnSpc>
                          <a:spcPts val="1800"/>
                        </a:lnSpc>
                        <a:spcAft>
                          <a:spcPts val="0"/>
                        </a:spcAft>
                        <a:tabLst>
                          <a:tab pos="198120" algn="l"/>
                          <a:tab pos="304800" algn="l"/>
                        </a:tabLst>
                      </a:pPr>
                      <a:r>
                        <a:rPr lang="zh-TW" sz="2000">
                          <a:effectLst/>
                          <a:latin typeface="Arial" panose="020B0604020202020204" pitchFamily="34" charset="0"/>
                          <a:ea typeface="新細明體" panose="02020500000000000000" pitchFamily="18" charset="-120"/>
                        </a:rPr>
                        <a:t>魔法的、神奇的</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800"/>
                        </a:lnSpc>
                        <a:spcAft>
                          <a:spcPts val="0"/>
                        </a:spcAft>
                        <a:tabLst>
                          <a:tab pos="198120" algn="l"/>
                          <a:tab pos="304800" algn="l"/>
                        </a:tabLst>
                      </a:pPr>
                      <a:r>
                        <a:rPr lang="zh-TW" sz="2000">
                          <a:effectLst/>
                          <a:latin typeface="Arial" panose="020B0604020202020204" pitchFamily="34" charset="0"/>
                          <a:ea typeface="新細明體" panose="02020500000000000000" pitchFamily="18" charset="-120"/>
                        </a:rPr>
                        <a:t>形容詞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tabLst>
                          <a:tab pos="198120" algn="l"/>
                          <a:tab pos="304800" algn="l"/>
                        </a:tabLst>
                      </a:pPr>
                      <a:r>
                        <a:rPr lang="en-US" sz="2000" dirty="0">
                          <a:effectLst/>
                          <a:latin typeface="Arial" panose="020B0604020202020204" pitchFamily="34" charset="0"/>
                          <a:ea typeface="新細明體" panose="02020500000000000000" pitchFamily="18" charset="-120"/>
                        </a:rPr>
                        <a:t>The Little </a:t>
                      </a:r>
                      <a:r>
                        <a:rPr lang="en-US" sz="2000" dirty="0" smtClean="0">
                          <a:effectLst/>
                          <a:latin typeface="Arial" panose="020B0604020202020204" pitchFamily="34" charset="0"/>
                          <a:ea typeface="新細明體" panose="02020500000000000000" pitchFamily="18" charset="-120"/>
                        </a:rPr>
                        <a:t>Mermaid</a:t>
                      </a:r>
                      <a:r>
                        <a:rPr lang="en-US" sz="2000" baseline="0" dirty="0" smtClean="0">
                          <a:effectLst/>
                          <a:latin typeface="Arial" panose="020B0604020202020204" pitchFamily="34" charset="0"/>
                          <a:ea typeface="新細明體" panose="02020500000000000000" pitchFamily="18" charset="-120"/>
                        </a:rPr>
                        <a:t> </a:t>
                      </a:r>
                      <a:r>
                        <a:rPr lang="en-US" sz="2000" dirty="0" smtClean="0">
                          <a:effectLst/>
                          <a:latin typeface="Arial" panose="020B0604020202020204" pitchFamily="34" charset="0"/>
                          <a:ea typeface="新細明體" panose="02020500000000000000" pitchFamily="18" charset="-120"/>
                        </a:rPr>
                        <a:t>became </a:t>
                      </a:r>
                      <a:r>
                        <a:rPr lang="en-US" sz="2000" dirty="0">
                          <a:effectLst/>
                          <a:latin typeface="Arial" panose="020B0604020202020204" pitchFamily="34" charset="0"/>
                          <a:ea typeface="新細明體" panose="02020500000000000000" pitchFamily="18" charset="-120"/>
                        </a:rPr>
                        <a:t>a real girl after she drank the magic potion.</a:t>
                      </a:r>
                      <a:endParaRPr lang="zh-TW" sz="2000" dirty="0">
                        <a:effectLst/>
                        <a:latin typeface="Arial" panose="020B0604020202020204" pitchFamily="34" charset="0"/>
                        <a:ea typeface="新細明體" panose="02020500000000000000" pitchFamily="18" charset="-120"/>
                      </a:endParaRPr>
                    </a:p>
                    <a:p>
                      <a:pPr algn="l">
                        <a:lnSpc>
                          <a:spcPts val="1800"/>
                        </a:lnSpc>
                        <a:spcAft>
                          <a:spcPts val="0"/>
                        </a:spcAft>
                        <a:tabLst>
                          <a:tab pos="198120" algn="l"/>
                          <a:tab pos="304800" algn="l"/>
                        </a:tabLst>
                      </a:pPr>
                      <a:r>
                        <a:rPr lang="zh-TW" sz="2000" dirty="0">
                          <a:effectLst/>
                          <a:latin typeface="Arial" panose="020B0604020202020204" pitchFamily="34" charset="0"/>
                          <a:ea typeface="新細明體" panose="02020500000000000000" pitchFamily="18" charset="-120"/>
                        </a:rPr>
                        <a:t>（小美人魚在喝下魔法藥水後，變成一個真正的女孩。）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0859">
                <a:tc>
                  <a:txBody>
                    <a:bodyPr/>
                    <a:lstStyle/>
                    <a:p>
                      <a:pPr algn="ctr">
                        <a:lnSpc>
                          <a:spcPts val="1800"/>
                        </a:lnSpc>
                        <a:spcAft>
                          <a:spcPts val="0"/>
                        </a:spcAft>
                        <a:tabLst>
                          <a:tab pos="198120" algn="l"/>
                          <a:tab pos="304800" algn="l"/>
                        </a:tabLst>
                      </a:pPr>
                      <a:r>
                        <a:rPr lang="zh-TW" sz="2000">
                          <a:effectLst/>
                          <a:latin typeface="Arial" panose="020B0604020202020204" pitchFamily="34" charset="0"/>
                          <a:ea typeface="新細明體" panose="02020500000000000000" pitchFamily="18" charset="-120"/>
                        </a:rPr>
                        <a:t>魔術的</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l">
                        <a:lnSpc>
                          <a:spcPts val="1800"/>
                        </a:lnSpc>
                        <a:spcAft>
                          <a:spcPts val="0"/>
                        </a:spcAft>
                        <a:tabLst>
                          <a:tab pos="198120" algn="l"/>
                          <a:tab pos="304800" algn="l"/>
                        </a:tabLst>
                      </a:pPr>
                      <a:r>
                        <a:rPr lang="en-US" sz="2000" dirty="0">
                          <a:effectLst/>
                          <a:latin typeface="Arial" panose="020B0604020202020204" pitchFamily="34" charset="0"/>
                          <a:ea typeface="新細明體" panose="02020500000000000000" pitchFamily="18" charset="-120"/>
                        </a:rPr>
                        <a:t>He can do a lot of magic tricks.</a:t>
                      </a:r>
                      <a:endParaRPr lang="zh-TW" sz="2000" dirty="0">
                        <a:effectLst/>
                        <a:latin typeface="Arial" panose="020B0604020202020204" pitchFamily="34" charset="0"/>
                        <a:ea typeface="新細明體" panose="02020500000000000000" pitchFamily="18" charset="-120"/>
                      </a:endParaRPr>
                    </a:p>
                    <a:p>
                      <a:pPr algn="l">
                        <a:lnSpc>
                          <a:spcPts val="1800"/>
                        </a:lnSpc>
                        <a:spcAft>
                          <a:spcPts val="0"/>
                        </a:spcAft>
                        <a:tabLst>
                          <a:tab pos="198120" algn="l"/>
                          <a:tab pos="304800" algn="l"/>
                        </a:tabLst>
                      </a:pPr>
                      <a:r>
                        <a:rPr lang="zh-TW" sz="2000" dirty="0">
                          <a:effectLst/>
                          <a:latin typeface="Arial" panose="020B0604020202020204" pitchFamily="34" charset="0"/>
                          <a:ea typeface="新細明體" panose="02020500000000000000" pitchFamily="18" charset="-120"/>
                        </a:rPr>
                        <a:t>（他會變很多魔術戲法。）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文字方塊 5"/>
          <p:cNvSpPr txBox="1"/>
          <p:nvPr/>
        </p:nvSpPr>
        <p:spPr>
          <a:xfrm>
            <a:off x="738762" y="-169105"/>
            <a:ext cx="4982818" cy="923330"/>
          </a:xfrm>
          <a:prstGeom prst="rect">
            <a:avLst/>
          </a:prstGeom>
          <a:noFill/>
        </p:spPr>
        <p:txBody>
          <a:bodyPr wrap="square" rtlCol="0">
            <a:spAutoFit/>
          </a:bodyPr>
          <a:lstStyle/>
          <a:p>
            <a:r>
              <a:rPr lang="en-US" altLang="zh-TW" sz="5400" dirty="0" smtClean="0">
                <a:solidFill>
                  <a:srgbClr val="92D050"/>
                </a:solidFill>
              </a:rPr>
              <a:t>Magic</a:t>
            </a:r>
            <a:r>
              <a:rPr lang="en-US" altLang="zh-TW" dirty="0" smtClean="0"/>
              <a:t> </a:t>
            </a:r>
            <a:endParaRPr lang="zh-TW" altLang="en-US" dirty="0"/>
          </a:p>
        </p:txBody>
      </p:sp>
    </p:spTree>
    <p:extLst>
      <p:ext uri="{BB962C8B-B14F-4D97-AF65-F5344CB8AC3E}">
        <p14:creationId xmlns:p14="http://schemas.microsoft.com/office/powerpoint/2010/main" val="189169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normAutofit fontScale="90000"/>
          </a:bodyPr>
          <a:lstStyle/>
          <a:p>
            <a:r>
              <a:rPr lang="en-US" altLang="zh-TW" sz="5400" dirty="0" smtClean="0"/>
              <a:t>During (prep.)</a:t>
            </a:r>
            <a:r>
              <a:rPr lang="en-US" altLang="zh-TW" dirty="0" smtClean="0"/>
              <a:t/>
            </a:r>
            <a:br>
              <a:rPr lang="en-US" altLang="zh-TW" dirty="0" smtClean="0"/>
            </a:br>
            <a:endParaRPr lang="zh-TW" altLang="en-US" dirty="0"/>
          </a:p>
        </p:txBody>
      </p:sp>
      <p:sp>
        <p:nvSpPr>
          <p:cNvPr id="8" name="內容版面配置區 7"/>
          <p:cNvSpPr>
            <a:spLocks noGrp="1"/>
          </p:cNvSpPr>
          <p:nvPr>
            <p:ph idx="1"/>
          </p:nvPr>
        </p:nvSpPr>
        <p:spPr>
          <a:xfrm>
            <a:off x="677334" y="1632556"/>
            <a:ext cx="8596668" cy="3880773"/>
          </a:xfrm>
        </p:spPr>
        <p:txBody>
          <a:bodyPr>
            <a:noAutofit/>
          </a:bodyPr>
          <a:lstStyle/>
          <a:p>
            <a:r>
              <a:rPr lang="zh-TW" altLang="zh-TW" sz="3600" dirty="0" smtClean="0"/>
              <a:t>用以</a:t>
            </a:r>
            <a:r>
              <a:rPr lang="zh-TW" altLang="zh-TW" sz="3600" dirty="0"/>
              <a:t>表「開始到結束這段</a:t>
            </a:r>
            <a:r>
              <a:rPr lang="zh-TW" altLang="zh-TW" sz="3600" dirty="0" smtClean="0"/>
              <a:t>時間」</a:t>
            </a:r>
            <a:endParaRPr lang="en-US" altLang="zh-TW" sz="3600" dirty="0" smtClean="0"/>
          </a:p>
          <a:p>
            <a:pPr marL="0" indent="0">
              <a:buNone/>
            </a:pPr>
            <a:r>
              <a:rPr lang="zh-TW" altLang="zh-TW" sz="3600" dirty="0" smtClean="0"/>
              <a:t>（</a:t>
            </a:r>
            <a:r>
              <a:rPr lang="en-US" altLang="zh-TW" sz="3600" dirty="0"/>
              <a:t>from the beginning to the end of a period of time</a:t>
            </a:r>
            <a:r>
              <a:rPr lang="zh-TW" altLang="zh-TW" sz="3600" dirty="0" smtClean="0"/>
              <a:t>）</a:t>
            </a:r>
            <a:endParaRPr lang="en-US" altLang="zh-TW" sz="3600" dirty="0" smtClean="0"/>
          </a:p>
          <a:p>
            <a:r>
              <a:rPr lang="zh-TW" altLang="zh-TW" sz="3600" dirty="0" smtClean="0"/>
              <a:t>後</a:t>
            </a:r>
            <a:r>
              <a:rPr lang="zh-TW" altLang="zh-TW" sz="3600" dirty="0"/>
              <a:t>須接</a:t>
            </a:r>
            <a:r>
              <a:rPr lang="zh-TW" altLang="zh-TW" sz="3600" dirty="0" smtClean="0"/>
              <a:t>名詞</a:t>
            </a:r>
            <a:endParaRPr lang="en-US" altLang="zh-TW" sz="3600" dirty="0" smtClean="0"/>
          </a:p>
          <a:p>
            <a:pPr marL="0" indent="0">
              <a:buNone/>
            </a:pPr>
            <a:r>
              <a:rPr lang="zh-TW" altLang="zh-TW" sz="3600" dirty="0" smtClean="0"/>
              <a:t>如</a:t>
            </a:r>
            <a:r>
              <a:rPr lang="en-US" altLang="zh-TW" sz="3600" dirty="0"/>
              <a:t>during the summer / afternoon / </a:t>
            </a:r>
            <a:r>
              <a:rPr lang="en-US" altLang="zh-TW" sz="3600" dirty="0" smtClean="0"/>
              <a:t>night</a:t>
            </a:r>
            <a:endParaRPr lang="en-US" altLang="zh-TW" sz="3600" dirty="0"/>
          </a:p>
          <a:p>
            <a:pPr marL="0" indent="0">
              <a:buNone/>
            </a:pPr>
            <a:r>
              <a:rPr lang="zh-TW" altLang="zh-TW" sz="3600" dirty="0" smtClean="0"/>
              <a:t>例</a:t>
            </a:r>
            <a:r>
              <a:rPr lang="en-US" altLang="zh-TW" sz="3600" dirty="0"/>
              <a:t>He stays at home every day during the summer.</a:t>
            </a:r>
            <a:r>
              <a:rPr lang="zh-TW" altLang="zh-TW" sz="3600" dirty="0"/>
              <a:t>（他夏天時每天都待在家裡。）</a:t>
            </a:r>
          </a:p>
          <a:p>
            <a:endParaRPr lang="zh-TW" altLang="en-US" sz="3600" dirty="0"/>
          </a:p>
        </p:txBody>
      </p:sp>
    </p:spTree>
    <p:extLst>
      <p:ext uri="{BB962C8B-B14F-4D97-AF65-F5344CB8AC3E}">
        <p14:creationId xmlns:p14="http://schemas.microsoft.com/office/powerpoint/2010/main" val="911889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en-US" altLang="zh-TW" sz="4800" dirty="0" smtClean="0"/>
              <a:t>Before(prep.)</a:t>
            </a:r>
            <a:endParaRPr lang="zh-TW" altLang="en-US" sz="4800" dirty="0"/>
          </a:p>
        </p:txBody>
      </p:sp>
      <p:sp>
        <p:nvSpPr>
          <p:cNvPr id="4" name="內容版面配置區 3"/>
          <p:cNvSpPr>
            <a:spLocks noGrp="1"/>
          </p:cNvSpPr>
          <p:nvPr>
            <p:ph idx="1"/>
          </p:nvPr>
        </p:nvSpPr>
        <p:spPr/>
        <p:txBody>
          <a:bodyPr>
            <a:normAutofit/>
          </a:bodyPr>
          <a:lstStyle/>
          <a:p>
            <a:r>
              <a:rPr lang="en-US" altLang="zh-TW" sz="3600" dirty="0"/>
              <a:t>	</a:t>
            </a:r>
            <a:r>
              <a:rPr lang="zh-TW" altLang="zh-TW" sz="3600" dirty="0" smtClean="0"/>
              <a:t>後</a:t>
            </a:r>
            <a:r>
              <a:rPr lang="zh-TW" altLang="zh-TW" sz="3600" dirty="0"/>
              <a:t>須接</a:t>
            </a:r>
            <a:r>
              <a:rPr lang="zh-TW" altLang="zh-TW" sz="3600" dirty="0" smtClean="0"/>
              <a:t>名詞</a:t>
            </a:r>
            <a:endParaRPr lang="en-US" altLang="zh-TW" sz="3600" dirty="0" smtClean="0"/>
          </a:p>
          <a:p>
            <a:pPr marL="0" indent="0">
              <a:buNone/>
            </a:pPr>
            <a:r>
              <a:rPr lang="zh-TW" altLang="zh-TW" sz="3600" dirty="0" smtClean="0"/>
              <a:t>例</a:t>
            </a:r>
            <a:r>
              <a:rPr lang="en-US" altLang="zh-TW" sz="3600" dirty="0"/>
              <a:t>Let's meet at our house before the </a:t>
            </a:r>
            <a:r>
              <a:rPr lang="en-US" altLang="zh-TW" sz="3600" dirty="0" smtClean="0"/>
              <a:t>show.</a:t>
            </a:r>
            <a:r>
              <a:rPr lang="zh-TW" altLang="zh-TW" sz="3600" dirty="0"/>
              <a:t> （表演開始前先在家裡集合吧！）</a:t>
            </a:r>
            <a:endParaRPr lang="zh-TW" altLang="en-US" sz="3600" dirty="0"/>
          </a:p>
        </p:txBody>
      </p:sp>
    </p:spTree>
    <p:extLst>
      <p:ext uri="{BB962C8B-B14F-4D97-AF65-F5344CB8AC3E}">
        <p14:creationId xmlns:p14="http://schemas.microsoft.com/office/powerpoint/2010/main" val="2747589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1424" y="390659"/>
            <a:ext cx="8596668" cy="1320800"/>
          </a:xfrm>
        </p:spPr>
        <p:txBody>
          <a:bodyPr>
            <a:normAutofit/>
          </a:bodyPr>
          <a:lstStyle/>
          <a:p>
            <a:r>
              <a:rPr lang="en-US" altLang="zh-TW" sz="4800" dirty="0" smtClean="0"/>
              <a:t>Put on</a:t>
            </a:r>
            <a:endParaRPr lang="zh-TW" altLang="en-US" sz="4800" dirty="0"/>
          </a:p>
        </p:txBody>
      </p:sp>
      <p:sp>
        <p:nvSpPr>
          <p:cNvPr id="3" name="內容版面配置區 2"/>
          <p:cNvSpPr>
            <a:spLocks noGrp="1"/>
          </p:cNvSpPr>
          <p:nvPr>
            <p:ph idx="1"/>
          </p:nvPr>
        </p:nvSpPr>
        <p:spPr>
          <a:xfrm>
            <a:off x="445514" y="1159099"/>
            <a:ext cx="8596668" cy="5525035"/>
          </a:xfrm>
        </p:spPr>
        <p:txBody>
          <a:bodyPr>
            <a:noAutofit/>
          </a:bodyPr>
          <a:lstStyle/>
          <a:p>
            <a:r>
              <a:rPr lang="zh-TW" altLang="zh-TW" sz="3600" dirty="0" smtClean="0"/>
              <a:t>動詞片語</a:t>
            </a:r>
            <a:endParaRPr lang="en-US" altLang="zh-TW" sz="3600" dirty="0" smtClean="0"/>
          </a:p>
          <a:p>
            <a:pPr marL="0" indent="0">
              <a:buNone/>
            </a:pPr>
            <a:r>
              <a:rPr lang="zh-TW" altLang="zh-TW" sz="3600" dirty="0" smtClean="0"/>
              <a:t>例</a:t>
            </a:r>
            <a:r>
              <a:rPr lang="en-US" altLang="zh-TW" sz="3600" dirty="0"/>
              <a:t>Put on your jacket. It's getting cold</a:t>
            </a:r>
            <a:r>
              <a:rPr lang="en-US" altLang="zh-TW" sz="3600" dirty="0" smtClean="0"/>
              <a:t>.</a:t>
            </a:r>
          </a:p>
          <a:p>
            <a:pPr marL="0" indent="0">
              <a:buNone/>
            </a:pPr>
            <a:r>
              <a:rPr lang="zh-TW" altLang="zh-TW" sz="3600" dirty="0" smtClean="0"/>
              <a:t>（</a:t>
            </a:r>
            <a:r>
              <a:rPr lang="zh-TW" altLang="zh-TW" sz="3600" dirty="0"/>
              <a:t>穿上你的外套。天氣漸漸變冷了。）</a:t>
            </a:r>
          </a:p>
          <a:p>
            <a:r>
              <a:rPr lang="en-US" altLang="zh-TW" sz="3600" dirty="0" smtClean="0"/>
              <a:t>put </a:t>
            </a:r>
            <a:r>
              <a:rPr lang="en-US" altLang="zh-TW" sz="3600" dirty="0"/>
              <a:t>on</a:t>
            </a:r>
            <a:r>
              <a:rPr lang="zh-TW" altLang="zh-TW" sz="3600" dirty="0"/>
              <a:t>強調「正要穿上衣服」的動作，而</a:t>
            </a:r>
            <a:r>
              <a:rPr lang="en-US" altLang="zh-TW" sz="3600" dirty="0"/>
              <a:t>wear </a:t>
            </a:r>
            <a:r>
              <a:rPr lang="zh-TW" altLang="zh-TW" sz="3600" dirty="0"/>
              <a:t>表示「穿著…」的</a:t>
            </a:r>
            <a:r>
              <a:rPr lang="zh-TW" altLang="zh-TW" sz="3600" dirty="0" smtClean="0"/>
              <a:t>樣子</a:t>
            </a:r>
            <a:endParaRPr lang="en-US" altLang="zh-TW" sz="3600" dirty="0" smtClean="0"/>
          </a:p>
          <a:p>
            <a:pPr marL="0" indent="0">
              <a:buNone/>
            </a:pPr>
            <a:r>
              <a:rPr lang="zh-TW" altLang="zh-TW" sz="3600" dirty="0" smtClean="0"/>
              <a:t>例</a:t>
            </a:r>
            <a:r>
              <a:rPr lang="en-US" altLang="zh-TW" sz="3600" dirty="0"/>
              <a:t>He likes to wear blue jeans</a:t>
            </a:r>
            <a:r>
              <a:rPr lang="en-US" altLang="zh-TW" sz="3600" dirty="0" smtClean="0"/>
              <a:t>.</a:t>
            </a:r>
            <a:r>
              <a:rPr lang="zh-TW" altLang="zh-TW" sz="3600" dirty="0" smtClean="0"/>
              <a:t>（</a:t>
            </a:r>
            <a:r>
              <a:rPr lang="zh-TW" altLang="zh-TW" sz="3600" dirty="0"/>
              <a:t>他喜歡穿牛仔褲。）。</a:t>
            </a:r>
          </a:p>
          <a:p>
            <a:pPr marL="0" indent="0">
              <a:buNone/>
            </a:pPr>
            <a:endParaRPr lang="zh-TW" altLang="en-US" sz="3600" dirty="0"/>
          </a:p>
        </p:txBody>
      </p:sp>
    </p:spTree>
    <p:extLst>
      <p:ext uri="{BB962C8B-B14F-4D97-AF65-F5344CB8AC3E}">
        <p14:creationId xmlns:p14="http://schemas.microsoft.com/office/powerpoint/2010/main" val="822323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多面向">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406</TotalTime>
  <Words>620</Words>
  <Application>Microsoft Office PowerPoint</Application>
  <PresentationFormat>寬螢幕</PresentationFormat>
  <Paragraphs>128</Paragraphs>
  <Slides>19</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19</vt:i4>
      </vt:variant>
    </vt:vector>
  </HeadingPairs>
  <TitlesOfParts>
    <vt:vector size="29" baseType="lpstr">
      <vt:lpstr>kk</vt:lpstr>
      <vt:lpstr>kk2</vt:lpstr>
      <vt:lpstr>微軟正黑體</vt:lpstr>
      <vt:lpstr>新細明體</vt:lpstr>
      <vt:lpstr>標楷體</vt:lpstr>
      <vt:lpstr>Arial</vt:lpstr>
      <vt:lpstr>Times New Roman</vt:lpstr>
      <vt:lpstr>Trebuchet MS</vt:lpstr>
      <vt:lpstr>Wingdings 3</vt:lpstr>
      <vt:lpstr>多面向</vt:lpstr>
      <vt:lpstr>What Do You Do After School? </vt:lpstr>
      <vt:lpstr>PowerPoint 簡報</vt:lpstr>
      <vt:lpstr>PowerPoint 簡報</vt:lpstr>
      <vt:lpstr>PowerPoint 簡報</vt:lpstr>
      <vt:lpstr>Let’s Read Page 22</vt:lpstr>
      <vt:lpstr>PowerPoint 簡報</vt:lpstr>
      <vt:lpstr>During (prep.) </vt:lpstr>
      <vt:lpstr>Before(prep.)</vt:lpstr>
      <vt:lpstr>Put on</vt:lpstr>
      <vt:lpstr>Put on</vt:lpstr>
      <vt:lpstr>After-reading questions </vt:lpstr>
      <vt:lpstr>summary</vt:lpstr>
      <vt:lpstr>Superheroes</vt:lpstr>
      <vt:lpstr>DC漫畫和Marvel漫畫 </vt:lpstr>
      <vt:lpstr>PowerPoint 簡報</vt:lpstr>
      <vt:lpstr>Let’s read some comics</vt:lpstr>
      <vt:lpstr>Let’s read some comics!</vt:lpstr>
      <vt:lpstr>Let’s read some comics</vt:lpstr>
      <vt:lpstr>Now, it’s your turn!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You Do After School?</dc:title>
  <dc:creator>user</dc:creator>
  <cp:lastModifiedBy>user</cp:lastModifiedBy>
  <cp:revision>43</cp:revision>
  <dcterms:created xsi:type="dcterms:W3CDTF">2016-02-23T08:21:09Z</dcterms:created>
  <dcterms:modified xsi:type="dcterms:W3CDTF">2016-03-21T08:47:17Z</dcterms:modified>
</cp:coreProperties>
</file>