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68" r:id="rId1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5" d="100"/>
          <a:sy n="75" d="100"/>
        </p:scale>
        <p:origin x="5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8CB8F-FBDD-E64D-8101-36B16237A1D9}" type="datetimeFigureOut">
              <a:rPr lang="en-US" altLang="zh-TW"/>
              <a:t>8/25/2016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CCB8C-32A1-BC4D-AE28-BFFC4FF061E1}" type="slidenum">
              <a:rPr lang="en-US" altLang="zh-TW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41941264"/>
      </p:ext>
    </p:extLst>
  </p:cSld>
  <p:clrMapOvr>
    <a:masterClrMapping/>
  </p:clrMapOvr>
  <p:transition spd="slow">
    <p:push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8CB8F-FBDD-E64D-8101-36B16237A1D9}" type="datetimeFigureOut">
              <a:rPr lang="en-US" altLang="zh-TW"/>
              <a:t>8/25/2016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CCB8C-32A1-BC4D-AE28-BFFC4FF061E1}" type="slidenum">
              <a:rPr lang="en-US" altLang="zh-TW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53691136"/>
      </p:ext>
    </p:extLst>
  </p:cSld>
  <p:clrMapOvr>
    <a:masterClrMapping/>
  </p:clrMapOvr>
  <p:transition spd="slow">
    <p:push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8CB8F-FBDD-E64D-8101-36B16237A1D9}" type="datetimeFigureOut">
              <a:rPr lang="en-US" altLang="zh-TW"/>
              <a:t>8/25/2016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CCB8C-32A1-BC4D-AE28-BFFC4FF061E1}" type="slidenum">
              <a:rPr lang="en-US" altLang="zh-TW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054623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8CB8F-FBDD-E64D-8101-36B16237A1D9}" type="datetimeFigureOut">
              <a:rPr lang="en-US" altLang="zh-TW"/>
              <a:t>8/25/2016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CCB8C-32A1-BC4D-AE28-BFFC4FF061E1}" type="slidenum">
              <a:rPr lang="en-US" altLang="zh-TW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34089319"/>
      </p:ext>
    </p:extLst>
  </p:cSld>
  <p:clrMapOvr>
    <a:masterClrMapping/>
  </p:clrMapOvr>
  <p:transition spd="slow">
    <p:push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8CB8F-FBDD-E64D-8101-36B16237A1D9}" type="datetimeFigureOut">
              <a:rPr lang="en-US" altLang="zh-TW"/>
              <a:t>8/25/2016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CCB8C-32A1-BC4D-AE28-BFFC4FF061E1}" type="slidenum">
              <a:rPr lang="en-US" altLang="zh-TW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1321864"/>
      </p:ext>
    </p:extLst>
  </p:cSld>
  <p:clrMapOvr>
    <a:masterClrMapping/>
  </p:clrMapOvr>
  <p:transition spd="slow">
    <p:push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8CB8F-FBDD-E64D-8101-36B16237A1D9}" type="datetimeFigureOut">
              <a:rPr lang="en-US" altLang="zh-TW"/>
              <a:t>8/25/2016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CCB8C-32A1-BC4D-AE28-BFFC4FF061E1}" type="slidenum">
              <a:rPr lang="en-US" altLang="zh-TW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7732392"/>
      </p:ext>
    </p:extLst>
  </p:cSld>
  <p:clrMapOvr>
    <a:masterClrMapping/>
  </p:clrMapOvr>
  <p:transition spd="slow">
    <p:push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8CB8F-FBDD-E64D-8101-36B16237A1D9}" type="datetimeFigureOut">
              <a:rPr lang="en-US" altLang="zh-TW"/>
              <a:t>8/25/2016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CCB8C-32A1-BC4D-AE28-BFFC4FF061E1}" type="slidenum">
              <a:rPr lang="en-US" altLang="zh-TW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68736233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8CB8F-FBDD-E64D-8101-36B16237A1D9}" type="datetimeFigureOut">
              <a:rPr lang="en-US" altLang="zh-TW"/>
              <a:t>8/25/2016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CCB8C-32A1-BC4D-AE28-BFFC4FF061E1}" type="slidenum">
              <a:rPr lang="en-US" altLang="zh-TW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18753719"/>
      </p:ext>
    </p:extLst>
  </p:cSld>
  <p:clrMapOvr>
    <a:masterClrMapping/>
  </p:clrMapOvr>
  <p:transition spd="slow">
    <p:push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8CB8F-FBDD-E64D-8101-36B16237A1D9}" type="datetimeFigureOut">
              <a:rPr lang="en-US" altLang="zh-TW"/>
              <a:t>8/25/2016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CCB8C-32A1-BC4D-AE28-BFFC4FF061E1}" type="slidenum">
              <a:rPr lang="en-US" altLang="zh-TW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1908691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8CB8F-FBDD-E64D-8101-36B16237A1D9}" type="datetimeFigureOut">
              <a:rPr lang="en-US" altLang="zh-TW"/>
              <a:t>8/25/2016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CCB8C-32A1-BC4D-AE28-BFFC4FF061E1}" type="slidenum">
              <a:rPr lang="en-US" altLang="zh-TW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42892124"/>
      </p:ext>
    </p:extLst>
  </p:cSld>
  <p:clrMapOvr>
    <a:masterClrMapping/>
  </p:clrMapOvr>
  <p:transition spd="slow">
    <p:push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8CB8F-FBDD-E64D-8101-36B16237A1D9}" type="datetimeFigureOut">
              <a:rPr lang="en-US" altLang="zh-TW"/>
              <a:t>8/25/2016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CCB8C-32A1-BC4D-AE28-BFFC4FF061E1}" type="slidenum">
              <a:rPr lang="en-US" altLang="zh-TW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88080828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18CB8F-FBDD-E64D-8101-36B16237A1D9}" type="datetimeFigureOut">
              <a:rPr lang="en-US" altLang="zh-TW"/>
              <a:t>8/25/2016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CCB8C-32A1-BC4D-AE28-BFFC4FF061E1}" type="slidenum">
              <a:rPr lang="en-US" altLang="zh-TW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03461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push dir="u"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641929" y="388938"/>
            <a:ext cx="9144000" cy="2387600"/>
          </a:xfrm>
        </p:spPr>
        <p:txBody>
          <a:bodyPr/>
          <a:lstStyle/>
          <a:p>
            <a:r>
              <a:rPr lang="zh-TW" altLang="en-US"/>
              <a:t>英文科 共備討論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415143" y="3139395"/>
            <a:ext cx="9144000" cy="725033"/>
          </a:xfrm>
        </p:spPr>
        <p:txBody>
          <a:bodyPr/>
          <a:lstStyle/>
          <a:p>
            <a:r>
              <a:rPr lang="en-US" altLang="zh-TW" b="1">
                <a:solidFill>
                  <a:srgbClr val="7030A0"/>
                </a:solidFill>
              </a:rPr>
              <a:t>107</a:t>
            </a:r>
            <a:r>
              <a:rPr lang="zh-TW" altLang="en-US" b="1">
                <a:solidFill>
                  <a:srgbClr val="7030A0"/>
                </a:solidFill>
              </a:rPr>
              <a:t>課綱：彈性課程</a:t>
            </a:r>
          </a:p>
        </p:txBody>
      </p:sp>
      <p:pic>
        <p:nvPicPr>
          <p:cNvPr id="4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4286" y="3362098"/>
            <a:ext cx="5887356" cy="2815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28492"/>
      </p:ext>
    </p:extLst>
  </p:cSld>
  <p:clrMapOvr>
    <a:masterClrMapping/>
  </p:clrMapOvr>
  <p:transition spd="slow">
    <p:push dir="u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6" name="圖片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691" y="365125"/>
            <a:ext cx="11598238" cy="6229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734862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/>
              <a:t>我們都忘了</a:t>
            </a:r>
            <a:r>
              <a:rPr lang="en-US" altLang="zh-TW"/>
              <a:t/>
            </a:r>
            <a:br>
              <a:rPr lang="en-US" altLang="zh-TW"/>
            </a:br>
            <a:r>
              <a:rPr lang="zh-TW" altLang="en-US"/>
              <a:t>亮點計畫</a:t>
            </a:r>
          </a:p>
        </p:txBody>
      </p:sp>
      <p:sp>
        <p:nvSpPr>
          <p:cNvPr id="7" name="文字版面配置區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700295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65843" y="409348"/>
            <a:ext cx="10515600" cy="1325563"/>
          </a:xfrm>
        </p:spPr>
        <p:txBody>
          <a:bodyPr>
            <a:normAutofit/>
          </a:bodyPr>
          <a:lstStyle/>
          <a:p>
            <a:r>
              <a:rPr lang="zh-TW" altLang="en-US" sz="6000"/>
              <a:t>  </a:t>
            </a:r>
            <a:r>
              <a:rPr lang="en-US" altLang="zh-TW" sz="6000"/>
              <a:t>Look at the bright side</a:t>
            </a:r>
            <a:endParaRPr lang="zh-TW" altLang="en-US" sz="6000"/>
          </a:p>
        </p:txBody>
      </p:sp>
      <p:sp>
        <p:nvSpPr>
          <p:cNvPr id="3" name="文字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000"/>
              <a:t>亮點計畫要做成果展</a:t>
            </a:r>
            <a:endParaRPr lang="en-US" altLang="zh-TW" sz="4000"/>
          </a:p>
          <a:p>
            <a:r>
              <a:rPr lang="zh-TW" altLang="en-US" sz="4000"/>
              <a:t>亮點計畫使用</a:t>
            </a:r>
            <a:r>
              <a:rPr lang="en-US" altLang="zh-TW" sz="4000"/>
              <a:t>UBD</a:t>
            </a:r>
          </a:p>
          <a:p>
            <a:r>
              <a:rPr lang="zh-TW" altLang="en-US" sz="4000"/>
              <a:t>不壓縮英文課時數</a:t>
            </a:r>
            <a:endParaRPr lang="en-US" altLang="zh-TW" sz="4000"/>
          </a:p>
          <a:p>
            <a:r>
              <a:rPr lang="zh-TW" altLang="en-US" sz="4000"/>
              <a:t>主題式課程符合要求</a:t>
            </a:r>
            <a:endParaRPr lang="en-US" altLang="zh-TW" sz="4000"/>
          </a:p>
          <a:p>
            <a:r>
              <a:rPr lang="zh-TW" altLang="en-US" sz="4000"/>
              <a:t>一魚多吃</a:t>
            </a:r>
          </a:p>
        </p:txBody>
      </p:sp>
    </p:spTree>
    <p:extLst>
      <p:ext uri="{BB962C8B-B14F-4D97-AF65-F5344CB8AC3E}">
        <p14:creationId xmlns:p14="http://schemas.microsoft.com/office/powerpoint/2010/main" val="2920907326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1243" y="235857"/>
            <a:ext cx="10809514" cy="6422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114980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786882"/>
          </a:xfrm>
        </p:spPr>
        <p:txBody>
          <a:bodyPr/>
          <a:lstStyle/>
          <a:p>
            <a:r>
              <a:rPr lang="zh-TW" altLang="en-US"/>
              <a:t>兩班三組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zh-TW" altLang="en-US" sz="4000"/>
              <a:t>可解決鐘點不足問題</a:t>
            </a:r>
            <a:endParaRPr lang="en-US" altLang="zh-TW" sz="4000"/>
          </a:p>
          <a:p>
            <a:pPr marL="457200" indent="-457200" algn="l">
              <a:buFont typeface="+mj-lt"/>
              <a:buAutoNum type="arabicPeriod"/>
            </a:pPr>
            <a:r>
              <a:rPr lang="zh-TW" altLang="en-US" sz="4000"/>
              <a:t>可以順便補救教學</a:t>
            </a:r>
            <a:endParaRPr lang="en-US" altLang="zh-TW" sz="4000"/>
          </a:p>
          <a:p>
            <a:pPr marL="457200" indent="-457200" algn="l">
              <a:buFont typeface="+mj-lt"/>
              <a:buAutoNum type="arabicPeriod"/>
            </a:pPr>
            <a:r>
              <a:rPr lang="zh-TW" altLang="en-US" sz="4000"/>
              <a:t>行政排課不易</a:t>
            </a:r>
            <a:endParaRPr lang="en-US" altLang="zh-TW" sz="4000"/>
          </a:p>
          <a:p>
            <a:pPr algn="l"/>
            <a:endParaRPr lang="zh-TW" altLang="en-US" sz="4000"/>
          </a:p>
        </p:txBody>
      </p:sp>
    </p:spTree>
    <p:extLst>
      <p:ext uri="{BB962C8B-B14F-4D97-AF65-F5344CB8AC3E}">
        <p14:creationId xmlns:p14="http://schemas.microsoft.com/office/powerpoint/2010/main" val="550606517"/>
      </p:ext>
    </p:extLst>
  </p:cSld>
  <p:clrMapOvr>
    <a:masterClrMapping/>
  </p:clrMapOvr>
  <p:transition spd="slow">
    <p:push dir="u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362" y="181429"/>
            <a:ext cx="10969566" cy="65586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5226282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type="body" idx="1"/>
          </p:nvPr>
        </p:nvSpPr>
        <p:spPr>
          <a:xfrm>
            <a:off x="831850" y="4562475"/>
            <a:ext cx="10515600" cy="1500187"/>
          </a:xfrm>
        </p:spPr>
        <p:txBody>
          <a:bodyPr/>
          <a:lstStyle/>
          <a:p>
            <a:pPr marL="0" indent="0">
              <a:buNone/>
            </a:pPr>
            <a:endParaRPr lang="zh-TW" altLang="en-US"/>
          </a:p>
        </p:txBody>
      </p:sp>
      <p:pic>
        <p:nvPicPr>
          <p:cNvPr id="4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9610" y="520923"/>
            <a:ext cx="10677839" cy="5919791"/>
          </a:xfrm>
          <a:prstGeom prst="rect">
            <a:avLst/>
          </a:prstGeom>
        </p:spPr>
      </p:pic>
      <p:sp>
        <p:nvSpPr>
          <p:cNvPr id="6" name="標題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90539777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TW" sz="6600"/>
              <a:t>Fact &amp; Number</a:t>
            </a:r>
            <a:endParaRPr lang="zh-TW" altLang="en-US" sz="660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974272" y="1970768"/>
            <a:ext cx="10515600" cy="4351338"/>
          </a:xfrm>
        </p:spPr>
        <p:txBody>
          <a:bodyPr>
            <a:normAutofit/>
          </a:bodyPr>
          <a:lstStyle/>
          <a:p>
            <a:r>
              <a:rPr lang="en-US" altLang="ko-KR" sz="4000">
                <a:latin typeface="微軟正黑體" panose="020B0604030504040204" pitchFamily="34" charset="-120"/>
                <a:ea typeface="微軟正黑體" panose="020B0604030504040204" pitchFamily="34" charset="-120"/>
              </a:rPr>
              <a:t>107</a:t>
            </a:r>
            <a:r>
              <a:rPr lang="zh-TW" altLang="en-US" sz="4000">
                <a:latin typeface="微軟正黑體" panose="020B0604030504040204" pitchFamily="34" charset="-120"/>
                <a:ea typeface="微軟正黑體" panose="020B0604030504040204" pitchFamily="34" charset="-120"/>
              </a:rPr>
              <a:t> 課綱 </a:t>
            </a:r>
            <a:r>
              <a:rPr lang="en-US" altLang="zh-TW" sz="4000">
                <a:latin typeface="微軟正黑體" panose="020B0604030504040204" pitchFamily="34" charset="-120"/>
                <a:ea typeface="微軟正黑體" panose="020B0604030504040204" pitchFamily="34" charset="-120"/>
              </a:rPr>
              <a:t>=</a:t>
            </a:r>
            <a:r>
              <a:rPr lang="zh-TW" altLang="en-US" sz="4000">
                <a:latin typeface="微軟正黑體" panose="020B0604030504040204" pitchFamily="34" charset="-120"/>
                <a:ea typeface="微軟正黑體" panose="020B0604030504040204" pitchFamily="34" charset="-120"/>
              </a:rPr>
              <a:t>＞ </a:t>
            </a:r>
            <a:r>
              <a:rPr lang="en-US" altLang="zh-TW" sz="400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4000">
                <a:latin typeface="微軟正黑體" panose="020B0604030504040204" pitchFamily="34" charset="-120"/>
                <a:ea typeface="微軟正黑體" panose="020B0604030504040204" pitchFamily="34" charset="-120"/>
              </a:rPr>
              <a:t>節課 </a:t>
            </a:r>
            <a:endParaRPr lang="en-US" altLang="zh-TW" sz="40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en-US" altLang="zh-TW" sz="400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4000">
                <a:latin typeface="微軟正黑體" panose="020B0604030504040204" pitchFamily="34" charset="-120"/>
                <a:ea typeface="微軟正黑體" panose="020B0604030504040204" pitchFamily="34" charset="-120"/>
              </a:rPr>
              <a:t>（節課）</a:t>
            </a:r>
            <a:r>
              <a:rPr lang="en-US" altLang="zh-TW" sz="4000">
                <a:latin typeface="微軟正黑體" panose="020B0604030504040204" pitchFamily="34" charset="-120"/>
                <a:ea typeface="微軟正黑體" panose="020B0604030504040204" pitchFamily="34" charset="-120"/>
              </a:rPr>
              <a:t>×</a:t>
            </a:r>
            <a:r>
              <a:rPr lang="zh-TW" altLang="en-US" sz="400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4000">
                <a:latin typeface="微軟正黑體" panose="020B0604030504040204" pitchFamily="34" charset="-120"/>
                <a:ea typeface="微軟正黑體" panose="020B0604030504040204" pitchFamily="34" charset="-120"/>
              </a:rPr>
              <a:t>9</a:t>
            </a:r>
            <a:r>
              <a:rPr lang="zh-TW" altLang="en-US" sz="4000">
                <a:latin typeface="微軟正黑體" panose="020B0604030504040204" pitchFamily="34" charset="-120"/>
                <a:ea typeface="微軟正黑體" panose="020B0604030504040204" pitchFamily="34" charset="-120"/>
              </a:rPr>
              <a:t>（班）</a:t>
            </a:r>
            <a:r>
              <a:rPr lang="en-US" altLang="zh-TW" sz="4000">
                <a:latin typeface="微軟正黑體" panose="020B0604030504040204" pitchFamily="34" charset="-120"/>
                <a:ea typeface="微軟正黑體" panose="020B0604030504040204" pitchFamily="34" charset="-120"/>
              </a:rPr>
              <a:t>×</a:t>
            </a:r>
            <a:r>
              <a:rPr lang="zh-TW" altLang="en-US" sz="400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4000">
                <a:latin typeface="微軟正黑體" panose="020B0604030504040204" pitchFamily="34" charset="-120"/>
                <a:ea typeface="微軟正黑體" panose="020B0604030504040204" pitchFamily="34" charset="-120"/>
              </a:rPr>
              <a:t>3</a:t>
            </a:r>
            <a:r>
              <a:rPr lang="zh-TW" altLang="en-US" sz="4000">
                <a:latin typeface="微軟正黑體" panose="020B0604030504040204" pitchFamily="34" charset="-120"/>
                <a:ea typeface="微軟正黑體" panose="020B0604030504040204" pitchFamily="34" charset="-120"/>
              </a:rPr>
              <a:t>（年級）</a:t>
            </a:r>
            <a:r>
              <a:rPr lang="en-US" altLang="zh-TW" sz="4000">
                <a:latin typeface="微軟正黑體" panose="020B0604030504040204" pitchFamily="34" charset="-120"/>
                <a:ea typeface="微軟正黑體" panose="020B0604030504040204" pitchFamily="34" charset="-120"/>
              </a:rPr>
              <a:t>=</a:t>
            </a:r>
            <a:r>
              <a:rPr lang="zh-TW" altLang="en-US" sz="400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4000">
                <a:latin typeface="微軟正黑體" panose="020B0604030504040204" pitchFamily="34" charset="-120"/>
                <a:ea typeface="微軟正黑體" panose="020B0604030504040204" pitchFamily="34" charset="-120"/>
              </a:rPr>
              <a:t>81</a:t>
            </a:r>
          </a:p>
          <a:p>
            <a:r>
              <a:rPr lang="en-US" altLang="zh-TW" sz="4000">
                <a:latin typeface="微軟正黑體" panose="020B0604030504040204" pitchFamily="34" charset="-120"/>
                <a:ea typeface="微軟正黑體" panose="020B0604030504040204" pitchFamily="34" charset="-120"/>
              </a:rPr>
              <a:t>81÷8</a:t>
            </a:r>
            <a:r>
              <a:rPr lang="zh-TW" altLang="en-US" sz="400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4000">
                <a:latin typeface="微軟正黑體" panose="020B0604030504040204" pitchFamily="34" charset="-120"/>
                <a:ea typeface="微軟正黑體" panose="020B0604030504040204" pitchFamily="34" charset="-120"/>
              </a:rPr>
              <a:t>=</a:t>
            </a:r>
            <a:r>
              <a:rPr lang="zh-TW" altLang="en-US" sz="400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4000">
                <a:latin typeface="微軟正黑體" panose="020B0604030504040204" pitchFamily="34" charset="-120"/>
                <a:ea typeface="微軟正黑體" panose="020B0604030504040204" pitchFamily="34" charset="-120"/>
              </a:rPr>
              <a:t>10.125</a:t>
            </a:r>
            <a:r>
              <a:rPr lang="zh-TW" altLang="en-US" sz="400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4000">
                <a:latin typeface="微軟正黑體" panose="020B0604030504040204" pitchFamily="34" charset="-120"/>
                <a:ea typeface="微軟正黑體" panose="020B0604030504040204" pitchFamily="34" charset="-120"/>
              </a:rPr>
              <a:t>=</a:t>
            </a:r>
            <a:r>
              <a:rPr lang="zh-TW" altLang="en-US" sz="4000">
                <a:latin typeface="微軟正黑體" panose="020B0604030504040204" pitchFamily="34" charset="-120"/>
                <a:ea typeface="微軟正黑體" panose="020B0604030504040204" pitchFamily="34" charset="-120"/>
              </a:rPr>
              <a:t>＞ 鐘點不足 </a:t>
            </a:r>
            <a:endParaRPr lang="en-US" altLang="zh-TW" sz="40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en-US" sz="4000">
                <a:latin typeface="微軟正黑體" panose="020B0604030504040204" pitchFamily="34" charset="-120"/>
                <a:ea typeface="微軟正黑體" panose="020B0604030504040204" pitchFamily="34" charset="-120"/>
              </a:rPr>
              <a:t>導師輪替跑不動</a:t>
            </a:r>
            <a:endParaRPr lang="en-US" altLang="zh-TW" sz="40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en-US" sz="4000">
                <a:latin typeface="微軟正黑體" panose="020B0604030504040204" pitchFamily="34" charset="-120"/>
                <a:ea typeface="微軟正黑體" panose="020B0604030504040204" pitchFamily="34" charset="-120"/>
              </a:rPr>
              <a:t>導師需開社團課</a:t>
            </a:r>
            <a:r>
              <a:rPr lang="en-US" altLang="zh-TW" sz="400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4000">
                <a:latin typeface="微軟正黑體" panose="020B0604030504040204" pitchFamily="34" charset="-120"/>
                <a:ea typeface="微軟正黑體" panose="020B0604030504040204" pitchFamily="34" charset="-120"/>
              </a:rPr>
              <a:t> 本位課</a:t>
            </a:r>
            <a:endParaRPr lang="en-US" altLang="zh-TW" sz="40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514350" indent="-514350">
              <a:buFont typeface="+mj-lt"/>
              <a:buAutoNum type="arabicPeriod"/>
            </a:pPr>
            <a:r>
              <a:rPr lang="zh-TW" altLang="en-US" sz="4000">
                <a:latin typeface="微軟正黑體" panose="020B0604030504040204" pitchFamily="34" charset="-120"/>
                <a:ea typeface="微軟正黑體" panose="020B0604030504040204" pitchFamily="34" charset="-120"/>
              </a:rPr>
              <a:t>若減班，有超額危機</a:t>
            </a:r>
            <a:endParaRPr lang="en-US" altLang="zh-TW" sz="40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29588094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type="body" idx="1"/>
          </p:nvPr>
        </p:nvSpPr>
        <p:spPr>
          <a:xfrm>
            <a:off x="831850" y="4562475"/>
            <a:ext cx="10515600" cy="1500187"/>
          </a:xfrm>
        </p:spPr>
        <p:txBody>
          <a:bodyPr/>
          <a:lstStyle/>
          <a:p>
            <a:endParaRPr lang="en-US" altLang="zh-TW"/>
          </a:p>
          <a:p>
            <a:endParaRPr lang="zh-TW" altLang="en-US"/>
          </a:p>
        </p:txBody>
      </p:sp>
      <p:pic>
        <p:nvPicPr>
          <p:cNvPr id="4" name="圖片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715" y="281214"/>
            <a:ext cx="11411856" cy="6340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896187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019628" y="954768"/>
            <a:ext cx="10515600" cy="1325563"/>
          </a:xfrm>
        </p:spPr>
        <p:txBody>
          <a:bodyPr/>
          <a:lstStyle/>
          <a:p>
            <a:r>
              <a:rPr lang="en-US" altLang="zh-TW"/>
              <a:t>Option One</a:t>
            </a:r>
            <a:r>
              <a:rPr lang="zh-TW" altLang="en-US"/>
              <a:t>：</a:t>
            </a:r>
            <a:r>
              <a:rPr lang="en-US" altLang="zh-TW"/>
              <a:t>Wait &amp; See</a:t>
            </a:r>
            <a:endParaRPr lang="zh-TW" altLang="en-US"/>
          </a:p>
        </p:txBody>
      </p:sp>
      <p:pic>
        <p:nvPicPr>
          <p:cNvPr id="6" name="圖片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9700" y="2352902"/>
            <a:ext cx="9240158" cy="3578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4099912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164772" y="862919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TW" sz="6600"/>
              <a:t>It is possible ….</a:t>
            </a:r>
            <a:endParaRPr lang="zh-TW" altLang="en-US" sz="6600"/>
          </a:p>
        </p:txBody>
      </p:sp>
      <p:sp>
        <p:nvSpPr>
          <p:cNvPr id="5" name="文字版面配置區 2"/>
          <p:cNvSpPr txBox="1">
            <a:spLocks noGrp="1"/>
          </p:cNvSpPr>
          <p:nvPr>
            <p:ph idx="1"/>
          </p:nvPr>
        </p:nvSpPr>
        <p:spPr>
          <a:xfrm>
            <a:off x="1418771" y="2188482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TW" altLang="en-US" sz="5400">
                <a:latin typeface="微軟正黑體" panose="020B0604030504040204" pitchFamily="34" charset="-120"/>
                <a:ea typeface="微軟正黑體" panose="020B0604030504040204" pitchFamily="34" charset="-120"/>
              </a:rPr>
              <a:t>開社團課</a:t>
            </a:r>
            <a:endParaRPr lang="en-US" altLang="zh-TW" sz="54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5400">
                <a:latin typeface="微軟正黑體" panose="020B0604030504040204" pitchFamily="34" charset="-120"/>
                <a:ea typeface="微軟正黑體" panose="020B0604030504040204" pitchFamily="34" charset="-120"/>
              </a:rPr>
              <a:t>開本位課</a:t>
            </a:r>
            <a:endParaRPr lang="en-US" altLang="zh-TW" sz="54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5400">
                <a:latin typeface="微軟正黑體" panose="020B0604030504040204" pitchFamily="34" charset="-120"/>
                <a:ea typeface="微軟正黑體" panose="020B0604030504040204" pitchFamily="34" charset="-120"/>
              </a:rPr>
              <a:t>沒有專任空間</a:t>
            </a:r>
            <a:endParaRPr lang="en-US" altLang="zh-TW" sz="54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5400">
                <a:latin typeface="微軟正黑體" panose="020B0604030504040204" pitchFamily="34" charset="-120"/>
                <a:ea typeface="微軟正黑體" panose="020B0604030504040204" pitchFamily="34" charset="-120"/>
              </a:rPr>
              <a:t>行政抓交替</a:t>
            </a:r>
            <a:endParaRPr lang="en-US" altLang="zh-TW" sz="54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sz="540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58636829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/>
              <a:t>Option Two: Let’s do it.</a:t>
            </a:r>
            <a:endParaRPr lang="zh-TW" altLang="en-US"/>
          </a:p>
        </p:txBody>
      </p:sp>
      <p:pic>
        <p:nvPicPr>
          <p:cNvPr id="6" name="圖片 6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8" b="32506"/>
          <a:stretch/>
        </p:blipFill>
        <p:spPr>
          <a:xfrm>
            <a:off x="3052536" y="1563689"/>
            <a:ext cx="6322786" cy="47330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907425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4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064" y="473982"/>
            <a:ext cx="11441871" cy="5920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220044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輔導團建議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4000" b="1"/>
              <a:t>跨科課程</a:t>
            </a:r>
            <a:endParaRPr lang="en-US" altLang="zh-TW" sz="4000" b="1"/>
          </a:p>
          <a:p>
            <a:pPr marL="0" indent="0">
              <a:buNone/>
            </a:pPr>
            <a:r>
              <a:rPr lang="en-US" altLang="zh-TW" sz="4000" b="1"/>
              <a:t>=</a:t>
            </a:r>
            <a:r>
              <a:rPr lang="zh-TW" altLang="en-US" sz="4000" b="1"/>
              <a:t>＞鐘點難算</a:t>
            </a:r>
            <a:endParaRPr lang="en-US" altLang="zh-TW" sz="4000" b="1"/>
          </a:p>
          <a:p>
            <a:r>
              <a:rPr lang="zh-TW" altLang="en-US" sz="4000" b="1"/>
              <a:t>議題融入</a:t>
            </a:r>
            <a:endParaRPr lang="en-US" altLang="zh-TW" sz="4000" b="1"/>
          </a:p>
          <a:p>
            <a:pPr marL="0" indent="0">
              <a:buNone/>
            </a:pPr>
            <a:r>
              <a:rPr lang="en-US" altLang="zh-TW" sz="4000" b="1"/>
              <a:t>=</a:t>
            </a:r>
            <a:r>
              <a:rPr lang="zh-TW" altLang="en-US" sz="4000" b="1"/>
              <a:t>＞可行，但易重複</a:t>
            </a:r>
            <a:endParaRPr lang="en-US" altLang="zh-TW" sz="4000" b="1"/>
          </a:p>
          <a:p>
            <a:r>
              <a:rPr lang="zh-TW" altLang="en-US" sz="4000" b="1"/>
              <a:t>專題研究</a:t>
            </a:r>
            <a:endParaRPr lang="en-US" altLang="zh-TW" sz="4000" b="1"/>
          </a:p>
          <a:p>
            <a:pPr marL="0" indent="0">
              <a:buNone/>
            </a:pPr>
            <a:r>
              <a:rPr lang="en-US" altLang="zh-TW" sz="4000" b="1"/>
              <a:t>=</a:t>
            </a:r>
            <a:r>
              <a:rPr lang="zh-TW" altLang="en-US" sz="4000" b="1"/>
              <a:t>＞屁孩最好會</a:t>
            </a:r>
          </a:p>
        </p:txBody>
      </p:sp>
    </p:spTree>
    <p:extLst>
      <p:ext uri="{BB962C8B-B14F-4D97-AF65-F5344CB8AC3E}">
        <p14:creationId xmlns:p14="http://schemas.microsoft.com/office/powerpoint/2010/main" val="2463780986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175</Words>
  <Application>Microsoft Office PowerPoint</Application>
  <PresentationFormat>寬螢幕</PresentationFormat>
  <Paragraphs>34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1" baseType="lpstr">
      <vt:lpstr>微軟正黑體</vt:lpstr>
      <vt:lpstr>新細明體</vt:lpstr>
      <vt:lpstr>Arial</vt:lpstr>
      <vt:lpstr>Calibri</vt:lpstr>
      <vt:lpstr>Calibri Light</vt:lpstr>
      <vt:lpstr>Office 佈景主題</vt:lpstr>
      <vt:lpstr>英文科 共備討論</vt:lpstr>
      <vt:lpstr>PowerPoint 簡報</vt:lpstr>
      <vt:lpstr>Fact &amp; Number</vt:lpstr>
      <vt:lpstr>PowerPoint 簡報</vt:lpstr>
      <vt:lpstr>Option One：Wait &amp; See</vt:lpstr>
      <vt:lpstr>It is possible ….</vt:lpstr>
      <vt:lpstr>Option Two: Let’s do it.</vt:lpstr>
      <vt:lpstr>PowerPoint 簡報</vt:lpstr>
      <vt:lpstr>輔導團建議</vt:lpstr>
      <vt:lpstr>PowerPoint 簡報</vt:lpstr>
      <vt:lpstr>我們都忘了 亮點計畫</vt:lpstr>
      <vt:lpstr>  Look at the bright side</vt:lpstr>
      <vt:lpstr>PowerPoint 簡報</vt:lpstr>
      <vt:lpstr>兩班三組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英文科 彈性課程</dc:title>
  <dc:creator>user</dc:creator>
  <cp:lastModifiedBy>user</cp:lastModifiedBy>
  <cp:revision>8</cp:revision>
  <dcterms:modified xsi:type="dcterms:W3CDTF">2016-08-25T08:55:12Z</dcterms:modified>
</cp:coreProperties>
</file>