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8" r:id="rId4"/>
    <p:sldId id="259" r:id="rId5"/>
    <p:sldId id="260" r:id="rId6"/>
    <p:sldId id="262" r:id="rId7"/>
    <p:sldId id="263" r:id="rId8"/>
    <p:sldId id="266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zh-TW" altLang="en-US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大直高中國中部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</a:t>
            </a:r>
            <a:r>
              <a:rPr lang="en-US" altLang="zh-TW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〈</a:t>
            </a:r>
            <a:r>
              <a:rPr lang="zh-TW" altLang="en-US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良馬對</a:t>
            </a:r>
            <a:r>
              <a:rPr lang="en-US" altLang="zh-TW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〉</a:t>
            </a:r>
            <a:r>
              <a:rPr lang="zh-TW" altLang="en-US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共備分享</a:t>
            </a:r>
            <a:endParaRPr lang="zh-TW" altLang="en-US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2400" b="1" dirty="0" smtClean="0">
                <a:latin typeface="華康細圓體" panose="02010609010101010101" pitchFamily="49" charset="-120"/>
                <a:ea typeface="華康細圓體" panose="02010609010101010101" pitchFamily="49" charset="-120"/>
              </a:rPr>
              <a:t>分享人</a:t>
            </a:r>
            <a:r>
              <a:rPr lang="zh-TW" altLang="en-US" sz="2400" b="1" dirty="0" smtClean="0">
                <a:latin typeface="華康細圓體" panose="02010609010101010101" pitchFamily="49" charset="-120"/>
                <a:ea typeface="華康細圓體" panose="02010609010101010101" pitchFamily="49" charset="-120"/>
              </a:rPr>
              <a:t>：</a:t>
            </a:r>
            <a:r>
              <a:rPr lang="zh-TW" altLang="en-US" sz="2400" b="1" dirty="0" smtClean="0">
                <a:latin typeface="華康細圓體" panose="02010609010101010101" pitchFamily="49" charset="-120"/>
                <a:ea typeface="華康細圓體" panose="02010609010101010101" pitchFamily="49" charset="-120"/>
              </a:rPr>
              <a:t>國文科領召 </a:t>
            </a:r>
            <a:r>
              <a:rPr lang="zh-TW" altLang="en-US" sz="2400" b="1" dirty="0" smtClean="0">
                <a:latin typeface="華康細圓體" panose="02010609010101010101" pitchFamily="49" charset="-120"/>
                <a:ea typeface="華康細圓體" panose="02010609010101010101" pitchFamily="49" charset="-120"/>
              </a:rPr>
              <a:t>鄞</a:t>
            </a:r>
            <a:r>
              <a:rPr lang="zh-TW" altLang="en-US" sz="2400" b="1" dirty="0" smtClean="0">
                <a:latin typeface="華康細圓體" panose="02010609010101010101" pitchFamily="49" charset="-120"/>
                <a:ea typeface="華康細圓體" panose="02010609010101010101" pitchFamily="49" charset="-120"/>
              </a:rPr>
              <a:t>以玟</a:t>
            </a:r>
            <a:endParaRPr lang="en-US" altLang="zh-TW" sz="2400" b="1" dirty="0">
              <a:latin typeface="華康細圓體" panose="02010609010101010101" pitchFamily="49" charset="-120"/>
              <a:ea typeface="華康細圓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共備省思</a:t>
            </a:r>
            <a:endParaRPr lang="zh-TW" altLang="en-US" sz="4400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052247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一個循環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不是結束，而是另一個開始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579223" y="5434149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謝謝聆聽！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3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3566" y="727102"/>
            <a:ext cx="9613861" cy="1080938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岳飛</a:t>
            </a:r>
            <a:r>
              <a:rPr lang="en-US" altLang="zh-TW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〈</a:t>
            </a:r>
            <a:r>
              <a:rPr lang="zh-TW" altLang="en-US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良馬對</a:t>
            </a:r>
            <a:r>
              <a:rPr lang="en-US" altLang="zh-TW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〉</a:t>
            </a:r>
            <a:endParaRPr lang="zh-TW" altLang="en-US" sz="4400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1132" y="2180119"/>
            <a:ext cx="9613861" cy="380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◎教學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重點：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岳飛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宋高宗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闡述良馬和劣馬的各種差異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明白「賢才自重自愛」、「在上位者應善待賢才」等道理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◎教學難點：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如何步步引導學生思考，並訓練學生比較、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分析、推論？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1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此次共備模式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580605" y="2233748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公開觀課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向下箭號 5"/>
          <p:cNvSpPr/>
          <p:nvPr/>
        </p:nvSpPr>
        <p:spPr>
          <a:xfrm>
            <a:off x="2168434" y="2978332"/>
            <a:ext cx="627017" cy="75764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80321" y="3778220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共備討論，修改學習單</a:t>
            </a:r>
          </a:p>
        </p:txBody>
      </p:sp>
      <p:sp>
        <p:nvSpPr>
          <p:cNvPr id="8" name="向下箭號 7"/>
          <p:cNvSpPr/>
          <p:nvPr/>
        </p:nvSpPr>
        <p:spPr>
          <a:xfrm>
            <a:off x="2142308" y="4405238"/>
            <a:ext cx="653143" cy="77070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80321" y="5322692"/>
            <a:ext cx="54733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下一屆的班級再次操作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7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第一版學習單 → 第二版學習單</a:t>
            </a:r>
            <a:endParaRPr lang="zh-TW" altLang="en-US" sz="4400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整理第一題比較良馬和劣馬的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表格，將「體力」、「表現」分開討論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◎「體力」和「表現」放在同一格，容易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模糊焦點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且會有冗長之感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◎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討論後，更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能聚焦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endParaRPr lang="en-US" altLang="zh-TW" sz="3200" dirty="0"/>
          </a:p>
          <a:p>
            <a:pPr marL="457200" indent="-45720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78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4378" y="766291"/>
            <a:ext cx="9613861" cy="1080938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第一版學習單 → 第二版學習單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200" dirty="0" smtClean="0"/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第一版學習單的題目「你認為岳飛藉由良馬與劣馬的比較，是希望能讓宋高宗藉此明白什麼道理？」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學生「卡關」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，讓學生更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精準的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掌握答題方向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5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第一版學習單 → 第二版學習單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3.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第二版學習單最後一題為全文大範圍的統整比較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在分組討論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過後，再次回顧全文，並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各部分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重點有更進一步的掌握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第一版學習單 → 第二版學習單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4</a:t>
            </a:r>
            <a:r>
              <a:rPr lang="en-US" altLang="zh-TW" sz="3200" dirty="0" smtClean="0"/>
              <a:t>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版學習單刪除了「如果將來你成為了公司的領導者，怎樣的人才符合你心目中的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，且你願意任用他？」這個題目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◎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因學習單版面不足而刪去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◎</a:t>
            </a:r>
            <a:r>
              <a:rPr lang="zh-TW" altLang="en-US" sz="3200" dirty="0"/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學生答此題時可獲得啟發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下一版學習單可再考慮加入此類型的題目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4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共備省思</a:t>
            </a:r>
            <a:endParaRPr lang="zh-TW" altLang="en-US" sz="4400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突破單方向思考的盲點，加入不同角度的思考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集思廣益，對文本觀照的面向更完整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655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共備省</a:t>
            </a:r>
            <a:r>
              <a:rPr lang="zh-TW" altLang="en-US" sz="4400" b="1" dirty="0">
                <a:latin typeface="華康隸書體W3" panose="02010609010101010101" pitchFamily="49" charset="-120"/>
                <a:ea typeface="華康隸書體W3" panose="02010609010101010101" pitchFamily="49" charset="-120"/>
              </a:rPr>
              <a:t>思</a:t>
            </a:r>
            <a:endParaRPr lang="zh-TW" altLang="en-US" sz="4400" b="1" dirty="0">
              <a:latin typeface="華康隸書體W3" panose="02010609010101010101" pitchFamily="49" charset="-120"/>
              <a:ea typeface="華康隸書體W3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0322" y="2336873"/>
            <a:ext cx="4361942" cy="35993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公開觀課 </a:t>
            </a:r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共備討論，修改學習單 </a:t>
            </a:r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下一屆的班級再次</a:t>
            </a:r>
            <a:r>
              <a:rPr lang="zh-TW" altLang="en-US" sz="32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                </a:t>
            </a:r>
            <a:endParaRPr lang="en-US" altLang="zh-TW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向下箭號 3"/>
          <p:cNvSpPr/>
          <p:nvPr/>
        </p:nvSpPr>
        <p:spPr>
          <a:xfrm>
            <a:off x="1489166" y="2886891"/>
            <a:ext cx="679268" cy="74458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下箭號 4"/>
          <p:cNvSpPr/>
          <p:nvPr/>
        </p:nvSpPr>
        <p:spPr>
          <a:xfrm>
            <a:off x="1502228" y="4519748"/>
            <a:ext cx="666206" cy="80989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5238530" y="5329646"/>
            <a:ext cx="992777" cy="7315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635931" y="5403018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共備討論、再修正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向上箭號 7"/>
          <p:cNvSpPr/>
          <p:nvPr/>
        </p:nvSpPr>
        <p:spPr>
          <a:xfrm>
            <a:off x="7746274" y="4519748"/>
            <a:ext cx="692332" cy="80989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99613" y="3844143"/>
            <a:ext cx="4083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之後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的班級再次操作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向左箭號 9"/>
          <p:cNvSpPr/>
          <p:nvPr/>
        </p:nvSpPr>
        <p:spPr>
          <a:xfrm>
            <a:off x="5238530" y="3879669"/>
            <a:ext cx="901013" cy="64007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6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1975</TotalTime>
  <Words>422</Words>
  <Application>Microsoft Office PowerPoint</Application>
  <PresentationFormat>寬螢幕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華康細圓體</vt:lpstr>
      <vt:lpstr>華康隸書體W3</vt:lpstr>
      <vt:lpstr>新細明體</vt:lpstr>
      <vt:lpstr>標楷體</vt:lpstr>
      <vt:lpstr>Arial</vt:lpstr>
      <vt:lpstr>Trebuchet MS</vt:lpstr>
      <vt:lpstr>柏林</vt:lpstr>
      <vt:lpstr>大直高中國中部         〈良馬對〉共備分享</vt:lpstr>
      <vt:lpstr>岳飛〈良馬對〉</vt:lpstr>
      <vt:lpstr>此次共備模式</vt:lpstr>
      <vt:lpstr>第一版學習單 → 第二版學習單</vt:lpstr>
      <vt:lpstr>第一版學習單 → 第二版學習單</vt:lpstr>
      <vt:lpstr>第一版學習單 → 第二版學習單</vt:lpstr>
      <vt:lpstr>第一版學習單 → 第二版學習單</vt:lpstr>
      <vt:lpstr>共備省思</vt:lpstr>
      <vt:lpstr>共備省思</vt:lpstr>
      <vt:lpstr>共備省思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大直高中國中部               國文科共備分享</dc:title>
  <dc:creator>user</dc:creator>
  <cp:lastModifiedBy>user</cp:lastModifiedBy>
  <cp:revision>67</cp:revision>
  <dcterms:created xsi:type="dcterms:W3CDTF">2016-10-25T03:14:20Z</dcterms:created>
  <dcterms:modified xsi:type="dcterms:W3CDTF">2016-10-27T00:45:46Z</dcterms:modified>
</cp:coreProperties>
</file>