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4" r:id="rId5"/>
    <p:sldId id="268" r:id="rId6"/>
    <p:sldId id="265" r:id="rId7"/>
    <p:sldId id="272" r:id="rId8"/>
    <p:sldId id="266" r:id="rId9"/>
    <p:sldId id="270" r:id="rId10"/>
    <p:sldId id="267" r:id="rId11"/>
    <p:sldId id="269" r:id="rId12"/>
    <p:sldId id="27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B663-C4B2-4628-AFAE-C8D01A067C5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E734-D365-4737-BA1F-85FD8EDD249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1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6C65-8FDE-434B-99DE-B5A6441A42B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F8FC-FEC5-4F24-8744-760C2D8AA55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4CB9-C0D5-4A93-B85B-B60FF687962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CD9D-847F-4A7B-B41F-65926904BEA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7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549F-819A-4C3B-AFEE-D81888C0990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0BDD-EB69-4109-BCBB-14DCBA398F0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4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3586-29C3-478E-BB82-FA5592CADDE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D673-5500-48FB-B6AF-81385C312E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6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ABD0-AB29-4B53-BCA0-6C3598FE88B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785C-212D-4070-BA11-6A5ED584C79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5283-C973-4EAB-81F9-667A189D26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19F9-ECC5-4FAB-AE54-605BBAEC197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9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2759-E535-4748-8CBC-C172151B34F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FA4A-7B13-41C1-AFD2-33E7637FA4B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3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8EF9-E020-44C5-81BD-035DC83A201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8961-94B7-44C3-A194-AC84851B190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0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7CBC-BBB6-41ED-A902-B693A705733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B506-BAEC-4BCA-B6BE-C69AFC6C1B6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DBD8-092B-4B1E-9558-6C766D28D5D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340F-470A-4E79-968B-943CF2D1A11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1A5D85-6A30-4CA3-AD5E-9EA7E8F03E6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B89446-3FE8-4BB8-8411-B913627A62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3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 txBox="1">
            <a:spLocks/>
          </p:cNvSpPr>
          <p:nvPr/>
        </p:nvSpPr>
        <p:spPr bwMode="auto">
          <a:xfrm>
            <a:off x="1331640" y="2135959"/>
            <a:ext cx="66247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4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素養導向評量試題</a:t>
            </a:r>
            <a:r>
              <a:rPr lang="en-US" altLang="zh-TW" sz="4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國八</a:t>
            </a:r>
            <a:r>
              <a:rPr lang="en-US" altLang="zh-TW" sz="4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5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1835696" y="3861048"/>
            <a:ext cx="66247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大直高中國中社會領域</a:t>
            </a:r>
            <a:endParaRPr lang="zh-TW" alt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7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r="2001" b="1188"/>
          <a:stretch/>
        </p:blipFill>
        <p:spPr>
          <a:xfrm>
            <a:off x="121920" y="188640"/>
            <a:ext cx="89145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題三 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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難易度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 </a:t>
            </a:r>
            <a:r>
              <a:rPr lang="en-US" altLang="zh-TW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/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 鑑別度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：上</a:t>
            </a:r>
            <a:endParaRPr lang="zh-TW" altLang="en-US" sz="33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328592"/>
          </a:xfrm>
        </p:spPr>
        <p:txBody>
          <a:bodyPr rtlCol="0">
            <a:norm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玄奘翻譯佛經一千三百多卷，為佛教保存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極為珍貴的文獻，朝廷資助他建大雁塔保存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他所帶回的經卷與佛像。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今日，政府將大雁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塔周邊景區規劃為免費休閒活動空間，進去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大雁塔則需付費。上述內容說明哪種事實？</a:t>
            </a:r>
            <a:endParaRPr lang="zh-TW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大雁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塔是政府所提供的一種公共財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玄奘</a:t>
            </a:r>
            <a:r>
              <a:rPr lang="zh-TW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帶回經卷屬於外部效益的行為</a:t>
            </a:r>
            <a:endParaRPr lang="zh-TW" altLang="zh-TW" sz="2800" dirty="0">
              <a:solidFill>
                <a:schemeClr val="accent2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景區採使用者付費才符合公平原則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民眾可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自由使用大雁塔景區不受限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7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題三 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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難易度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 </a:t>
            </a:r>
            <a:r>
              <a:rPr lang="en-US" altLang="zh-TW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/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 鑑別度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：上</a:t>
            </a:r>
            <a:endParaRPr lang="zh-TW" altLang="en-US" sz="33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328592"/>
          </a:xfrm>
        </p:spPr>
        <p:txBody>
          <a:bodyPr rtlCol="0">
            <a:norm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玄奘翻譯佛經一千三百多卷，為佛教保存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極為珍貴的文獻，朝廷資助他建大雁塔保存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他所帶回的經卷與佛像。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今日，政府將大雁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塔周邊景區規劃為免費休閒活動空間，進去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大雁塔則需付費。上述內容說明哪種事實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◆社 </a:t>
            </a:r>
            <a:r>
              <a:rPr lang="en-US" altLang="zh-TW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1a-Ⅳ-1 </a:t>
            </a:r>
            <a:endParaRPr lang="en-US" altLang="zh-TW" sz="2900" dirty="0" smtClean="0">
              <a:solidFill>
                <a:schemeClr val="accent5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 發覺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生活經驗或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社會現象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與社會領域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內容</a:t>
            </a:r>
            <a:endParaRPr lang="en-US" altLang="zh-TW" sz="2900" dirty="0" smtClean="0">
              <a:solidFill>
                <a:schemeClr val="accent5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關係</a:t>
            </a:r>
            <a:endParaRPr lang="zh-TW" altLang="zh-TW" sz="2900" dirty="0" smtClean="0">
              <a:solidFill>
                <a:schemeClr val="accent5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45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題文</a:t>
            </a:r>
            <a:endParaRPr lang="zh-TW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328592"/>
          </a:xfrm>
        </p:spPr>
        <p:txBody>
          <a:bodyPr rtlCol="0">
            <a:normAutofit/>
          </a:bodyPr>
          <a:lstStyle/>
          <a:p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西元前六世紀，釋迦牟尼在印度創立佛教，西漢末年佛教傳入中國。隨時間過去，佛教適應中國社會環境與民眾的信仰需要，通過與中國傳統文化融合，得以在中國廣泛傳播，禪宗即為佛教中國化的傑出代表。</a:t>
            </a:r>
            <a:r>
              <a:rPr lang="zh-TW" altLang="zh-TW" sz="3000" dirty="0">
                <a:solidFill>
                  <a:srgbClr val="B8D0EE"/>
                </a:solidFill>
                <a:latin typeface="標楷體" pitchFamily="65" charset="-120"/>
                <a:ea typeface="標楷體" pitchFamily="65" charset="-120"/>
              </a:rPr>
              <a:t>禪宗「明心見性」、「道由心悟」的觀點，把神聖的佛性拉回到人們的現實心靈，依靠自在覺悟來實現自我解脫，將看似深奧的禪理蘊含在日常生活裡。</a:t>
            </a: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29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題文</a:t>
            </a:r>
            <a:endParaRPr lang="zh-TW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7632848" cy="5328592"/>
          </a:xfrm>
        </p:spPr>
        <p:txBody>
          <a:bodyPr rtlCol="0">
            <a:normAutofit/>
          </a:bodyPr>
          <a:lstStyle/>
          <a:p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雖然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佛教逐漸中國化，但中國僧人仍普遍認為在印度有最準確的佛經，因為最初傳入中國的佛經並不齊全，到處可見對佛法的曲解和誤讀。玄奘研讀各地佛學典籍後，因為佛經的缺漏和爭論，萌生去印度取經的念頭。當時，唐帝國為了準備與突厥的戰爭，實行禁邊政策，也就是說沒有官方命令，任何人不得越境西行。玄奘上書朝廷請求西行，遭到拒絕，他最終決定鋌而走險，伺機偷渡出境。</a:t>
            </a:r>
          </a:p>
          <a:p>
            <a:pPr marL="0" indent="0">
              <a:buNone/>
            </a:pPr>
            <a:r>
              <a:rPr lang="en-US" altLang="zh-TW" sz="2800" dirty="0" smtClean="0"/>
              <a:t> </a:t>
            </a:r>
            <a:endParaRPr lang="zh-TW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67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題文</a:t>
            </a:r>
            <a:endParaRPr lang="zh-TW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328592"/>
          </a:xfrm>
        </p:spPr>
        <p:txBody>
          <a:bodyPr rtlCol="0">
            <a:normAutofit/>
          </a:bodyPr>
          <a:lstStyle/>
          <a:p>
            <a:r>
              <a:rPr lang="zh-TW" altLang="zh-TW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629</a:t>
            </a:r>
            <a:r>
              <a:rPr lang="zh-TW" altLang="zh-TW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年他從長安出發，沿著絲路西行，途中不乏有僧人、信仰佛教的地方官幫助，讓他順利越過河西走廊，經過西域、中亞，最後到達印度。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玄奘在印度各個城市和小邦國之間學習佛法，與其他高僧進行學術探討，西元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633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年到最終目的地：那爛陀寺。他留在那爛陀寺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年，學習最難懂的佛典《瑜珈論》，鑽研寺中收藏的各類佛學經典，在這裡，他學會梵文，和印度的多種方言。</a:t>
            </a: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題文</a:t>
            </a:r>
            <a:endParaRPr lang="zh-TW" alt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328592"/>
          </a:xfrm>
        </p:spPr>
        <p:txBody>
          <a:bodyPr rtlCol="0">
            <a:normAutofit/>
          </a:bodyPr>
          <a:lstStyle/>
          <a:p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回國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後的玄奘，於朝廷的支持下，繼續研究佛學理論，廣設論壇講經論法，讓中國培養了不少優秀的佛教學者。另外，他翻譯佛經一千三百多卷，為佛教保存了極為珍貴的文獻，</a:t>
            </a:r>
            <a:r>
              <a:rPr lang="zh-TW" altLang="zh-TW" sz="3000" dirty="0">
                <a:solidFill>
                  <a:schemeClr val="tx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朝廷資助他建大雁塔保存他所帶回的經卷與佛像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01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題一 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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難易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 </a:t>
            </a:r>
            <a:r>
              <a:rPr lang="en-US" altLang="zh-TW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/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 鑑別度：下</a:t>
            </a:r>
            <a:endParaRPr lang="zh-TW" altLang="en-US" sz="33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5328592"/>
          </a:xfrm>
        </p:spPr>
        <p:txBody>
          <a:bodyPr rtlCol="0">
            <a:normAutofit fontScale="62500" lnSpcReduction="20000"/>
          </a:bodyPr>
          <a:lstStyle/>
          <a:p>
            <a:r>
              <a:rPr lang="en-US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佛教中國化後，禪宗最具代表性，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以下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哪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個詩句</a:t>
            </a:r>
            <a:r>
              <a:rPr lang="zh-TW" altLang="zh-TW" sz="4800" u="dbl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不是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禪宗思想？</a:t>
            </a: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A)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「春有百花秋有月，夏有涼風冬有雪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無閒事掛心頭，便是人間好時節。」</a:t>
            </a: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B)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「菩提本無樹，明鏡亦非台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本來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無一</a:t>
            </a:r>
            <a:r>
              <a:rPr lang="zh-TW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物，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何處惹塵埃。」</a:t>
            </a: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C)</a:t>
            </a:r>
            <a:r>
              <a:rPr lang="zh-TW" altLang="zh-TW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「不是風動，不是幡動，是仁者心動！」</a:t>
            </a: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D)</a:t>
            </a:r>
            <a:r>
              <a:rPr lang="zh-TW" altLang="zh-TW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「亦願後來讀誦者，同予畢竟生極樂</a:t>
            </a:r>
            <a:r>
              <a:rPr lang="zh-TW" altLang="zh-TW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800" dirty="0" smtClean="0">
              <a:solidFill>
                <a:schemeClr val="accent2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還</a:t>
            </a:r>
            <a:r>
              <a:rPr lang="zh-TW" altLang="zh-TW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攝無邊念佛人，永破事理分張惡。」</a:t>
            </a:r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50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題一 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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難易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 </a:t>
            </a:r>
            <a:r>
              <a:rPr lang="en-US" altLang="zh-TW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/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 鑑別度：下</a:t>
            </a:r>
            <a:endParaRPr lang="zh-TW" altLang="en-US" sz="33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8352928" cy="5328592"/>
          </a:xfrm>
        </p:spPr>
        <p:txBody>
          <a:bodyPr rtlCol="0">
            <a:norm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佛教中國化後，禪宗最具代表性，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以下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哪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個詩句</a:t>
            </a:r>
            <a:r>
              <a:rPr lang="zh-TW" altLang="zh-TW" sz="3000" u="dbl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不是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禪宗思想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◆歷 </a:t>
            </a:r>
            <a:r>
              <a:rPr lang="en-US" altLang="zh-TW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1b-Ⅳ-1</a:t>
            </a:r>
          </a:p>
          <a:p>
            <a:pPr marL="0" indent="0">
              <a:buNone/>
            </a:pP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 運用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歷史資料，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解釋重要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歷史人物與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事件間</a:t>
            </a:r>
            <a:endParaRPr lang="en-US" altLang="zh-TW" sz="2900" dirty="0" smtClean="0">
              <a:solidFill>
                <a:schemeClr val="accent5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的關聯 </a:t>
            </a:r>
            <a:endParaRPr lang="zh-TW" altLang="zh-TW" sz="2900" dirty="0">
              <a:solidFill>
                <a:schemeClr val="accent5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2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題二 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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難易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 </a:t>
            </a:r>
            <a:r>
              <a:rPr lang="en-US" altLang="zh-TW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/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 鑑別度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：中</a:t>
            </a:r>
            <a:endParaRPr lang="zh-TW" altLang="en-US" sz="33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328592"/>
          </a:xfrm>
        </p:spPr>
        <p:txBody>
          <a:bodyPr rtlCol="0">
            <a:norm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由圖中發現玄奘西行取經的往返路線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皆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繞過了吐蕃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，繞道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而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</a:t>
            </a: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原因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為何？</a:t>
            </a:r>
          </a:p>
          <a:p>
            <a:pPr marL="0" indent="0">
              <a:buNone/>
            </a:pPr>
            <a:r>
              <a:rPr lang="zh-TW" altLang="en-US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A)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國家實施禁邊政策 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B)</a:t>
            </a:r>
            <a:r>
              <a:rPr lang="zh-TW" altLang="zh-TW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連綿山脈不易跨越</a:t>
            </a:r>
          </a:p>
          <a:p>
            <a:pPr marL="0" indent="0"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C)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緯度偏高致使氣候寒冷   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D)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位處高聳的第三級階梯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1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子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題二 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sym typeface="Wingdings 2"/>
              </a:rPr>
              <a:t>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難易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 </a:t>
            </a:r>
            <a:r>
              <a:rPr lang="en-US" altLang="zh-TW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/</a:t>
            </a:r>
            <a:r>
              <a:rPr lang="zh-TW" altLang="en-US" sz="33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 鑑別度</a:t>
            </a:r>
            <a:r>
              <a:rPr lang="zh-TW" altLang="en-US" sz="33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：中</a:t>
            </a:r>
            <a:endParaRPr lang="zh-TW" altLang="en-US" sz="33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328592"/>
          </a:xfrm>
        </p:spPr>
        <p:txBody>
          <a:bodyPr rtlCol="0">
            <a:norm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由圖中發現玄奘西行取經的往返路線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皆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繞過了吐蕃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，繞道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而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行</a:t>
            </a:r>
            <a:r>
              <a:rPr lang="zh-TW" altLang="en-US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原因</a:t>
            </a:r>
            <a:r>
              <a:rPr lang="zh-TW" altLang="zh-TW" sz="3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為何？</a:t>
            </a:r>
          </a:p>
          <a:p>
            <a:pPr marL="0" indent="0">
              <a:buNone/>
            </a:pP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◆社 </a:t>
            </a:r>
            <a:r>
              <a:rPr lang="en-US" altLang="zh-TW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1b-Ⅳ-1 </a:t>
            </a:r>
          </a:p>
          <a:p>
            <a:pPr marL="0" indent="0">
              <a:buNone/>
            </a:pP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 應用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社會領域內容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zh-TW" altLang="en-US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解析生活經驗或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社會</a:t>
            </a:r>
            <a:endParaRPr lang="en-US" altLang="zh-TW" sz="2900" dirty="0" smtClean="0">
              <a:solidFill>
                <a:schemeClr val="accent5">
                  <a:lumMod val="40000"/>
                  <a:lumOff val="6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現象</a:t>
            </a:r>
            <a:r>
              <a:rPr lang="en-US" altLang="zh-TW" sz="2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9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3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996</Words>
  <Application>Microsoft Office PowerPoint</Application>
  <PresentationFormat>如螢幕大小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1_Office 佈景主題</vt:lpstr>
      <vt:lpstr>PowerPoint 簡報</vt:lpstr>
      <vt:lpstr>題文</vt:lpstr>
      <vt:lpstr>題文</vt:lpstr>
      <vt:lpstr>題文</vt:lpstr>
      <vt:lpstr>題文</vt:lpstr>
      <vt:lpstr>子題一 難易度：難 / 鑑別度：下</vt:lpstr>
      <vt:lpstr>子題一 難易度：難 / 鑑別度：下</vt:lpstr>
      <vt:lpstr>子題二 難易度：中 / 鑑別度：中</vt:lpstr>
      <vt:lpstr>子題二 難易度：中 / 鑑別度：中</vt:lpstr>
      <vt:lpstr>PowerPoint 簡報</vt:lpstr>
      <vt:lpstr>子題三 難易度：中 / 鑑別度：上</vt:lpstr>
      <vt:lpstr>子題三 難易度：中 / 鑑別度：上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</cp:revision>
  <dcterms:created xsi:type="dcterms:W3CDTF">2019-12-31T16:05:24Z</dcterms:created>
  <dcterms:modified xsi:type="dcterms:W3CDTF">2020-01-11T15:30:40Z</dcterms:modified>
</cp:coreProperties>
</file>