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70" r:id="rId6"/>
    <p:sldId id="268" r:id="rId7"/>
    <p:sldId id="269" r:id="rId8"/>
    <p:sldId id="267" r:id="rId9"/>
    <p:sldId id="266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CA6225-89D3-4CB4-A6B9-82F249D21348}" type="datetimeFigureOut">
              <a:rPr lang="zh-TW" altLang="en-US" smtClean="0"/>
              <a:t>2013/1/1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10AF05-6052-45AA-AE2A-A6C4B209A1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en-US" sz="6600" dirty="0" smtClean="0"/>
              <a:t>大直高中社會領域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5736" y="3501008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 smtClean="0"/>
              <a:t>報告者：郭曉蓉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地理</a:t>
            </a:r>
            <a:r>
              <a:rPr lang="en-US" altLang="zh-TW" sz="4000" dirty="0" smtClean="0"/>
              <a:t>)</a:t>
            </a:r>
          </a:p>
          <a:p>
            <a:pPr algn="r"/>
            <a:r>
              <a:rPr lang="en-US" altLang="zh-TW" sz="4000" dirty="0" smtClean="0"/>
              <a:t>102/1/2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206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784241"/>
              </p:ext>
            </p:extLst>
          </p:nvPr>
        </p:nvGraphicFramePr>
        <p:xfrm>
          <a:off x="107504" y="1052736"/>
          <a:ext cx="8820474" cy="544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5112568"/>
                <a:gridCol w="284381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時間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內容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備註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8/27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期初準備會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9/5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共同備課理念宣導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領召傳遞訊息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9/19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社會領域資料夾製作及分工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校務評鑑說明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9/26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電影欣賞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《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</a:rPr>
                        <a:t>我的名字是可汗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》</a:t>
                      </a:r>
                      <a:endParaRPr lang="zh-TW" alt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史地公共同設計</a:t>
                      </a:r>
                      <a:endParaRPr lang="zh-TW" alt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產出教學主題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10/3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電影內容評析討論、教案設計</a:t>
                      </a:r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10/17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國中教學研究會暨試題分析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校務評鑑完成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11/28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</a:rPr>
                        <a:t>班級活化經營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社區校外教學分享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邀請科內老師分享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12/12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地</a:t>
                      </a:r>
                      <a:r>
                        <a:rPr lang="zh-TW" altLang="en-US" sz="2400" dirty="0" smtClean="0"/>
                        <a:t>理科鄭婷文教學</a:t>
                      </a:r>
                      <a:r>
                        <a:rPr lang="zh-TW" altLang="en-US" sz="2400" dirty="0" smtClean="0"/>
                        <a:t>觀摩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400" dirty="0" smtClean="0"/>
                        <a:t>討論回饋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配合教專評鑑</a:t>
                      </a:r>
                      <a:endParaRPr lang="zh-TW" altLang="en-US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12/26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活化教案分享</a:t>
                      </a:r>
                      <a:r>
                        <a:rPr lang="en-US" altLang="zh-TW" sz="2400" dirty="0" smtClean="0"/>
                        <a:t>+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</a:rPr>
                        <a:t>學習共同體操作</a:t>
                      </a:r>
                      <a:endParaRPr lang="en-US" altLang="zh-TW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期末分享、回饋</a:t>
                      </a:r>
                      <a:endParaRPr lang="zh-TW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34880" cy="786416"/>
          </a:xfrm>
        </p:spPr>
        <p:txBody>
          <a:bodyPr/>
          <a:lstStyle/>
          <a:p>
            <a:r>
              <a:rPr lang="zh-TW" altLang="en-US" dirty="0" smtClean="0"/>
              <a:t>八次共同備課規劃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2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018" y="1340768"/>
            <a:ext cx="928903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一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目標：</a:t>
            </a:r>
            <a:endParaRPr lang="zh-TW" altLang="en-US" sz="2800" dirty="0"/>
          </a:p>
          <a:p>
            <a:pPr marL="0" indent="0">
              <a:buNone/>
            </a:pPr>
            <a:r>
              <a:rPr lang="zh-TW" altLang="en-US" sz="2800" dirty="0" smtClean="0"/>
              <a:t>     認識重理解課程設計、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學習共同體</a:t>
            </a:r>
            <a:r>
              <a:rPr lang="zh-TW" altLang="en-US" sz="2800" dirty="0" smtClean="0"/>
              <a:t>的概念與操作。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(</a:t>
            </a:r>
            <a:r>
              <a:rPr lang="zh-TW" altLang="en-US" sz="2800" dirty="0" smtClean="0"/>
              <a:t>二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作法：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1.</a:t>
            </a:r>
            <a:r>
              <a:rPr lang="zh-TW" altLang="en-US" sz="2800" dirty="0" smtClean="0"/>
              <a:t>製作領域資料夾、更新學科網站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 smtClean="0"/>
              <a:t>2.</a:t>
            </a:r>
            <a:r>
              <a:rPr lang="zh-TW" altLang="en-US" sz="2800" dirty="0" smtClean="0"/>
              <a:t>領域</a:t>
            </a:r>
            <a:r>
              <a:rPr lang="zh-TW" altLang="en-US" sz="2800" dirty="0"/>
              <a:t>共</a:t>
            </a:r>
            <a:r>
              <a:rPr lang="zh-TW" altLang="en-US" sz="2800" dirty="0" smtClean="0"/>
              <a:t>讀</a:t>
            </a:r>
            <a:r>
              <a:rPr lang="zh-TW" altLang="en-US" sz="2800" dirty="0"/>
              <a:t>─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學習的革命</a:t>
            </a:r>
            <a:r>
              <a:rPr lang="en-US" altLang="zh-TW" sz="2800" dirty="0" smtClean="0"/>
              <a:t>》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/>
              <a:t>3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學校圖書館的卓</a:t>
            </a:r>
            <a:r>
              <a:rPr lang="en-US" altLang="zh-TW" sz="2800" dirty="0" smtClean="0"/>
              <a:t>”</a:t>
            </a:r>
            <a:r>
              <a:rPr lang="zh-TW" altLang="en-US" sz="2800" dirty="0" smtClean="0"/>
              <a:t>閱</a:t>
            </a:r>
            <a:r>
              <a:rPr lang="en-US" altLang="zh-TW" sz="2800" dirty="0" smtClean="0"/>
              <a:t>”</a:t>
            </a:r>
            <a:r>
              <a:rPr lang="zh-TW" altLang="en-US" sz="2800" dirty="0" smtClean="0"/>
              <a:t>讀書會─</a:t>
            </a:r>
            <a:r>
              <a:rPr lang="en-US" altLang="zh-TW" sz="2800" dirty="0" smtClean="0"/>
              <a:t>《</a:t>
            </a:r>
            <a:r>
              <a:rPr lang="zh-TW" altLang="en-US" sz="2800" dirty="0" smtClean="0"/>
              <a:t>重理解課程設計</a:t>
            </a:r>
            <a:r>
              <a:rPr lang="en-US" altLang="zh-TW" sz="2800" dirty="0" smtClean="0"/>
              <a:t>》</a:t>
            </a:r>
          </a:p>
          <a:p>
            <a:pPr marL="0" indent="0">
              <a:buNone/>
            </a:pPr>
            <a:r>
              <a:rPr lang="zh-TW" altLang="en-US" sz="2800" dirty="0" smtClean="0"/>
              <a:t>     </a:t>
            </a:r>
            <a:r>
              <a:rPr lang="en-US" altLang="zh-TW" sz="2800" dirty="0" smtClean="0"/>
              <a:t>4.</a:t>
            </a:r>
            <a:r>
              <a:rPr lang="zh-TW" altLang="en-US" sz="2800" dirty="0" smtClean="0"/>
              <a:t>推動參與社會科分區活化課程研習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三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共同備課預計產出教案：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  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《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我的名字叫可汗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》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觀影後教案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252728"/>
          </a:xfrm>
        </p:spPr>
        <p:txBody>
          <a:bodyPr/>
          <a:lstStyle/>
          <a:p>
            <a:pPr algn="l"/>
            <a:r>
              <a:rPr lang="en-US" altLang="zh-TW" dirty="0" smtClean="0"/>
              <a:t>101-1</a:t>
            </a:r>
            <a:r>
              <a:rPr lang="zh-TW" altLang="en-US" dirty="0" smtClean="0"/>
              <a:t> 共同備課規劃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71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8029" y="1196752"/>
            <a:ext cx="8892480" cy="5544616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實施時間：國七本位課程、國九空白課程</a:t>
            </a:r>
            <a:endParaRPr lang="en-US" altLang="zh-TW" sz="2800" dirty="0" smtClean="0"/>
          </a:p>
          <a:p>
            <a:r>
              <a:rPr lang="zh-TW" altLang="en-US" sz="2800" dirty="0" smtClean="0"/>
              <a:t>時間安排：</a:t>
            </a:r>
            <a:endParaRPr lang="en-US" altLang="zh-TW" sz="2800" dirty="0"/>
          </a:p>
          <a:p>
            <a:r>
              <a:rPr lang="en-US" altLang="zh-TW" sz="2800" dirty="0" smtClean="0"/>
              <a:t>(1)week1</a:t>
            </a:r>
            <a:r>
              <a:rPr lang="zh-TW" altLang="zh-TW" sz="2800" dirty="0" smtClean="0"/>
              <a:t>：</a:t>
            </a:r>
            <a:r>
              <a:rPr lang="zh-TW" altLang="zh-TW" sz="2800" dirty="0"/>
              <a:t>影片、寫學習單，</a:t>
            </a:r>
            <a:r>
              <a:rPr lang="en-US" altLang="zh-TW" sz="2800" dirty="0"/>
              <a:t>3hours</a:t>
            </a:r>
            <a:endParaRPr lang="zh-TW" altLang="zh-TW" sz="2800" dirty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</a:t>
            </a:r>
            <a:r>
              <a:rPr lang="en-US" altLang="zh-TW" sz="2800" dirty="0" smtClean="0"/>
              <a:t> (</a:t>
            </a:r>
            <a:r>
              <a:rPr lang="zh-TW" altLang="zh-TW" sz="2800" dirty="0" smtClean="0"/>
              <a:t>調整</a:t>
            </a:r>
            <a:r>
              <a:rPr lang="zh-TW" altLang="en-US" sz="2800" dirty="0" smtClean="0"/>
              <a:t>觀影時間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將下半部影片移至隔週看完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r>
              <a:rPr lang="en-US" altLang="zh-TW" sz="2800" dirty="0"/>
              <a:t>(</a:t>
            </a:r>
            <a:r>
              <a:rPr lang="en-US" altLang="zh-TW" sz="2800" dirty="0" smtClean="0"/>
              <a:t>2)week2</a:t>
            </a:r>
            <a:r>
              <a:rPr lang="zh-TW" altLang="zh-TW" sz="2800" dirty="0" smtClean="0"/>
              <a:t>：</a:t>
            </a:r>
            <a:r>
              <a:rPr lang="zh-TW" altLang="zh-TW" sz="2800" dirty="0"/>
              <a:t>撰寫並</a:t>
            </a:r>
            <a:r>
              <a:rPr lang="zh-TW" altLang="zh-TW" sz="2800" dirty="0">
                <a:hlinkClick r:id="rId2" action="ppaction://hlinksldjump"/>
              </a:rPr>
              <a:t>討論學習單</a:t>
            </a:r>
            <a:r>
              <a:rPr lang="zh-TW" altLang="zh-TW" sz="2800" dirty="0"/>
              <a:t>，統整學習</a:t>
            </a:r>
            <a:r>
              <a:rPr lang="zh-TW" altLang="zh-TW" sz="2800" dirty="0" smtClean="0"/>
              <a:t>單</a:t>
            </a:r>
            <a:r>
              <a:rPr lang="zh-TW" altLang="en-US" sz="2800" dirty="0" smtClean="0"/>
              <a:t>設計發表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                          </a:t>
            </a:r>
            <a:r>
              <a:rPr lang="zh-TW" altLang="zh-TW" sz="2800" dirty="0" smtClean="0"/>
              <a:t>主題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使用</a:t>
            </a:r>
            <a:r>
              <a:rPr lang="zh-TW" altLang="en-US" sz="2800" dirty="0" smtClean="0"/>
              <a:t>智慧</a:t>
            </a:r>
            <a:r>
              <a:rPr lang="zh-TW" altLang="zh-TW" sz="2800" dirty="0" smtClean="0"/>
              <a:t>教室</a:t>
            </a:r>
            <a:r>
              <a:rPr lang="zh-TW" altLang="en-US" sz="2800" dirty="0" smtClean="0"/>
              <a:t>，圓桌討論</a:t>
            </a:r>
            <a:r>
              <a:rPr lang="en-US" altLang="zh-TW" sz="2800" dirty="0" smtClean="0"/>
              <a:t>)</a:t>
            </a:r>
            <a:r>
              <a:rPr lang="zh-TW" altLang="zh-TW" sz="2800" dirty="0"/>
              <a:t>，</a:t>
            </a:r>
            <a:r>
              <a:rPr lang="en-US" altLang="zh-TW" sz="2800" dirty="0"/>
              <a:t>1hour</a:t>
            </a:r>
            <a:r>
              <a:rPr lang="zh-TW" altLang="zh-TW" sz="2800" dirty="0"/>
              <a:t>。</a:t>
            </a:r>
          </a:p>
          <a:p>
            <a:r>
              <a:rPr lang="en-US" altLang="zh-TW" sz="2800" dirty="0"/>
              <a:t>(</a:t>
            </a:r>
            <a:r>
              <a:rPr lang="en-US" altLang="zh-TW" sz="2800" dirty="0" smtClean="0"/>
              <a:t>3)week3</a:t>
            </a:r>
            <a:r>
              <a:rPr lang="zh-TW" altLang="zh-TW" sz="2800" dirty="0" smtClean="0"/>
              <a:t>：</a:t>
            </a:r>
            <a:r>
              <a:rPr lang="zh-TW" altLang="zh-TW" sz="2800" dirty="0"/>
              <a:t>分組呈現、教師講評</a:t>
            </a:r>
            <a:r>
              <a:rPr lang="en-US" altLang="zh-TW" sz="2800" dirty="0"/>
              <a:t>(</a:t>
            </a:r>
            <a:r>
              <a:rPr lang="zh-TW" altLang="zh-TW" sz="2800" dirty="0"/>
              <a:t>主題教學</a:t>
            </a:r>
            <a:r>
              <a:rPr lang="en-US" altLang="zh-TW" sz="2800" dirty="0"/>
              <a:t>)2hour</a:t>
            </a:r>
            <a:r>
              <a:rPr lang="zh-TW" altLang="zh-TW" sz="2800" dirty="0"/>
              <a:t>。</a:t>
            </a:r>
          </a:p>
          <a:p>
            <a:r>
              <a:rPr lang="en-US" altLang="zh-TW" sz="2800" dirty="0"/>
              <a:t>(4)</a:t>
            </a:r>
            <a:r>
              <a:rPr lang="zh-TW" altLang="zh-TW" sz="2800" dirty="0"/>
              <a:t>教師</a:t>
            </a:r>
            <a:r>
              <a:rPr lang="zh-TW" altLang="zh-TW" sz="2800" dirty="0" smtClean="0"/>
              <a:t>講評主題：</a:t>
            </a:r>
            <a:r>
              <a:rPr lang="zh-TW" altLang="en-US" sz="2800" dirty="0" smtClean="0"/>
              <a:t>種族</a:t>
            </a:r>
            <a:r>
              <a:rPr lang="zh-TW" altLang="zh-TW" sz="2800" dirty="0" smtClean="0"/>
              <a:t>宗教</a:t>
            </a:r>
            <a:r>
              <a:rPr lang="zh-TW" altLang="zh-TW" sz="2800" dirty="0"/>
              <a:t>衝突</a:t>
            </a:r>
            <a:r>
              <a:rPr lang="zh-TW" altLang="zh-TW" sz="2800" dirty="0" smtClean="0"/>
              <a:t>；霸</a:t>
            </a:r>
            <a:r>
              <a:rPr lang="zh-TW" altLang="zh-TW" sz="2800" dirty="0"/>
              <a:t>凌；戰爭</a:t>
            </a:r>
            <a:r>
              <a:rPr lang="en-US" altLang="zh-TW" sz="2800" dirty="0"/>
              <a:t>(911)</a:t>
            </a:r>
            <a:r>
              <a:rPr lang="zh-TW" altLang="zh-TW" sz="2800" dirty="0"/>
              <a:t>的影響；媒體的力量；文化差異</a:t>
            </a:r>
            <a:r>
              <a:rPr lang="zh-TW" altLang="zh-TW" sz="2800" dirty="0" smtClean="0"/>
              <a:t>；</a:t>
            </a:r>
            <a:r>
              <a:rPr lang="zh-TW" altLang="zh-TW" sz="2800" dirty="0"/>
              <a:t>身心障礙者的認識、生活、人權；</a:t>
            </a:r>
            <a:r>
              <a:rPr lang="zh-TW" altLang="zh-TW" sz="2800" dirty="0" smtClean="0"/>
              <a:t>家庭</a:t>
            </a:r>
            <a:r>
              <a:rPr lang="zh-TW" altLang="zh-TW" sz="2800" dirty="0"/>
              <a:t>關係與相處</a:t>
            </a:r>
            <a:r>
              <a:rPr lang="zh-TW" altLang="zh-TW" sz="2800" dirty="0" smtClean="0"/>
              <a:t>模式</a:t>
            </a:r>
            <a:r>
              <a:rPr lang="zh-TW" altLang="zh-TW" sz="2800" dirty="0"/>
              <a:t>；</a:t>
            </a:r>
            <a:r>
              <a:rPr lang="zh-TW" altLang="zh-TW" sz="2800" dirty="0" smtClean="0"/>
              <a:t>如何</a:t>
            </a:r>
            <a:r>
              <a:rPr lang="zh-TW" altLang="zh-TW" sz="2800" dirty="0"/>
              <a:t>看一部電影，不同觀點如何看到不同的內容和</a:t>
            </a:r>
            <a:r>
              <a:rPr lang="zh-TW" altLang="zh-TW" sz="2800" dirty="0" smtClean="0"/>
              <a:t>細節。</a:t>
            </a:r>
            <a:endParaRPr lang="zh-TW" altLang="zh-TW" sz="2800" dirty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《</a:t>
            </a:r>
            <a:r>
              <a:rPr lang="zh-TW" altLang="en-US" dirty="0"/>
              <a:t>我的名字叫可汗</a:t>
            </a:r>
            <a:r>
              <a:rPr lang="en-US" altLang="zh-TW" dirty="0"/>
              <a:t>》</a:t>
            </a:r>
            <a:r>
              <a:rPr lang="zh-TW" altLang="en-US" dirty="0" smtClean="0"/>
              <a:t>教案</a:t>
            </a:r>
            <a:r>
              <a:rPr lang="zh-TW" altLang="en-US" dirty="0"/>
              <a:t>設計</a:t>
            </a:r>
            <a:r>
              <a:rPr lang="zh-TW" altLang="zh-TW" dirty="0" smtClean="0"/>
              <a:t>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67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2420888"/>
            <a:ext cx="7948405" cy="3450696"/>
          </a:xfrm>
        </p:spPr>
        <p:txBody>
          <a:bodyPr>
            <a:noAutofit/>
          </a:bodyPr>
          <a:lstStyle/>
          <a:p>
            <a:r>
              <a:rPr lang="zh-TW" altLang="zh-TW" sz="4000" dirty="0"/>
              <a:t>從社會規範與平等權觀點切入</a:t>
            </a:r>
            <a:r>
              <a:rPr lang="en-US" altLang="zh-TW" sz="4000" dirty="0"/>
              <a:t> </a:t>
            </a:r>
            <a:endParaRPr lang="zh-TW" altLang="zh-TW" sz="4000" dirty="0"/>
          </a:p>
          <a:p>
            <a:r>
              <a:rPr lang="zh-TW" altLang="zh-TW" sz="4000" dirty="0"/>
              <a:t>基督宗教與伊斯蘭教的正面教義</a:t>
            </a:r>
          </a:p>
          <a:p>
            <a:r>
              <a:rPr lang="zh-TW" altLang="zh-TW" sz="4000" dirty="0"/>
              <a:t>人權在於美國</a:t>
            </a:r>
          </a:p>
          <a:p>
            <a:r>
              <a:rPr lang="zh-TW" altLang="zh-TW" sz="4000" dirty="0"/>
              <a:t>霸凌</a:t>
            </a:r>
          </a:p>
          <a:p>
            <a:r>
              <a:rPr lang="zh-TW" altLang="zh-TW" sz="4000" dirty="0"/>
              <a:t>亞斯伯格症與家庭教養</a:t>
            </a:r>
          </a:p>
          <a:p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依教師專長興趣，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設計之教學、討論主題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98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832" y="207524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本位課程、班級活動、</a:t>
            </a:r>
            <a:r>
              <a:rPr lang="en-US" altLang="zh-TW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華康平劇體W7" pitchFamily="81" charset="-120"/>
                <a:ea typeface="華康平劇體W7" pitchFamily="81" charset="-120"/>
              </a:rPr>
              <a:t>品格教育分享</a:t>
            </a:r>
            <a:endParaRPr lang="zh-TW" altLang="en-US" dirty="0">
              <a:solidFill>
                <a:schemeClr val="bg1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95536" y="1718357"/>
            <a:ext cx="8229600" cy="473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社區巡禮、福音</a:t>
            </a: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園班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遊</a:t>
            </a:r>
            <a:endParaRPr lang="en-US" altLang="zh-TW" sz="3600" dirty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閱讀、跑步計畫推動</a:t>
            </a:r>
            <a:endParaRPr lang="en-US" altLang="zh-TW" sz="3600" dirty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創意柚子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王</a:t>
            </a:r>
            <a:endParaRPr lang="en-US" altLang="zh-TW" sz="3600" dirty="0" smtClean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給</a:t>
            </a: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家長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的</a:t>
            </a: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作業</a:t>
            </a:r>
            <a:endParaRPr lang="en-US" altLang="zh-TW" sz="3600" dirty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暑假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作業</a:t>
            </a:r>
            <a:r>
              <a:rPr lang="en-US" altLang="zh-TW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~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十件任務</a:t>
            </a:r>
            <a:endParaRPr lang="en-US" altLang="zh-TW" sz="3600" dirty="0" smtClean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給學生的七件</a:t>
            </a: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禮物</a:t>
            </a:r>
            <a:endParaRPr lang="en-US" altLang="zh-TW" sz="3600" dirty="0" smtClean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002060"/>
                </a:solidFill>
                <a:latin typeface="華康平劇體W7" pitchFamily="81" charset="-120"/>
                <a:ea typeface="華康平劇體W7" pitchFamily="81" charset="-120"/>
              </a:rPr>
              <a:t>班會融入體驗教育活動                  </a:t>
            </a:r>
            <a:endParaRPr lang="en-US" altLang="zh-TW" sz="3600" dirty="0" smtClean="0">
              <a:solidFill>
                <a:srgbClr val="002060"/>
              </a:solidFill>
              <a:latin typeface="華康平劇體W7" pitchFamily="81" charset="-120"/>
              <a:ea typeface="華康平劇體W7" pitchFamily="81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84" y="3159423"/>
            <a:ext cx="4006991" cy="286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09" y="0"/>
            <a:ext cx="4013266" cy="30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2012國中教學評鑑資料夾\社會領域共同資料夾\社會領域【共同備課】會議紀錄\20121124社會領域分享\IMG_35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15691" r="14166" b="7649"/>
          <a:stretch/>
        </p:blipFill>
        <p:spPr bwMode="auto">
          <a:xfrm>
            <a:off x="179512" y="101437"/>
            <a:ext cx="8760848" cy="685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69218" y="1412776"/>
            <a:ext cx="8964488" cy="5589240"/>
          </a:xfrm>
        </p:spPr>
        <p:txBody>
          <a:bodyPr>
            <a:noAutofit/>
          </a:bodyPr>
          <a:lstStyle/>
          <a:p>
            <a:pPr lvl="0"/>
            <a:r>
              <a:rPr lang="zh-TW" altLang="zh-TW" sz="2800" dirty="0" smtClean="0"/>
              <a:t>好</a:t>
            </a:r>
            <a:r>
              <a:rPr lang="zh-TW" altLang="zh-TW" sz="2800" dirty="0"/>
              <a:t>題目的要件與開發：</a:t>
            </a:r>
          </a:p>
          <a:p>
            <a:pPr marL="0" lvl="0" indent="0">
              <a:buNone/>
            </a:pPr>
            <a:r>
              <a:rPr lang="en-US" altLang="zh-TW" sz="2800" dirty="0" smtClean="0"/>
              <a:t>    </a:t>
            </a:r>
            <a:r>
              <a:rPr lang="zh-TW" altLang="zh-TW" sz="2800" dirty="0" smtClean="0">
                <a:solidFill>
                  <a:srgbClr val="FF0000"/>
                </a:solidFill>
              </a:rPr>
              <a:t>封閉</a:t>
            </a:r>
            <a:r>
              <a:rPr lang="zh-TW" altLang="zh-TW" sz="2800" dirty="0">
                <a:solidFill>
                  <a:srgbClr val="FF0000"/>
                </a:solidFill>
              </a:rPr>
              <a:t>性問題較好</a:t>
            </a:r>
            <a:r>
              <a:rPr lang="zh-TW" altLang="zh-TW" sz="2800" dirty="0" smtClean="0">
                <a:solidFill>
                  <a:srgbClr val="FF0000"/>
                </a:solidFill>
              </a:rPr>
              <a:t>操作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最好</a:t>
            </a:r>
            <a:r>
              <a:rPr lang="zh-TW" altLang="zh-TW" sz="2800" dirty="0"/>
              <a:t>能在課本找到備選的</a:t>
            </a:r>
            <a:r>
              <a:rPr lang="zh-TW" altLang="zh-TW" sz="2800" dirty="0" smtClean="0"/>
              <a:t>答案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側重</a:t>
            </a:r>
            <a:r>
              <a:rPr lang="zh-TW" altLang="zh-TW" sz="2800" dirty="0"/>
              <a:t>定義細節型的討論，目的在求答案的豐富與完整。</a:t>
            </a:r>
          </a:p>
          <a:p>
            <a:pPr lvl="0"/>
            <a:r>
              <a:rPr lang="zh-TW" altLang="zh-TW" sz="2800" dirty="0"/>
              <a:t>認知能力的訓練與改善：</a:t>
            </a:r>
          </a:p>
          <a:p>
            <a:pPr marL="0" lvl="0" indent="0">
              <a:buNone/>
            </a:pPr>
            <a:r>
              <a:rPr lang="en-US" altLang="zh-TW" sz="2800" dirty="0" smtClean="0"/>
              <a:t>    </a:t>
            </a:r>
            <a:r>
              <a:rPr lang="zh-TW" altLang="zh-TW" sz="2800" dirty="0" smtClean="0"/>
              <a:t>訓練</a:t>
            </a:r>
            <a:r>
              <a:rPr lang="zh-TW" altLang="zh-TW" sz="2800" dirty="0"/>
              <a:t>學生的答案一次只說明一件事，不宜因果扣連</a:t>
            </a:r>
            <a:r>
              <a:rPr lang="zh-TW" altLang="zh-TW" sz="2800" dirty="0" smtClean="0"/>
              <a:t>不斷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要求</a:t>
            </a:r>
            <a:r>
              <a:rPr lang="zh-TW" altLang="zh-TW" sz="2800" dirty="0"/>
              <a:t>學生</a:t>
            </a:r>
            <a:r>
              <a:rPr lang="zh-TW" altLang="zh-TW" sz="2800" dirty="0">
                <a:solidFill>
                  <a:srgbClr val="FF0000"/>
                </a:solidFill>
              </a:rPr>
              <a:t>作答時用字精</a:t>
            </a:r>
            <a:r>
              <a:rPr lang="zh-TW" altLang="zh-TW" sz="2800" dirty="0" smtClean="0">
                <a:solidFill>
                  <a:srgbClr val="FF0000"/>
                </a:solidFill>
              </a:rPr>
              <a:t>準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說明</a:t>
            </a:r>
            <a:r>
              <a:rPr lang="zh-TW" altLang="zh-TW" sz="2800" dirty="0"/>
              <a:t>該項答案能得幾分，給分標準為何？</a:t>
            </a:r>
            <a:r>
              <a:rPr lang="en-US" altLang="zh-TW" sz="2800" dirty="0"/>
              <a:t>(</a:t>
            </a:r>
            <a:r>
              <a:rPr lang="zh-TW" altLang="zh-TW" sz="2800" dirty="0"/>
              <a:t>多半為</a:t>
            </a:r>
            <a:r>
              <a:rPr lang="en-US" altLang="zh-TW" sz="2800" dirty="0"/>
              <a:t>0~3</a:t>
            </a:r>
            <a:r>
              <a:rPr lang="zh-TW" altLang="zh-TW" sz="2800" dirty="0"/>
              <a:t>分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pPr lvl="0"/>
            <a:r>
              <a:rPr lang="zh-TW" altLang="zh-TW" sz="2800" dirty="0"/>
              <a:t>整體效果評估：</a:t>
            </a:r>
          </a:p>
          <a:p>
            <a:r>
              <a:rPr lang="zh-TW" altLang="zh-TW" sz="2800" dirty="0"/>
              <a:t>應用學習共同體在</a:t>
            </a:r>
            <a:r>
              <a:rPr lang="zh-TW" altLang="zh-TW" sz="2800" dirty="0" smtClean="0"/>
              <a:t>目前能</a:t>
            </a:r>
            <a:r>
              <a:rPr lang="zh-TW" altLang="zh-TW" sz="2800" dirty="0"/>
              <a:t>有效</a:t>
            </a:r>
            <a:r>
              <a:rPr lang="zh-TW" altLang="zh-TW" sz="2800" dirty="0">
                <a:solidFill>
                  <a:srgbClr val="FF0000"/>
                </a:solidFill>
              </a:rPr>
              <a:t>提高學生的學習動機</a:t>
            </a:r>
            <a:r>
              <a:rPr lang="zh-TW" altLang="zh-TW" sz="2800" dirty="0"/>
              <a:t>，亦能收到</a:t>
            </a:r>
            <a:r>
              <a:rPr lang="zh-TW" altLang="zh-TW" sz="2800" dirty="0">
                <a:solidFill>
                  <a:srgbClr val="FF0000"/>
                </a:solidFill>
              </a:rPr>
              <a:t>同儕</a:t>
            </a:r>
            <a:r>
              <a:rPr lang="zh-TW" altLang="zh-TW" sz="2800" dirty="0" smtClean="0">
                <a:solidFill>
                  <a:srgbClr val="FF0000"/>
                </a:solidFill>
              </a:rPr>
              <a:t>學習互助</a:t>
            </a:r>
            <a:r>
              <a:rPr lang="zh-TW" altLang="zh-TW" sz="2800" dirty="0" smtClean="0"/>
              <a:t>之效</a:t>
            </a:r>
            <a:r>
              <a:rPr lang="zh-TW" altLang="zh-TW" sz="2800" dirty="0"/>
              <a:t>，有效改變</a:t>
            </a:r>
            <a:r>
              <a:rPr lang="zh-TW" altLang="zh-TW" sz="2800" dirty="0">
                <a:solidFill>
                  <a:srgbClr val="FF0000"/>
                </a:solidFill>
              </a:rPr>
              <a:t>教室上課氣氛</a:t>
            </a:r>
            <a:r>
              <a:rPr lang="zh-TW" altLang="zh-TW" sz="2800" dirty="0"/>
              <a:t>，後段的同學也因而</a:t>
            </a:r>
            <a:r>
              <a:rPr lang="zh-TW" altLang="zh-TW" sz="2800" dirty="0">
                <a:solidFill>
                  <a:srgbClr val="FF0000"/>
                </a:solidFill>
              </a:rPr>
              <a:t>有聽講之外的學習</a:t>
            </a:r>
            <a:r>
              <a:rPr lang="zh-TW" altLang="zh-TW" sz="2800" dirty="0"/>
              <a:t>方式</a:t>
            </a:r>
            <a:r>
              <a:rPr lang="zh-TW" altLang="zh-TW" sz="2800" dirty="0" smtClean="0"/>
              <a:t>。</a:t>
            </a:r>
            <a:endParaRPr lang="zh-TW" altLang="zh-TW" sz="2800" dirty="0"/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學習共同體操作與分享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3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2465512"/>
            <a:ext cx="8352928" cy="3915816"/>
          </a:xfrm>
        </p:spPr>
        <p:txBody>
          <a:bodyPr>
            <a:noAutofit/>
          </a:bodyPr>
          <a:lstStyle/>
          <a:p>
            <a:r>
              <a:rPr lang="zh-TW" altLang="zh-TW" sz="3200" dirty="0"/>
              <a:t>爭取經費為</a:t>
            </a:r>
            <a:r>
              <a:rPr lang="zh-TW" altLang="zh-TW" sz="3200" dirty="0" smtClean="0"/>
              <a:t>每次開會</a:t>
            </a:r>
            <a:r>
              <a:rPr lang="zh-TW" altLang="zh-TW" sz="3200" dirty="0"/>
              <a:t>預備茶點飲料或早餐，大家的意願就會提高不少，</a:t>
            </a:r>
            <a:r>
              <a:rPr lang="en-US" altLang="zh-TW" sz="3200" dirty="0"/>
              <a:t>        </a:t>
            </a:r>
            <a:endParaRPr lang="zh-TW" altLang="zh-TW" sz="3200" dirty="0"/>
          </a:p>
          <a:p>
            <a:r>
              <a:rPr lang="en-US" altLang="zh-TW" sz="3200" dirty="0" smtClean="0"/>
              <a:t> </a:t>
            </a:r>
            <a:r>
              <a:rPr lang="zh-TW" altLang="zh-TW" sz="3200" dirty="0" smtClean="0"/>
              <a:t>每一</a:t>
            </a:r>
            <a:r>
              <a:rPr lang="zh-TW" altLang="zh-TW" sz="3200" dirty="0"/>
              <a:t>次的討論，都要有意義和成長</a:t>
            </a:r>
            <a:r>
              <a:rPr lang="zh-TW" altLang="zh-TW" sz="3200" dirty="0" smtClean="0"/>
              <a:t>；</a:t>
            </a:r>
            <a:endParaRPr lang="en-US" altLang="zh-TW" sz="3200" dirty="0" smtClean="0"/>
          </a:p>
          <a:p>
            <a:r>
              <a:rPr lang="zh-TW" altLang="zh-TW" sz="3200" dirty="0" smtClean="0"/>
              <a:t>且</a:t>
            </a:r>
            <a:r>
              <a:rPr lang="zh-TW" altLang="zh-TW" sz="3200" dirty="0"/>
              <a:t>事前的分工需要平均，讓每個人負擔最少</a:t>
            </a:r>
            <a:r>
              <a:rPr lang="zh-TW" altLang="zh-TW" sz="3200" dirty="0" smtClean="0"/>
              <a:t>；</a:t>
            </a:r>
            <a:endParaRPr lang="en-US" altLang="zh-TW" sz="3200" dirty="0" smtClean="0"/>
          </a:p>
          <a:p>
            <a:r>
              <a:rPr lang="zh-TW" altLang="zh-TW" sz="3200" dirty="0" smtClean="0"/>
              <a:t>時間</a:t>
            </a:r>
            <a:r>
              <a:rPr lang="zh-TW" altLang="zh-TW" sz="3200" dirty="0"/>
              <a:t>的掌握要適切，不拖延，兩小時內一定結束，讓大家可以各自去進行教學，就能提高參與度。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領召經驗分享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624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3212976"/>
            <a:ext cx="7408333" cy="68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/>
              <a:t>敬請指教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報告完畢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34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182</TotalTime>
  <Words>677</Words>
  <Application>Microsoft Office PowerPoint</Application>
  <PresentationFormat>如螢幕大小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波形</vt:lpstr>
      <vt:lpstr>大直高中社會領域</vt:lpstr>
      <vt:lpstr>八次共同備課規劃</vt:lpstr>
      <vt:lpstr>101-1 共同備課規劃</vt:lpstr>
      <vt:lpstr>《我的名字叫可汗》教案設計規劃</vt:lpstr>
      <vt:lpstr>依教師專長興趣， 設計之教學、討論主題</vt:lpstr>
      <vt:lpstr>本位課程、班級活動、 品格教育分享</vt:lpstr>
      <vt:lpstr>學習共同體操作與分享</vt:lpstr>
      <vt:lpstr>領召經驗分享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大直高中社會領域</dc:title>
  <dc:creator>user</dc:creator>
  <cp:lastModifiedBy>user</cp:lastModifiedBy>
  <cp:revision>16</cp:revision>
  <dcterms:created xsi:type="dcterms:W3CDTF">2012-10-30T14:16:34Z</dcterms:created>
  <dcterms:modified xsi:type="dcterms:W3CDTF">2013-01-01T16:15:57Z</dcterms:modified>
</cp:coreProperties>
</file>