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59" r:id="rId5"/>
    <p:sldId id="261" r:id="rId6"/>
    <p:sldId id="268" r:id="rId7"/>
    <p:sldId id="266" r:id="rId8"/>
    <p:sldId id="267" r:id="rId9"/>
    <p:sldId id="273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46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4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10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1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6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06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3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03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E47B14-303D-4BB0-9933-14BED6B95E3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8672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58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9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2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08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78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18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23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F0DB-C9B6-48A3-899B-CA7279279E69}" type="datetimeFigureOut">
              <a:rPr lang="zh-TW" altLang="en-US" smtClean="0"/>
              <a:t>2013/5/7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5D47-718F-438D-89FE-2BCB7D8ADC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6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B330-01C7-43CE-900F-82465011ED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ECCE-9227-4A59-B4D9-D8D9EC16F40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n-US" altLang="zh-TW" dirty="0" smtClean="0">
                <a:latin typeface="華康方圓體W7" pitchFamily="81" charset="-120"/>
                <a:ea typeface="華康方圓體W7" pitchFamily="81" charset="-120"/>
              </a:rPr>
              <a:t>0508</a:t>
            </a:r>
            <a:r>
              <a:rPr lang="zh-TW" altLang="en-US" dirty="0" smtClean="0">
                <a:latin typeface="華康方圓體W7" pitchFamily="81" charset="-120"/>
                <a:ea typeface="華康方圓體W7" pitchFamily="81" charset="-120"/>
              </a:rPr>
              <a:t>閱讀素養研習分享</a:t>
            </a:r>
            <a:endParaRPr lang="zh-TW" altLang="en-US" dirty="0">
              <a:latin typeface="華康方圓體W7" pitchFamily="81" charset="-120"/>
              <a:ea typeface="華康方圓體W7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400800" cy="18002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斧劈體W7" pitchFamily="49" charset="-120"/>
                <a:ea typeface="華康斧劈體W7" pitchFamily="49" charset="-120"/>
              </a:rPr>
              <a:t>大直高中閱讀素養教學實作分享</a:t>
            </a:r>
            <a:endParaRPr lang="en-US" altLang="zh-TW" dirty="0" smtClean="0">
              <a:latin typeface="華康斧劈體W7" pitchFamily="49" charset="-120"/>
              <a:ea typeface="華康斧劈體W7" pitchFamily="49" charset="-120"/>
            </a:endParaRPr>
          </a:p>
          <a:p>
            <a:r>
              <a:rPr lang="zh-TW" altLang="en-US" dirty="0" smtClean="0">
                <a:latin typeface="華康斧劈體W7" pitchFamily="49" charset="-120"/>
                <a:ea typeface="華康斧劈體W7" pitchFamily="49" charset="-120"/>
              </a:rPr>
              <a:t>教學團隊：呂</a:t>
            </a:r>
            <a:r>
              <a:rPr lang="zh-TW" altLang="en-US" dirty="0">
                <a:latin typeface="華康斧劈體W7" pitchFamily="49" charset="-120"/>
                <a:ea typeface="華康斧劈體W7" pitchFamily="49" charset="-120"/>
              </a:rPr>
              <a:t>忻</a:t>
            </a:r>
            <a:r>
              <a:rPr lang="zh-TW" altLang="en-US" dirty="0" smtClean="0">
                <a:latin typeface="華康斧劈體W7" pitchFamily="49" charset="-120"/>
                <a:ea typeface="華康斧劈體W7" pitchFamily="49" charset="-120"/>
              </a:rPr>
              <a:t>昀 郭曉蓉 鄭凱文</a:t>
            </a:r>
            <a:endParaRPr lang="zh-TW" altLang="en-US" dirty="0">
              <a:latin typeface="華康斧劈體W7" pitchFamily="49" charset="-120"/>
              <a:ea typeface="華康斧劈體W7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14584" r="49439" b="6250"/>
          <a:stretch/>
        </p:blipFill>
        <p:spPr bwMode="auto">
          <a:xfrm>
            <a:off x="1619672" y="188640"/>
            <a:ext cx="652114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1979" r="50000" b="6250"/>
          <a:stretch/>
        </p:blipFill>
        <p:spPr bwMode="auto">
          <a:xfrm>
            <a:off x="1331640" y="116631"/>
            <a:ext cx="6358499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12500" r="16057" b="7813"/>
          <a:stretch/>
        </p:blipFill>
        <p:spPr bwMode="auto">
          <a:xfrm>
            <a:off x="35024" y="260648"/>
            <a:ext cx="910689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13714" r="16154" b="6250"/>
          <a:stretch/>
        </p:blipFill>
        <p:spPr bwMode="auto">
          <a:xfrm>
            <a:off x="0" y="199057"/>
            <a:ext cx="9144000" cy="625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3368" r="16447" b="6251"/>
          <a:stretch/>
        </p:blipFill>
        <p:spPr bwMode="auto">
          <a:xfrm>
            <a:off x="-1" y="188640"/>
            <a:ext cx="9120928" cy="63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2084" r="16154" b="6250"/>
          <a:stretch/>
        </p:blipFill>
        <p:spPr bwMode="auto">
          <a:xfrm>
            <a:off x="0" y="228600"/>
            <a:ext cx="9082326" cy="63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The  End.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70992"/>
          </a:xfrm>
        </p:spPr>
        <p:txBody>
          <a:bodyPr/>
          <a:lstStyle/>
          <a:p>
            <a:r>
              <a:rPr lang="en-US" altLang="zh-TW" dirty="0" smtClean="0"/>
              <a:t>Thank you for your listening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effectLst/>
                <a:latin typeface="華康方圓體W7" pitchFamily="81" charset="-120"/>
                <a:ea typeface="華康方圓體W7" pitchFamily="81" charset="-120"/>
              </a:rPr>
              <a:t>採取</a:t>
            </a:r>
            <a:r>
              <a:rPr lang="zh-TW" altLang="en-US" dirty="0" smtClean="0">
                <a:effectLst/>
                <a:latin typeface="華康方圓體W7" pitchFamily="81" charset="-120"/>
                <a:ea typeface="華康方圓體W7" pitchFamily="81" charset="-120"/>
              </a:rPr>
              <a:t>何種策略實施教學與評量</a:t>
            </a:r>
            <a:r>
              <a:rPr lang="zh-TW" altLang="en-US" dirty="0" smtClean="0">
                <a:effectLst/>
                <a:latin typeface="華康方圓體W7" pitchFamily="81" charset="-120"/>
                <a:ea typeface="華康方圓體W7" pitchFamily="81" charset="-120"/>
              </a:rPr>
              <a:t>？</a:t>
            </a:r>
            <a:endParaRPr lang="en-US" altLang="zh-TW" dirty="0" smtClean="0">
              <a:effectLst/>
              <a:latin typeface="華康方圓體W7" pitchFamily="81" charset="-120"/>
              <a:ea typeface="華康方圓體W7" pitchFamily="81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effectLst/>
              </a:rPr>
              <a:t>　課前－發放閱讀文本</a:t>
            </a:r>
            <a:endParaRPr lang="en-US" altLang="zh-TW" dirty="0" smtClean="0">
              <a:effectLst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effectLst/>
              </a:rPr>
              <a:t>　課中－學習共同體</a:t>
            </a:r>
            <a:r>
              <a:rPr lang="zh-TW" altLang="en-US" dirty="0"/>
              <a:t>（</a:t>
            </a:r>
            <a:r>
              <a:rPr lang="zh-TW" altLang="en-US" dirty="0" smtClean="0"/>
              <a:t>討論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發表</a:t>
            </a:r>
            <a:r>
              <a:rPr lang="zh-TW" altLang="en-US" dirty="0" smtClean="0"/>
              <a:t>）</a:t>
            </a:r>
            <a:endParaRPr lang="en-US" altLang="zh-TW" dirty="0" smtClean="0">
              <a:effectLst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/>
              <a:t>　課後－張貼架構圖以供參考</a:t>
            </a:r>
            <a:endParaRPr lang="zh-TW" altLang="en-US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華康方圓體W7" pitchFamily="81" charset="-120"/>
                <a:ea typeface="華康方圓體W7" pitchFamily="81" charset="-120"/>
              </a:rPr>
              <a:t>在施教的過程中，遇到哪些困難點？</a:t>
            </a:r>
            <a:endParaRPr lang="en-US" altLang="zh-TW" dirty="0">
              <a:latin typeface="華康方圓體W7" pitchFamily="81" charset="-120"/>
              <a:ea typeface="華康方圓體W7" pitchFamily="81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/>
              <a:t>　</a:t>
            </a:r>
            <a:r>
              <a:rPr lang="zh-TW" altLang="en-US" dirty="0" smtClean="0"/>
              <a:t>教學時間不足</a:t>
            </a:r>
            <a:endParaRPr lang="en-US" altLang="zh-TW" dirty="0"/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effectLst/>
              </a:rPr>
              <a:t>　答案高度一致</a:t>
            </a:r>
            <a:endParaRPr lang="zh-TW" alt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11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28727" b="5928"/>
          <a:stretch/>
        </p:blipFill>
        <p:spPr>
          <a:xfrm>
            <a:off x="1259632" y="188640"/>
            <a:ext cx="6840760" cy="6457652"/>
          </a:xfrm>
        </p:spPr>
      </p:pic>
    </p:spTree>
    <p:extLst>
      <p:ext uri="{BB962C8B-B14F-4D97-AF65-F5344CB8AC3E}">
        <p14:creationId xmlns:p14="http://schemas.microsoft.com/office/powerpoint/2010/main" val="504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23360" b="14135"/>
          <a:stretch/>
        </p:blipFill>
        <p:spPr>
          <a:xfrm>
            <a:off x="827584" y="188640"/>
            <a:ext cx="7344816" cy="6426863"/>
          </a:xfrm>
        </p:spPr>
      </p:pic>
    </p:spTree>
    <p:extLst>
      <p:ext uri="{BB962C8B-B14F-4D97-AF65-F5344CB8AC3E}">
        <p14:creationId xmlns:p14="http://schemas.microsoft.com/office/powerpoint/2010/main" val="20811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7014" r="46509" b="8160"/>
          <a:stretch/>
        </p:blipFill>
        <p:spPr bwMode="auto">
          <a:xfrm>
            <a:off x="755576" y="116632"/>
            <a:ext cx="76234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18924" r="47096" b="10937"/>
          <a:stretch/>
        </p:blipFill>
        <p:spPr bwMode="auto">
          <a:xfrm>
            <a:off x="971600" y="188639"/>
            <a:ext cx="7748347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6146" r="50000" b="8334"/>
          <a:stretch/>
        </p:blipFill>
        <p:spPr bwMode="auto">
          <a:xfrm>
            <a:off x="1454820" y="188640"/>
            <a:ext cx="6783537" cy="65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effectLst/>
                <a:latin typeface="華康方圓體W7" pitchFamily="81" charset="-120"/>
                <a:ea typeface="華康方圓體W7" pitchFamily="81" charset="-120"/>
              </a:rPr>
              <a:t>採取</a:t>
            </a:r>
            <a:r>
              <a:rPr lang="zh-TW" altLang="en-US" dirty="0" smtClean="0">
                <a:effectLst/>
                <a:latin typeface="華康方圓體W7" pitchFamily="81" charset="-120"/>
                <a:ea typeface="華康方圓體W7" pitchFamily="81" charset="-120"/>
              </a:rPr>
              <a:t>何種策略實施教學與評量</a:t>
            </a:r>
            <a:r>
              <a:rPr lang="zh-TW" altLang="en-US" dirty="0" smtClean="0">
                <a:effectLst/>
                <a:latin typeface="華康方圓體W7" pitchFamily="81" charset="-120"/>
                <a:ea typeface="華康方圓體W7" pitchFamily="81" charset="-120"/>
              </a:rPr>
              <a:t>？</a:t>
            </a:r>
            <a:endParaRPr lang="en-US" altLang="zh-TW" dirty="0" smtClean="0">
              <a:effectLst/>
              <a:latin typeface="華康方圓體W7" pitchFamily="81" charset="-120"/>
              <a:ea typeface="華康方圓體W7" pitchFamily="81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effectLst/>
              </a:rPr>
              <a:t>　課前－發放閱讀文本</a:t>
            </a:r>
            <a:endParaRPr lang="en-US" altLang="zh-TW" dirty="0" smtClean="0">
              <a:effectLst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effectLst/>
              </a:rPr>
              <a:t>　課中－學習共同體</a:t>
            </a:r>
            <a:r>
              <a:rPr lang="zh-TW" altLang="en-US" dirty="0"/>
              <a:t>（</a:t>
            </a:r>
            <a:r>
              <a:rPr lang="zh-TW" altLang="en-US" dirty="0" smtClean="0"/>
              <a:t>討論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發表</a:t>
            </a:r>
            <a:r>
              <a:rPr lang="zh-TW" altLang="en-US" dirty="0" smtClean="0"/>
              <a:t>）</a:t>
            </a:r>
            <a:endParaRPr lang="en-US" altLang="zh-TW" dirty="0" smtClean="0">
              <a:effectLst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/>
              <a:t>　課後－張貼架構圖以供參考</a:t>
            </a:r>
            <a:endParaRPr lang="zh-TW" altLang="en-US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華康方圓體W7" pitchFamily="81" charset="-120"/>
                <a:ea typeface="華康方圓體W7" pitchFamily="81" charset="-120"/>
              </a:rPr>
              <a:t>在施教的過程中，遇到哪些困難點？</a:t>
            </a:r>
            <a:endParaRPr lang="en-US" altLang="zh-TW" dirty="0">
              <a:latin typeface="華康方圓體W7" pitchFamily="81" charset="-120"/>
              <a:ea typeface="華康方圓體W7" pitchFamily="81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/>
              <a:t>　</a:t>
            </a:r>
            <a:r>
              <a:rPr lang="zh-TW" altLang="en-US" dirty="0" smtClean="0"/>
              <a:t>教學時間不足</a:t>
            </a:r>
            <a:endParaRPr lang="en-US" altLang="zh-TW" dirty="0"/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effectLst/>
              </a:rPr>
              <a:t>　答案高度一致</a:t>
            </a:r>
            <a:endParaRPr lang="zh-TW" altLang="en-US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華康方圓體W7" pitchFamily="81" charset="-120"/>
                <a:ea typeface="華康方圓體W7" pitchFamily="81" charset="-120"/>
              </a:rPr>
              <a:t>如有修正，又是如何修正？</a:t>
            </a:r>
            <a:endParaRPr lang="en-US" altLang="zh-TW" dirty="0">
              <a:latin typeface="華康方圓體W7" pitchFamily="81" charset="-120"/>
              <a:ea typeface="華康方圓體W7" pitchFamily="81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/>
              <a:t>自行</a:t>
            </a:r>
            <a:r>
              <a:rPr lang="zh-TW" altLang="en-US" dirty="0"/>
              <a:t>閱讀（無討論</a:t>
            </a:r>
            <a:r>
              <a:rPr lang="zh-TW" altLang="en-US" dirty="0" smtClean="0"/>
              <a:t>）</a:t>
            </a:r>
            <a:r>
              <a:rPr lang="en-US" altLang="zh-TW" dirty="0" smtClean="0">
                <a:sym typeface="Wingdings" pitchFamily="2" charset="2"/>
              </a:rPr>
              <a:t>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sym typeface="Wingdings" pitchFamily="2" charset="2"/>
              </a:rPr>
              <a:t>自行閱讀＋討論</a:t>
            </a:r>
            <a:r>
              <a:rPr lang="en-US" altLang="zh-TW" dirty="0" smtClean="0">
                <a:sym typeface="Wingdings" pitchFamily="2" charset="2"/>
              </a:rPr>
              <a:t>30</a:t>
            </a:r>
            <a:r>
              <a:rPr lang="zh-TW" altLang="en-US" dirty="0" smtClean="0">
                <a:sym typeface="Wingdings" pitchFamily="2" charset="2"/>
              </a:rPr>
              <a:t>分＋小組發表</a:t>
            </a:r>
            <a:r>
              <a:rPr lang="en-US" altLang="zh-TW" dirty="0" smtClean="0">
                <a:sym typeface="Wingdings" pitchFamily="2" charset="2"/>
              </a:rPr>
              <a:t>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sym typeface="Wingdings" pitchFamily="2" charset="2"/>
              </a:rPr>
              <a:t>自行</a:t>
            </a:r>
            <a:r>
              <a:rPr lang="zh-TW" altLang="en-US" dirty="0">
                <a:sym typeface="Wingdings" pitchFamily="2" charset="2"/>
              </a:rPr>
              <a:t>閱讀＋</a:t>
            </a:r>
            <a:r>
              <a:rPr lang="zh-TW" altLang="en-US" dirty="0" smtClean="0">
                <a:sym typeface="Wingdings" pitchFamily="2" charset="2"/>
              </a:rPr>
              <a:t>討論</a:t>
            </a:r>
            <a:r>
              <a:rPr lang="en-US" altLang="zh-TW" dirty="0" smtClean="0">
                <a:sym typeface="Wingdings" pitchFamily="2" charset="2"/>
              </a:rPr>
              <a:t>15</a:t>
            </a:r>
            <a:r>
              <a:rPr lang="zh-TW" altLang="en-US" dirty="0" smtClean="0">
                <a:sym typeface="Wingdings" pitchFamily="2" charset="2"/>
              </a:rPr>
              <a:t>分＋點名發表</a:t>
            </a:r>
            <a:endParaRPr lang="zh-TW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74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11896" r="38790" b="6250"/>
          <a:stretch/>
        </p:blipFill>
        <p:spPr bwMode="auto">
          <a:xfrm>
            <a:off x="251520" y="260648"/>
            <a:ext cx="7920880" cy="641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2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46</Words>
  <Application>Microsoft Office PowerPoint</Application>
  <PresentationFormat>如螢幕大小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1_Office 佈景主題</vt:lpstr>
      <vt:lpstr>0508閱讀素養研習分享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 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LU</cp:lastModifiedBy>
  <cp:revision>42</cp:revision>
  <dcterms:created xsi:type="dcterms:W3CDTF">2013-05-07T08:51:06Z</dcterms:created>
  <dcterms:modified xsi:type="dcterms:W3CDTF">2013-05-07T14:55:06Z</dcterms:modified>
</cp:coreProperties>
</file>