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theme/themeOverride2.xml" ContentType="application/vnd.openxmlformats-officedocument.themeOverr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theme/theme7.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7" r:id="rId3"/>
    <p:sldMasterId id="2147483669" r:id="rId4"/>
    <p:sldMasterId id="2147483671" r:id="rId5"/>
    <p:sldMasterId id="2147483673" r:id="rId6"/>
  </p:sldMasterIdLst>
  <p:notesMasterIdLst>
    <p:notesMasterId r:id="rId94"/>
  </p:notesMasterIdLst>
  <p:sldIdLst>
    <p:sldId id="316" r:id="rId7"/>
    <p:sldId id="317" r:id="rId8"/>
    <p:sldId id="339" r:id="rId9"/>
    <p:sldId id="346" r:id="rId10"/>
    <p:sldId id="343" r:id="rId11"/>
    <p:sldId id="347" r:id="rId12"/>
    <p:sldId id="374" r:id="rId13"/>
    <p:sldId id="375" r:id="rId14"/>
    <p:sldId id="376" r:id="rId15"/>
    <p:sldId id="349" r:id="rId16"/>
    <p:sldId id="350" r:id="rId17"/>
    <p:sldId id="351" r:id="rId18"/>
    <p:sldId id="352" r:id="rId19"/>
    <p:sldId id="353" r:id="rId20"/>
    <p:sldId id="354" r:id="rId21"/>
    <p:sldId id="355" r:id="rId22"/>
    <p:sldId id="356" r:id="rId23"/>
    <p:sldId id="357"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7" r:id="rId39"/>
    <p:sldId id="322" r:id="rId40"/>
    <p:sldId id="323" r:id="rId41"/>
    <p:sldId id="324" r:id="rId42"/>
    <p:sldId id="325" r:id="rId43"/>
    <p:sldId id="326" r:id="rId44"/>
    <p:sldId id="327" r:id="rId45"/>
    <p:sldId id="328" r:id="rId46"/>
    <p:sldId id="385" r:id="rId47"/>
    <p:sldId id="388" r:id="rId48"/>
    <p:sldId id="389" r:id="rId49"/>
    <p:sldId id="393" r:id="rId50"/>
    <p:sldId id="394" r:id="rId51"/>
    <p:sldId id="395" r:id="rId52"/>
    <p:sldId id="397" r:id="rId53"/>
    <p:sldId id="398" r:id="rId54"/>
    <p:sldId id="402" r:id="rId55"/>
    <p:sldId id="403" r:id="rId56"/>
    <p:sldId id="404" r:id="rId57"/>
    <p:sldId id="405" r:id="rId58"/>
    <p:sldId id="406" r:id="rId59"/>
    <p:sldId id="407" r:id="rId60"/>
    <p:sldId id="408" r:id="rId61"/>
    <p:sldId id="409" r:id="rId62"/>
    <p:sldId id="410" r:id="rId63"/>
    <p:sldId id="412" r:id="rId64"/>
    <p:sldId id="329" r:id="rId65"/>
    <p:sldId id="330" r:id="rId66"/>
    <p:sldId id="331" r:id="rId67"/>
    <p:sldId id="334" r:id="rId68"/>
    <p:sldId id="335" r:id="rId69"/>
    <p:sldId id="336" r:id="rId70"/>
    <p:sldId id="268" r:id="rId71"/>
    <p:sldId id="304" r:id="rId72"/>
    <p:sldId id="305" r:id="rId73"/>
    <p:sldId id="270" r:id="rId74"/>
    <p:sldId id="306" r:id="rId75"/>
    <p:sldId id="338" r:id="rId76"/>
    <p:sldId id="272" r:id="rId77"/>
    <p:sldId id="307" r:id="rId78"/>
    <p:sldId id="308" r:id="rId79"/>
    <p:sldId id="309" r:id="rId80"/>
    <p:sldId id="310" r:id="rId81"/>
    <p:sldId id="311" r:id="rId82"/>
    <p:sldId id="312" r:id="rId83"/>
    <p:sldId id="313" r:id="rId84"/>
    <p:sldId id="314" r:id="rId85"/>
    <p:sldId id="315" r:id="rId86"/>
    <p:sldId id="378" r:id="rId87"/>
    <p:sldId id="379" r:id="rId88"/>
    <p:sldId id="380" r:id="rId89"/>
    <p:sldId id="381" r:id="rId90"/>
    <p:sldId id="382" r:id="rId91"/>
    <p:sldId id="383" r:id="rId92"/>
    <p:sldId id="384" r:id="rId9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42C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11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ilcuser\My%20Documents\Downloads\&#22294;.xlsx"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ilcuser\My%20Documents\Downloads\&#22294;.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lrMapOvr bg1="lt1" tx1="dk1" bg2="lt2" tx2="dk2" accent1="accent1" accent2="accent2" accent3="accent3" accent4="accent4" accent5="accent5" accent6="accent6" hlink="hlink" folHlink="folHlink"/>
  <c:chart>
    <c:title>
      <c:tx>
        <c:rich>
          <a:bodyPr/>
          <a:lstStyle/>
          <a:p>
            <a:pPr>
              <a:defRPr/>
            </a:pPr>
            <a:r>
              <a:rPr lang="zh-TW" altLang="en-US" sz="3600" dirty="0"/>
              <a:t>紙</a:t>
            </a:r>
            <a:r>
              <a:rPr lang="zh-TW" altLang="en-US" sz="3600" dirty="0" smtClean="0"/>
              <a:t>筆評量</a:t>
            </a:r>
            <a:endParaRPr lang="en-US" altLang="zh-TW" sz="3600" dirty="0" smtClean="0"/>
          </a:p>
          <a:p>
            <a:pPr>
              <a:defRPr/>
            </a:pPr>
            <a:r>
              <a:rPr lang="zh-TW" altLang="en-US" sz="1800" dirty="0" smtClean="0"/>
              <a:t>最小化</a:t>
            </a:r>
            <a:endParaRPr lang="zh-TW" altLang="en-US" sz="1800" dirty="0"/>
          </a:p>
        </c:rich>
      </c:tx>
      <c:layout/>
    </c:title>
    <c:plotArea>
      <c:layout/>
      <c:radarChart>
        <c:radarStyle val="filled"/>
        <c:ser>
          <c:idx val="0"/>
          <c:order val="0"/>
          <c:tx>
            <c:strRef>
              <c:f>紙筆!$B$3</c:f>
              <c:strCache>
                <c:ptCount val="1"/>
                <c:pt idx="0">
                  <c:v>紙筆</c:v>
                </c:pt>
              </c:strCache>
            </c:strRef>
          </c:tx>
          <c:cat>
            <c:strRef>
              <c:f>紙筆!$C$2:$E$2</c:f>
              <c:strCache>
                <c:ptCount val="3"/>
                <c:pt idx="0">
                  <c:v>認知</c:v>
                </c:pt>
                <c:pt idx="1">
                  <c:v>技能</c:v>
                </c:pt>
                <c:pt idx="2">
                  <c:v>情意</c:v>
                </c:pt>
              </c:strCache>
            </c:strRef>
          </c:cat>
          <c:val>
            <c:numRef>
              <c:f>紙筆!$C$3:$E$3</c:f>
              <c:numCache>
                <c:formatCode>General</c:formatCode>
                <c:ptCount val="3"/>
                <c:pt idx="0">
                  <c:v>5</c:v>
                </c:pt>
                <c:pt idx="1">
                  <c:v>2</c:v>
                </c:pt>
                <c:pt idx="2">
                  <c:v>2</c:v>
                </c:pt>
              </c:numCache>
            </c:numRef>
          </c:val>
        </c:ser>
        <c:axId val="73942528"/>
        <c:axId val="73944448"/>
      </c:radarChart>
      <c:catAx>
        <c:axId val="73942528"/>
        <c:scaling>
          <c:orientation val="minMax"/>
        </c:scaling>
        <c:axPos val="b"/>
        <c:majorGridlines/>
        <c:majorTickMark val="none"/>
        <c:tickLblPos val="nextTo"/>
        <c:spPr>
          <a:ln w="9525">
            <a:noFill/>
          </a:ln>
        </c:spPr>
        <c:txPr>
          <a:bodyPr/>
          <a:lstStyle/>
          <a:p>
            <a:pPr>
              <a:defRPr sz="1800" b="1">
                <a:solidFill>
                  <a:srgbClr val="0000FF"/>
                </a:solidFill>
              </a:defRPr>
            </a:pPr>
            <a:endParaRPr lang="zh-TW"/>
          </a:p>
        </c:txPr>
        <c:crossAx val="73944448"/>
        <c:crosses val="autoZero"/>
        <c:auto val="1"/>
        <c:lblAlgn val="ctr"/>
        <c:lblOffset val="100"/>
      </c:catAx>
      <c:valAx>
        <c:axId val="73944448"/>
        <c:scaling>
          <c:orientation val="minMax"/>
        </c:scaling>
        <c:axPos val="l"/>
        <c:majorGridlines/>
        <c:numFmt formatCode="General" sourceLinked="1"/>
        <c:majorTickMark val="none"/>
        <c:tickLblPos val="nextTo"/>
        <c:crossAx val="73942528"/>
        <c:crosses val="autoZero"/>
        <c:crossBetween val="between"/>
      </c:valAx>
    </c:plotArea>
    <c:plotVisOnly val="1"/>
    <c:dispBlanksAs val="gap"/>
  </c:chart>
  <c:spPr>
    <a:ln w="0"/>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style val="4"/>
  <c:clrMapOvr bg1="lt1" tx1="dk1" bg2="lt2" tx2="dk2" accent1="accent1" accent2="accent2" accent3="accent3" accent4="accent4" accent5="accent5" accent6="accent6" hlink="hlink" folHlink="folHlink"/>
  <c:chart>
    <c:title>
      <c:tx>
        <c:rich>
          <a:bodyPr/>
          <a:lstStyle/>
          <a:p>
            <a:pPr>
              <a:defRPr sz="3600"/>
            </a:pPr>
            <a:r>
              <a:rPr lang="zh-TW" altLang="en-US" sz="3600" dirty="0"/>
              <a:t>實</a:t>
            </a:r>
            <a:r>
              <a:rPr lang="zh-TW" altLang="en-US" sz="3600" dirty="0" smtClean="0"/>
              <a:t>作與口語評量</a:t>
            </a:r>
            <a:endParaRPr lang="zh-TW" altLang="en-US" sz="3600" dirty="0"/>
          </a:p>
        </c:rich>
      </c:tx>
      <c:layout>
        <c:manualLayout>
          <c:xMode val="edge"/>
          <c:yMode val="edge"/>
          <c:x val="0.10919308651258051"/>
          <c:y val="1.0666592009854699E-2"/>
        </c:manualLayout>
      </c:layout>
    </c:title>
    <c:plotArea>
      <c:layout/>
      <c:radarChart>
        <c:radarStyle val="filled"/>
        <c:ser>
          <c:idx val="0"/>
          <c:order val="0"/>
          <c:tx>
            <c:strRef>
              <c:f>實作!$B$3</c:f>
              <c:strCache>
                <c:ptCount val="1"/>
                <c:pt idx="0">
                  <c:v>實作</c:v>
                </c:pt>
              </c:strCache>
            </c:strRef>
          </c:tx>
          <c:cat>
            <c:strRef>
              <c:f>實作!$C$2:$E$2</c:f>
              <c:strCache>
                <c:ptCount val="3"/>
                <c:pt idx="0">
                  <c:v>認知</c:v>
                </c:pt>
                <c:pt idx="1">
                  <c:v>技能</c:v>
                </c:pt>
                <c:pt idx="2">
                  <c:v>情意</c:v>
                </c:pt>
              </c:strCache>
            </c:strRef>
          </c:cat>
          <c:val>
            <c:numRef>
              <c:f>實作!$C$3:$E$3</c:f>
              <c:numCache>
                <c:formatCode>General</c:formatCode>
                <c:ptCount val="3"/>
                <c:pt idx="0">
                  <c:v>2</c:v>
                </c:pt>
                <c:pt idx="1">
                  <c:v>5</c:v>
                </c:pt>
                <c:pt idx="2">
                  <c:v>5</c:v>
                </c:pt>
              </c:numCache>
            </c:numRef>
          </c:val>
        </c:ser>
        <c:axId val="75791744"/>
        <c:axId val="75965568"/>
      </c:radarChart>
      <c:catAx>
        <c:axId val="75791744"/>
        <c:scaling>
          <c:orientation val="minMax"/>
        </c:scaling>
        <c:axPos val="b"/>
        <c:majorGridlines/>
        <c:majorTickMark val="none"/>
        <c:tickLblPos val="nextTo"/>
        <c:spPr>
          <a:ln w="9525">
            <a:noFill/>
          </a:ln>
        </c:spPr>
        <c:txPr>
          <a:bodyPr/>
          <a:lstStyle/>
          <a:p>
            <a:pPr>
              <a:defRPr sz="1800" b="1">
                <a:solidFill>
                  <a:srgbClr val="0000FF"/>
                </a:solidFill>
              </a:defRPr>
            </a:pPr>
            <a:endParaRPr lang="zh-TW"/>
          </a:p>
        </c:txPr>
        <c:crossAx val="75965568"/>
        <c:crosses val="autoZero"/>
        <c:auto val="1"/>
        <c:lblAlgn val="ctr"/>
        <c:lblOffset val="100"/>
      </c:catAx>
      <c:valAx>
        <c:axId val="75965568"/>
        <c:scaling>
          <c:orientation val="minMax"/>
        </c:scaling>
        <c:axPos val="l"/>
        <c:majorGridlines/>
        <c:numFmt formatCode="General" sourceLinked="1"/>
        <c:majorTickMark val="none"/>
        <c:tickLblPos val="nextTo"/>
        <c:crossAx val="75791744"/>
        <c:crosses val="autoZero"/>
        <c:crossBetween val="between"/>
      </c:valAx>
    </c:plotArea>
    <c:plotVisOnly val="1"/>
    <c:dispBlanksAs val="gap"/>
  </c:chart>
  <c:externalData r:id="rId2"/>
</c:chartSpace>
</file>

<file path=ppt/diagrams/_rels/data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gif"/></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AD9823-5E9F-431F-A92E-C1003AC62AA6}" type="doc">
      <dgm:prSet loTypeId="urn:microsoft.com/office/officeart/2005/8/layout/pyramid1" loCatId="pyramid" qsTypeId="urn:microsoft.com/office/officeart/2005/8/quickstyle/simple1" qsCatId="simple" csTypeId="urn:microsoft.com/office/officeart/2005/8/colors/colorful2" csCatId="colorful" phldr="1"/>
      <dgm:spPr/>
    </dgm:pt>
    <dgm:pt modelId="{CA5B1575-0BB4-41DB-9CFA-8C4C3271A757}">
      <dgm:prSet phldrT="[文字]"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nSpc>
              <a:spcPct val="100000"/>
            </a:lnSpc>
            <a:spcAft>
              <a:spcPts val="600"/>
            </a:spcAft>
          </a:pPr>
          <a:r>
            <a:rPr lang="zh-TW" altLang="en-US" sz="2400" dirty="0" smtClean="0">
              <a:latin typeface="+mn-lt"/>
            </a:rPr>
            <a:t>第三層</a:t>
          </a:r>
          <a:r>
            <a:rPr lang="en-US" altLang="zh-TW" sz="2400" dirty="0" smtClean="0">
              <a:latin typeface="+mn-lt"/>
            </a:rPr>
            <a:t>T3</a:t>
          </a:r>
          <a:br>
            <a:rPr lang="en-US" altLang="zh-TW" sz="2400" dirty="0" smtClean="0">
              <a:latin typeface="+mn-lt"/>
            </a:rPr>
          </a:br>
          <a:r>
            <a:rPr lang="zh-TW" altLang="en-US" sz="2000" dirty="0" smtClean="0">
              <a:latin typeface="+mn-lt"/>
            </a:rPr>
            <a:t>特殊教育</a:t>
          </a:r>
          <a:r>
            <a:rPr lang="en-US" altLang="zh-TW" sz="2000" dirty="0" smtClean="0">
              <a:latin typeface="+mn-lt"/>
            </a:rPr>
            <a:t/>
          </a:r>
          <a:br>
            <a:rPr lang="en-US" altLang="zh-TW" sz="2000" dirty="0" smtClean="0">
              <a:latin typeface="+mn-lt"/>
            </a:rPr>
          </a:br>
          <a:r>
            <a:rPr lang="zh-TW" altLang="en-US" sz="2000" dirty="0" smtClean="0">
              <a:latin typeface="+mn-lt"/>
            </a:rPr>
            <a:t>（抽離）</a:t>
          </a:r>
          <a:r>
            <a:rPr lang="en-US" altLang="zh-TW" sz="2000" dirty="0" smtClean="0">
              <a:latin typeface="+mn-lt"/>
            </a:rPr>
            <a:t>5%</a:t>
          </a:r>
          <a:endParaRPr lang="zh-TW" altLang="en-US" sz="2000" dirty="0">
            <a:latin typeface="+mn-lt"/>
          </a:endParaRPr>
        </a:p>
      </dgm:t>
    </dgm:pt>
    <dgm:pt modelId="{17FB4FA2-1B07-4416-BF5E-9184B5005B25}" type="parTrans" cxnId="{D141FF6C-FFED-4B47-B5D6-8085BCE5D28F}">
      <dgm:prSet/>
      <dgm:spPr/>
      <dgm:t>
        <a:bodyPr/>
        <a:lstStyle/>
        <a:p>
          <a:endParaRPr lang="zh-TW" altLang="en-US">
            <a:latin typeface="+mn-lt"/>
          </a:endParaRPr>
        </a:p>
      </dgm:t>
    </dgm:pt>
    <dgm:pt modelId="{C402122C-0464-4A2C-A6A0-F605041AE6A2}" type="sibTrans" cxnId="{D141FF6C-FFED-4B47-B5D6-8085BCE5D28F}">
      <dgm:prSet/>
      <dgm:spPr/>
      <dgm:t>
        <a:bodyPr/>
        <a:lstStyle/>
        <a:p>
          <a:endParaRPr lang="zh-TW" altLang="en-US">
            <a:latin typeface="+mn-lt"/>
          </a:endParaRPr>
        </a:p>
      </dgm:t>
    </dgm:pt>
    <dgm:pt modelId="{7F93EFB0-D070-4225-ABF6-C2DB9DB945E0}">
      <dgm:prSet phldrT="[文字]" custT="1"/>
      <dgm:spPr/>
      <dgm:t>
        <a:bodyPr/>
        <a:lstStyle/>
        <a:p>
          <a:r>
            <a:rPr lang="zh-TW" altLang="en-US" sz="2400" dirty="0" smtClean="0">
              <a:latin typeface="+mn-lt"/>
            </a:rPr>
            <a:t>第二層</a:t>
          </a:r>
          <a:r>
            <a:rPr lang="en-US" altLang="zh-TW" sz="2400" dirty="0" smtClean="0">
              <a:latin typeface="+mn-lt"/>
            </a:rPr>
            <a:t>T2  15~25%</a:t>
          </a:r>
          <a:br>
            <a:rPr lang="en-US" altLang="zh-TW" sz="2400" dirty="0" smtClean="0">
              <a:latin typeface="+mn-lt"/>
            </a:rPr>
          </a:br>
          <a:r>
            <a:rPr lang="zh-TW" altLang="en-US" sz="2400" dirty="0" smtClean="0">
              <a:latin typeface="+mn-lt"/>
            </a:rPr>
            <a:t>小組補救教學</a:t>
          </a:r>
          <a:endParaRPr lang="zh-TW" altLang="en-US" sz="2400" dirty="0">
            <a:latin typeface="+mn-lt"/>
          </a:endParaRPr>
        </a:p>
      </dgm:t>
    </dgm:pt>
    <dgm:pt modelId="{2B0BEDC2-E12D-4831-9495-E6D287238455}" type="parTrans" cxnId="{63B819AE-7591-4CF6-88BA-B03F3B0FB74F}">
      <dgm:prSet/>
      <dgm:spPr/>
      <dgm:t>
        <a:bodyPr/>
        <a:lstStyle/>
        <a:p>
          <a:endParaRPr lang="zh-TW" altLang="en-US">
            <a:latin typeface="+mn-lt"/>
          </a:endParaRPr>
        </a:p>
      </dgm:t>
    </dgm:pt>
    <dgm:pt modelId="{EBFFC697-DA7F-4B5A-AA79-7D410485666C}" type="sibTrans" cxnId="{63B819AE-7591-4CF6-88BA-B03F3B0FB74F}">
      <dgm:prSet/>
      <dgm:spPr/>
      <dgm:t>
        <a:bodyPr/>
        <a:lstStyle/>
        <a:p>
          <a:endParaRPr lang="zh-TW" altLang="en-US">
            <a:latin typeface="+mn-lt"/>
          </a:endParaRPr>
        </a:p>
      </dgm:t>
    </dgm:pt>
    <dgm:pt modelId="{3300B801-6FE5-4E4A-BF9F-5BFE044389DD}">
      <dgm:prSet phldrT="[文字]" custT="1"/>
      <dgm:spPr/>
      <dgm:t>
        <a:bodyPr/>
        <a:lstStyle/>
        <a:p>
          <a:r>
            <a:rPr lang="zh-TW" altLang="en-US" sz="2400" dirty="0" smtClean="0">
              <a:latin typeface="+mn-lt"/>
            </a:rPr>
            <a:t>第一層</a:t>
          </a:r>
          <a:r>
            <a:rPr lang="en-US" altLang="zh-TW" sz="2400" dirty="0" smtClean="0">
              <a:latin typeface="+mn-lt"/>
            </a:rPr>
            <a:t>T1 </a:t>
          </a:r>
          <a:br>
            <a:rPr lang="en-US" altLang="zh-TW" sz="2400" dirty="0" smtClean="0">
              <a:latin typeface="+mn-lt"/>
            </a:rPr>
          </a:br>
          <a:r>
            <a:rPr lang="en-US" altLang="zh-TW" sz="2400" dirty="0" smtClean="0">
              <a:latin typeface="+mn-lt"/>
            </a:rPr>
            <a:t>70~80%</a:t>
          </a:r>
          <a:br>
            <a:rPr lang="en-US" altLang="zh-TW" sz="2400" dirty="0" smtClean="0">
              <a:latin typeface="+mn-lt"/>
            </a:rPr>
          </a:br>
          <a:r>
            <a:rPr lang="zh-TW" altLang="en-US" sz="2400" dirty="0" smtClean="0">
              <a:latin typeface="+mn-lt"/>
            </a:rPr>
            <a:t>一般補救教學</a:t>
          </a:r>
          <a:endParaRPr lang="zh-TW" altLang="en-US" sz="2400" dirty="0">
            <a:latin typeface="+mn-lt"/>
          </a:endParaRPr>
        </a:p>
      </dgm:t>
    </dgm:pt>
    <dgm:pt modelId="{65202A23-CA7B-4C90-9620-D295A9A5ECCA}" type="parTrans" cxnId="{731C5E5E-216D-4DEB-A1B0-F5EF09607322}">
      <dgm:prSet/>
      <dgm:spPr/>
      <dgm:t>
        <a:bodyPr/>
        <a:lstStyle/>
        <a:p>
          <a:endParaRPr lang="zh-TW" altLang="en-US">
            <a:latin typeface="+mn-lt"/>
          </a:endParaRPr>
        </a:p>
      </dgm:t>
    </dgm:pt>
    <dgm:pt modelId="{4FE914B5-96E9-4ED3-8B2F-D29747DA5889}" type="sibTrans" cxnId="{731C5E5E-216D-4DEB-A1B0-F5EF09607322}">
      <dgm:prSet/>
      <dgm:spPr/>
      <dgm:t>
        <a:bodyPr/>
        <a:lstStyle/>
        <a:p>
          <a:endParaRPr lang="zh-TW" altLang="en-US">
            <a:latin typeface="+mn-lt"/>
          </a:endParaRPr>
        </a:p>
      </dgm:t>
    </dgm:pt>
    <dgm:pt modelId="{D4B3D3AF-9688-4FD6-B2E3-30BB8711031C}" type="pres">
      <dgm:prSet presAssocID="{3CAD9823-5E9F-431F-A92E-C1003AC62AA6}" presName="Name0" presStyleCnt="0">
        <dgm:presLayoutVars>
          <dgm:dir/>
          <dgm:animLvl val="lvl"/>
          <dgm:resizeHandles val="exact"/>
        </dgm:presLayoutVars>
      </dgm:prSet>
      <dgm:spPr/>
    </dgm:pt>
    <dgm:pt modelId="{CB999105-890F-447F-AC21-51F867A76723}" type="pres">
      <dgm:prSet presAssocID="{CA5B1575-0BB4-41DB-9CFA-8C4C3271A757}" presName="Name8" presStyleCnt="0"/>
      <dgm:spPr/>
    </dgm:pt>
    <dgm:pt modelId="{024D3CC3-92C2-49F0-AF63-DF84EA4726C8}" type="pres">
      <dgm:prSet presAssocID="{CA5B1575-0BB4-41DB-9CFA-8C4C3271A757}" presName="level" presStyleLbl="node1" presStyleIdx="0" presStyleCnt="3">
        <dgm:presLayoutVars>
          <dgm:chMax val="1"/>
          <dgm:bulletEnabled val="1"/>
        </dgm:presLayoutVars>
      </dgm:prSet>
      <dgm:spPr/>
      <dgm:t>
        <a:bodyPr/>
        <a:lstStyle/>
        <a:p>
          <a:endParaRPr lang="zh-TW" altLang="en-US"/>
        </a:p>
      </dgm:t>
    </dgm:pt>
    <dgm:pt modelId="{9C3A26F8-C3F0-448B-9EE8-735D4A6ECC29}" type="pres">
      <dgm:prSet presAssocID="{CA5B1575-0BB4-41DB-9CFA-8C4C3271A757}" presName="levelTx" presStyleLbl="revTx" presStyleIdx="0" presStyleCnt="0">
        <dgm:presLayoutVars>
          <dgm:chMax val="1"/>
          <dgm:bulletEnabled val="1"/>
        </dgm:presLayoutVars>
      </dgm:prSet>
      <dgm:spPr/>
      <dgm:t>
        <a:bodyPr/>
        <a:lstStyle/>
        <a:p>
          <a:endParaRPr lang="zh-TW" altLang="en-US"/>
        </a:p>
      </dgm:t>
    </dgm:pt>
    <dgm:pt modelId="{840A094F-52EE-4CE7-B64A-06BD5F7DD0F9}" type="pres">
      <dgm:prSet presAssocID="{7F93EFB0-D070-4225-ABF6-C2DB9DB945E0}" presName="Name8" presStyleCnt="0"/>
      <dgm:spPr/>
    </dgm:pt>
    <dgm:pt modelId="{CDAECBCC-30E2-46C1-B8D4-A44FEC05E04F}" type="pres">
      <dgm:prSet presAssocID="{7F93EFB0-D070-4225-ABF6-C2DB9DB945E0}" presName="level" presStyleLbl="node1" presStyleIdx="1" presStyleCnt="3">
        <dgm:presLayoutVars>
          <dgm:chMax val="1"/>
          <dgm:bulletEnabled val="1"/>
        </dgm:presLayoutVars>
      </dgm:prSet>
      <dgm:spPr/>
      <dgm:t>
        <a:bodyPr/>
        <a:lstStyle/>
        <a:p>
          <a:endParaRPr lang="zh-TW" altLang="en-US"/>
        </a:p>
      </dgm:t>
    </dgm:pt>
    <dgm:pt modelId="{70874CE1-68E3-442F-98D4-8554D8464163}" type="pres">
      <dgm:prSet presAssocID="{7F93EFB0-D070-4225-ABF6-C2DB9DB945E0}" presName="levelTx" presStyleLbl="revTx" presStyleIdx="0" presStyleCnt="0">
        <dgm:presLayoutVars>
          <dgm:chMax val="1"/>
          <dgm:bulletEnabled val="1"/>
        </dgm:presLayoutVars>
      </dgm:prSet>
      <dgm:spPr/>
      <dgm:t>
        <a:bodyPr/>
        <a:lstStyle/>
        <a:p>
          <a:endParaRPr lang="zh-TW" altLang="en-US"/>
        </a:p>
      </dgm:t>
    </dgm:pt>
    <dgm:pt modelId="{71549F2A-90EE-4E73-ADC2-885FBD888B20}" type="pres">
      <dgm:prSet presAssocID="{3300B801-6FE5-4E4A-BF9F-5BFE044389DD}" presName="Name8" presStyleCnt="0"/>
      <dgm:spPr/>
    </dgm:pt>
    <dgm:pt modelId="{43E1651F-84A6-4B6C-BBDE-4F2BE5B9E805}" type="pres">
      <dgm:prSet presAssocID="{3300B801-6FE5-4E4A-BF9F-5BFE044389DD}" presName="level" presStyleLbl="node1" presStyleIdx="2" presStyleCnt="3" custLinFactNeighborX="5859" custLinFactNeighborY="46725">
        <dgm:presLayoutVars>
          <dgm:chMax val="1"/>
          <dgm:bulletEnabled val="1"/>
        </dgm:presLayoutVars>
      </dgm:prSet>
      <dgm:spPr/>
      <dgm:t>
        <a:bodyPr/>
        <a:lstStyle/>
        <a:p>
          <a:endParaRPr lang="zh-TW" altLang="en-US"/>
        </a:p>
      </dgm:t>
    </dgm:pt>
    <dgm:pt modelId="{8F93692D-730E-4F9A-A5D8-2CD69A158F1D}" type="pres">
      <dgm:prSet presAssocID="{3300B801-6FE5-4E4A-BF9F-5BFE044389DD}" presName="levelTx" presStyleLbl="revTx" presStyleIdx="0" presStyleCnt="0">
        <dgm:presLayoutVars>
          <dgm:chMax val="1"/>
          <dgm:bulletEnabled val="1"/>
        </dgm:presLayoutVars>
      </dgm:prSet>
      <dgm:spPr/>
      <dgm:t>
        <a:bodyPr/>
        <a:lstStyle/>
        <a:p>
          <a:endParaRPr lang="zh-TW" altLang="en-US"/>
        </a:p>
      </dgm:t>
    </dgm:pt>
  </dgm:ptLst>
  <dgm:cxnLst>
    <dgm:cxn modelId="{AA9643E6-B320-4C0E-864D-CC3D646AE602}" type="presOf" srcId="{CA5B1575-0BB4-41DB-9CFA-8C4C3271A757}" destId="{024D3CC3-92C2-49F0-AF63-DF84EA4726C8}" srcOrd="0" destOrd="0" presId="urn:microsoft.com/office/officeart/2005/8/layout/pyramid1"/>
    <dgm:cxn modelId="{60C4AE9F-D449-4E23-B859-ECA6AE65EC6B}" type="presOf" srcId="{7F93EFB0-D070-4225-ABF6-C2DB9DB945E0}" destId="{CDAECBCC-30E2-46C1-B8D4-A44FEC05E04F}" srcOrd="0" destOrd="0" presId="urn:microsoft.com/office/officeart/2005/8/layout/pyramid1"/>
    <dgm:cxn modelId="{63B819AE-7591-4CF6-88BA-B03F3B0FB74F}" srcId="{3CAD9823-5E9F-431F-A92E-C1003AC62AA6}" destId="{7F93EFB0-D070-4225-ABF6-C2DB9DB945E0}" srcOrd="1" destOrd="0" parTransId="{2B0BEDC2-E12D-4831-9495-E6D287238455}" sibTransId="{EBFFC697-DA7F-4B5A-AA79-7D410485666C}"/>
    <dgm:cxn modelId="{A5C36265-03FF-4D49-B0F9-FA75FC857F71}" type="presOf" srcId="{CA5B1575-0BB4-41DB-9CFA-8C4C3271A757}" destId="{9C3A26F8-C3F0-448B-9EE8-735D4A6ECC29}" srcOrd="1" destOrd="0" presId="urn:microsoft.com/office/officeart/2005/8/layout/pyramid1"/>
    <dgm:cxn modelId="{BC15F5EE-EBC1-49AB-9B2B-62FAED9B3C11}" type="presOf" srcId="{3300B801-6FE5-4E4A-BF9F-5BFE044389DD}" destId="{43E1651F-84A6-4B6C-BBDE-4F2BE5B9E805}" srcOrd="0" destOrd="0" presId="urn:microsoft.com/office/officeart/2005/8/layout/pyramid1"/>
    <dgm:cxn modelId="{731C5E5E-216D-4DEB-A1B0-F5EF09607322}" srcId="{3CAD9823-5E9F-431F-A92E-C1003AC62AA6}" destId="{3300B801-6FE5-4E4A-BF9F-5BFE044389DD}" srcOrd="2" destOrd="0" parTransId="{65202A23-CA7B-4C90-9620-D295A9A5ECCA}" sibTransId="{4FE914B5-96E9-4ED3-8B2F-D29747DA5889}"/>
    <dgm:cxn modelId="{C6C1181D-6BF7-45EC-8796-3F2E53528070}" type="presOf" srcId="{7F93EFB0-D070-4225-ABF6-C2DB9DB945E0}" destId="{70874CE1-68E3-442F-98D4-8554D8464163}" srcOrd="1" destOrd="0" presId="urn:microsoft.com/office/officeart/2005/8/layout/pyramid1"/>
    <dgm:cxn modelId="{E045FDEF-6A01-4559-B8FA-764D61B4279E}" type="presOf" srcId="{3300B801-6FE5-4E4A-BF9F-5BFE044389DD}" destId="{8F93692D-730E-4F9A-A5D8-2CD69A158F1D}" srcOrd="1" destOrd="0" presId="urn:microsoft.com/office/officeart/2005/8/layout/pyramid1"/>
    <dgm:cxn modelId="{E237C363-E4FD-4CBC-96E2-2FB2DF0AA662}" type="presOf" srcId="{3CAD9823-5E9F-431F-A92E-C1003AC62AA6}" destId="{D4B3D3AF-9688-4FD6-B2E3-30BB8711031C}" srcOrd="0" destOrd="0" presId="urn:microsoft.com/office/officeart/2005/8/layout/pyramid1"/>
    <dgm:cxn modelId="{D141FF6C-FFED-4B47-B5D6-8085BCE5D28F}" srcId="{3CAD9823-5E9F-431F-A92E-C1003AC62AA6}" destId="{CA5B1575-0BB4-41DB-9CFA-8C4C3271A757}" srcOrd="0" destOrd="0" parTransId="{17FB4FA2-1B07-4416-BF5E-9184B5005B25}" sibTransId="{C402122C-0464-4A2C-A6A0-F605041AE6A2}"/>
    <dgm:cxn modelId="{7E5268FB-1461-48FA-93C0-DD772EECDF08}" type="presParOf" srcId="{D4B3D3AF-9688-4FD6-B2E3-30BB8711031C}" destId="{CB999105-890F-447F-AC21-51F867A76723}" srcOrd="0" destOrd="0" presId="urn:microsoft.com/office/officeart/2005/8/layout/pyramid1"/>
    <dgm:cxn modelId="{16AA5E9E-FA7E-44F7-AFE6-EE33AA80F461}" type="presParOf" srcId="{CB999105-890F-447F-AC21-51F867A76723}" destId="{024D3CC3-92C2-49F0-AF63-DF84EA4726C8}" srcOrd="0" destOrd="0" presId="urn:microsoft.com/office/officeart/2005/8/layout/pyramid1"/>
    <dgm:cxn modelId="{81A41011-CBC6-4C69-BB56-BF898B4428BF}" type="presParOf" srcId="{CB999105-890F-447F-AC21-51F867A76723}" destId="{9C3A26F8-C3F0-448B-9EE8-735D4A6ECC29}" srcOrd="1" destOrd="0" presId="urn:microsoft.com/office/officeart/2005/8/layout/pyramid1"/>
    <dgm:cxn modelId="{7E9E623B-D739-41C0-80F6-D867EA20A994}" type="presParOf" srcId="{D4B3D3AF-9688-4FD6-B2E3-30BB8711031C}" destId="{840A094F-52EE-4CE7-B64A-06BD5F7DD0F9}" srcOrd="1" destOrd="0" presId="urn:microsoft.com/office/officeart/2005/8/layout/pyramid1"/>
    <dgm:cxn modelId="{A1865148-989E-4611-B7EC-8B3A9436E6EA}" type="presParOf" srcId="{840A094F-52EE-4CE7-B64A-06BD5F7DD0F9}" destId="{CDAECBCC-30E2-46C1-B8D4-A44FEC05E04F}" srcOrd="0" destOrd="0" presId="urn:microsoft.com/office/officeart/2005/8/layout/pyramid1"/>
    <dgm:cxn modelId="{6D59DBC6-494A-40D8-93E3-1CFC583D49C3}" type="presParOf" srcId="{840A094F-52EE-4CE7-B64A-06BD5F7DD0F9}" destId="{70874CE1-68E3-442F-98D4-8554D8464163}" srcOrd="1" destOrd="0" presId="urn:microsoft.com/office/officeart/2005/8/layout/pyramid1"/>
    <dgm:cxn modelId="{E42ABE0F-C99A-4D4F-85EA-3A4B5FF40074}" type="presParOf" srcId="{D4B3D3AF-9688-4FD6-B2E3-30BB8711031C}" destId="{71549F2A-90EE-4E73-ADC2-885FBD888B20}" srcOrd="2" destOrd="0" presId="urn:microsoft.com/office/officeart/2005/8/layout/pyramid1"/>
    <dgm:cxn modelId="{8AF9263A-D616-4073-A200-D544A9B1E550}" type="presParOf" srcId="{71549F2A-90EE-4E73-ADC2-885FBD888B20}" destId="{43E1651F-84A6-4B6C-BBDE-4F2BE5B9E805}" srcOrd="0" destOrd="0" presId="urn:microsoft.com/office/officeart/2005/8/layout/pyramid1"/>
    <dgm:cxn modelId="{8BB58B4F-D8CA-4752-A3FC-A35F25F2BF76}" type="presParOf" srcId="{71549F2A-90EE-4E73-ADC2-885FBD888B20}" destId="{8F93692D-730E-4F9A-A5D8-2CD69A158F1D}" srcOrd="1" destOrd="0" presId="urn:microsoft.com/office/officeart/2005/8/layout/pyramid1"/>
  </dgm:cxnLst>
  <dgm:bg/>
  <dgm:whole/>
</dgm:dataModel>
</file>

<file path=ppt/diagrams/data10.xml><?xml version="1.0" encoding="utf-8"?>
<dgm:dataModel xmlns:dgm="http://schemas.openxmlformats.org/drawingml/2006/diagram" xmlns:a="http://schemas.openxmlformats.org/drawingml/2006/main">
  <dgm:ptLst>
    <dgm:pt modelId="{E5FF5476-3D98-4AAF-A229-D4996E102B1E}" type="doc">
      <dgm:prSet loTypeId="urn:microsoft.com/office/officeart/2005/8/layout/vList5" loCatId="list" qsTypeId="urn:microsoft.com/office/officeart/2005/8/quickstyle/3d2" qsCatId="3D" csTypeId="urn:microsoft.com/office/officeart/2005/8/colors/accent0_2" csCatId="mainScheme" phldr="1"/>
      <dgm:spPr/>
      <dgm:t>
        <a:bodyPr/>
        <a:lstStyle/>
        <a:p>
          <a:endParaRPr lang="zh-TW" altLang="en-US"/>
        </a:p>
      </dgm:t>
    </dgm:pt>
    <dgm:pt modelId="{1925D39A-37C5-4C7D-976C-B3D3C34014C5}">
      <dgm:prSet phldrT="[文字]" custT="1"/>
      <dgm:spPr>
        <a:solidFill>
          <a:srgbClr val="59CA46"/>
        </a:solidFill>
      </dgm:spPr>
      <dgm:t>
        <a:bodyPr/>
        <a:lstStyle/>
        <a:p>
          <a:r>
            <a:rPr lang="zh-TW" altLang="en-US" sz="3200" b="1" dirty="0" smtClean="0">
              <a:solidFill>
                <a:schemeClr val="tx1"/>
              </a:solidFill>
              <a:latin typeface="標楷體" pitchFamily="65" charset="-120"/>
              <a:ea typeface="標楷體" pitchFamily="65" charset="-120"/>
            </a:rPr>
            <a:t>實作評量</a:t>
          </a:r>
          <a:endParaRPr lang="zh-TW" altLang="en-US" sz="3200" b="1" dirty="0">
            <a:solidFill>
              <a:schemeClr val="tx1"/>
            </a:solidFill>
            <a:latin typeface="標楷體" pitchFamily="65" charset="-120"/>
            <a:ea typeface="標楷體" pitchFamily="65" charset="-120"/>
          </a:endParaRPr>
        </a:p>
      </dgm:t>
    </dgm:pt>
    <dgm:pt modelId="{29268176-2CFA-4B9A-8F72-1C1096C99445}" type="parTrans" cxnId="{BC39A92D-32B7-4244-9E7F-BD19880A9F0E}">
      <dgm:prSet/>
      <dgm:spPr/>
      <dgm:t>
        <a:bodyPr/>
        <a:lstStyle/>
        <a:p>
          <a:endParaRPr lang="zh-TW" altLang="en-US"/>
        </a:p>
      </dgm:t>
    </dgm:pt>
    <dgm:pt modelId="{2DD4E004-CECE-47C4-9AE6-7D018C266569}" type="sibTrans" cxnId="{BC39A92D-32B7-4244-9E7F-BD19880A9F0E}">
      <dgm:prSet/>
      <dgm:spPr/>
      <dgm:t>
        <a:bodyPr/>
        <a:lstStyle/>
        <a:p>
          <a:endParaRPr lang="zh-TW" altLang="en-US"/>
        </a:p>
      </dgm:t>
    </dgm:pt>
    <dgm:pt modelId="{D247C350-2A64-4980-B34A-4CDA45D02B1C}">
      <dgm:prSet phldrT="[文字]" custT="1"/>
      <dgm:spPr>
        <a:solidFill>
          <a:srgbClr val="59CA46"/>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3200" b="1" dirty="0" smtClean="0">
              <a:solidFill>
                <a:schemeClr val="tx1"/>
              </a:solidFill>
              <a:latin typeface="標楷體" pitchFamily="65" charset="-120"/>
              <a:ea typeface="標楷體" pitchFamily="65" charset="-120"/>
            </a:rPr>
            <a:t>口語評量</a:t>
          </a:r>
          <a:endParaRPr lang="zh-TW" altLang="en-US" sz="3200" dirty="0">
            <a:solidFill>
              <a:schemeClr val="tx1"/>
            </a:solidFill>
          </a:endParaRPr>
        </a:p>
      </dgm:t>
    </dgm:pt>
    <dgm:pt modelId="{8E4DBD4E-0759-4520-8833-5D560AE8C203}" type="parTrans" cxnId="{F3B015BE-D28D-461B-9DAF-E1B715253C9C}">
      <dgm:prSet/>
      <dgm:spPr/>
      <dgm:t>
        <a:bodyPr/>
        <a:lstStyle/>
        <a:p>
          <a:endParaRPr lang="zh-TW" altLang="en-US"/>
        </a:p>
      </dgm:t>
    </dgm:pt>
    <dgm:pt modelId="{5092A159-5133-40ED-8188-C8B882A13743}" type="sibTrans" cxnId="{F3B015BE-D28D-461B-9DAF-E1B715253C9C}">
      <dgm:prSet/>
      <dgm:spPr/>
      <dgm:t>
        <a:bodyPr/>
        <a:lstStyle/>
        <a:p>
          <a:endParaRPr lang="zh-TW" altLang="en-US"/>
        </a:p>
      </dgm:t>
    </dgm:pt>
    <dgm:pt modelId="{D5022790-A28F-4B93-BE38-449EC81F8069}">
      <dgm:prSet phldrT="[文字]" custT="1"/>
      <dgm:spPr>
        <a:solidFill>
          <a:srgbClr val="59CA46"/>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3200" b="1" dirty="0" smtClean="0">
              <a:solidFill>
                <a:schemeClr val="tx1"/>
              </a:solidFill>
              <a:latin typeface="標楷體" pitchFamily="65" charset="-120"/>
              <a:ea typeface="標楷體" pitchFamily="65" charset="-120"/>
            </a:rPr>
            <a:t>檔案評量</a:t>
          </a:r>
          <a:endParaRPr lang="zh-TW" altLang="en-US" sz="3200" dirty="0">
            <a:solidFill>
              <a:schemeClr val="tx1"/>
            </a:solidFill>
          </a:endParaRPr>
        </a:p>
      </dgm:t>
    </dgm:pt>
    <dgm:pt modelId="{CFE8BD54-70AA-4B03-BB05-71DDB9E5ADB8}" type="parTrans" cxnId="{150180D4-5514-403C-94C3-6208DA01D0E5}">
      <dgm:prSet/>
      <dgm:spPr/>
      <dgm:t>
        <a:bodyPr/>
        <a:lstStyle/>
        <a:p>
          <a:endParaRPr lang="zh-TW" altLang="en-US"/>
        </a:p>
      </dgm:t>
    </dgm:pt>
    <dgm:pt modelId="{0FF7F771-9BBC-41CE-AAB8-EC226D7EB02F}" type="sibTrans" cxnId="{150180D4-5514-403C-94C3-6208DA01D0E5}">
      <dgm:prSet/>
      <dgm:spPr/>
      <dgm:t>
        <a:bodyPr/>
        <a:lstStyle/>
        <a:p>
          <a:endParaRPr lang="zh-TW" altLang="en-US"/>
        </a:p>
      </dgm:t>
    </dgm:pt>
    <dgm:pt modelId="{FF398243-346B-4DBB-AE6F-8AAC1A35A083}">
      <dgm:prSet phldrT="[文字]"/>
      <dgm:spPr>
        <a:solidFill>
          <a:srgbClr val="59CA46"/>
        </a:solidFill>
      </dgm:spPr>
      <dgm:t>
        <a:bodyPr/>
        <a:lstStyle/>
        <a:p>
          <a:r>
            <a:rPr lang="zh-TW" altLang="en-US" b="1" dirty="0" smtClean="0">
              <a:solidFill>
                <a:schemeClr val="tx1"/>
              </a:solidFill>
              <a:latin typeface="標楷體" pitchFamily="65" charset="-120"/>
              <a:ea typeface="標楷體" pitchFamily="65" charset="-120"/>
            </a:rPr>
            <a:t>高層次紙筆測驗</a:t>
          </a:r>
          <a:endParaRPr lang="zh-TW" altLang="en-US" dirty="0">
            <a:solidFill>
              <a:schemeClr val="tx1"/>
            </a:solidFill>
            <a:latin typeface="標楷體" pitchFamily="65" charset="-120"/>
            <a:ea typeface="標楷體" pitchFamily="65" charset="-120"/>
          </a:endParaRPr>
        </a:p>
      </dgm:t>
    </dgm:pt>
    <dgm:pt modelId="{16F59C5E-A92F-42F5-A214-9FE71033F077}" type="parTrans" cxnId="{10D569C3-4C61-4037-A653-9FFDB7AE7BAB}">
      <dgm:prSet/>
      <dgm:spPr/>
      <dgm:t>
        <a:bodyPr/>
        <a:lstStyle/>
        <a:p>
          <a:endParaRPr lang="zh-TW" altLang="en-US"/>
        </a:p>
      </dgm:t>
    </dgm:pt>
    <dgm:pt modelId="{E897E470-AB94-49E6-A931-B6004B8B2D48}" type="sibTrans" cxnId="{10D569C3-4C61-4037-A653-9FFDB7AE7BAB}">
      <dgm:prSet/>
      <dgm:spPr/>
      <dgm:t>
        <a:bodyPr/>
        <a:lstStyle/>
        <a:p>
          <a:endParaRPr lang="zh-TW" altLang="en-US"/>
        </a:p>
      </dgm:t>
    </dgm:pt>
    <dgm:pt modelId="{F51B43F8-0DDC-4B1A-82FE-1CBEDA3E716C}">
      <dgm:prSet phldrT="[文字]" custT="1"/>
      <dgm:spPr>
        <a:solidFill>
          <a:srgbClr val="59CA46"/>
        </a:solidFill>
      </dgm:spPr>
      <dgm:t>
        <a:bodyPr/>
        <a:lstStyle/>
        <a:p>
          <a:pPr marL="114300" indent="0" algn="l" defTabSz="577850">
            <a:lnSpc>
              <a:spcPct val="90000"/>
            </a:lnSpc>
            <a:spcBef>
              <a:spcPct val="0"/>
            </a:spcBef>
            <a:spcAft>
              <a:spcPct val="15000"/>
            </a:spcAft>
            <a:buNone/>
          </a:pPr>
          <a:r>
            <a:rPr lang="zh-TW" altLang="en-US" sz="2000" dirty="0" smtClean="0">
              <a:solidFill>
                <a:schemeClr val="tx1"/>
              </a:solidFill>
              <a:latin typeface="標楷體" pitchFamily="65" charset="-120"/>
              <a:ea typeface="標楷體" pitchFamily="65" charset="-120"/>
            </a:rPr>
            <a:t>組織、歸納、批判、統整、創造等各   種能力</a:t>
          </a:r>
          <a:endParaRPr lang="zh-TW" altLang="en-US" sz="2000" dirty="0">
            <a:solidFill>
              <a:schemeClr val="tx1"/>
            </a:solidFill>
            <a:latin typeface="標楷體" pitchFamily="65" charset="-120"/>
            <a:ea typeface="標楷體" pitchFamily="65" charset="-120"/>
          </a:endParaRPr>
        </a:p>
      </dgm:t>
    </dgm:pt>
    <dgm:pt modelId="{4B9119C7-B3E1-4F33-86E8-36DEC7482FF3}" type="parTrans" cxnId="{6A4BD2F4-6C34-47B8-A810-C7960D4BB4DE}">
      <dgm:prSet/>
      <dgm:spPr/>
      <dgm:t>
        <a:bodyPr/>
        <a:lstStyle/>
        <a:p>
          <a:endParaRPr lang="zh-TW" altLang="en-US"/>
        </a:p>
      </dgm:t>
    </dgm:pt>
    <dgm:pt modelId="{EAE3A52C-E675-4437-8D47-6821F8F55610}" type="sibTrans" cxnId="{6A4BD2F4-6C34-47B8-A810-C7960D4BB4DE}">
      <dgm:prSet/>
      <dgm:spPr/>
      <dgm:t>
        <a:bodyPr/>
        <a:lstStyle/>
        <a:p>
          <a:endParaRPr lang="zh-TW" altLang="en-US"/>
        </a:p>
      </dgm:t>
    </dgm:pt>
    <dgm:pt modelId="{387286DC-BCB0-4348-83AB-33387AB4E778}">
      <dgm:prSet phldrT="[文字]" custT="1"/>
      <dgm:spPr>
        <a:solidFill>
          <a:srgbClr val="59CA46"/>
        </a:solidFill>
      </dgm:spPr>
      <dgm:t>
        <a:bodyPr/>
        <a:lstStyle/>
        <a:p>
          <a:r>
            <a:rPr lang="zh-TW" altLang="en-US" sz="2000" b="0" dirty="0" smtClean="0">
              <a:solidFill>
                <a:schemeClr val="tx1"/>
              </a:solidFill>
              <a:latin typeface="標楷體" pitchFamily="65" charset="-120"/>
              <a:ea typeface="標楷體" pitchFamily="65" charset="-120"/>
            </a:rPr>
            <a:t>研究報告、學習日誌、分組學習記錄、各類學習單、或其他資料之評量。</a:t>
          </a:r>
          <a:endParaRPr lang="zh-TW" altLang="en-US" sz="2000" b="0" dirty="0">
            <a:solidFill>
              <a:schemeClr val="tx1"/>
            </a:solidFill>
          </a:endParaRPr>
        </a:p>
      </dgm:t>
    </dgm:pt>
    <dgm:pt modelId="{FFB39180-C6ED-4B48-9E08-16DFB461954C}" type="sibTrans" cxnId="{648F5508-1EEF-4826-A4AB-0132CE1BF0F5}">
      <dgm:prSet/>
      <dgm:spPr/>
      <dgm:t>
        <a:bodyPr/>
        <a:lstStyle/>
        <a:p>
          <a:endParaRPr lang="zh-TW" altLang="en-US"/>
        </a:p>
      </dgm:t>
    </dgm:pt>
    <dgm:pt modelId="{094999F5-6E5F-47B9-880A-AD121D236B66}" type="parTrans" cxnId="{648F5508-1EEF-4826-A4AB-0132CE1BF0F5}">
      <dgm:prSet/>
      <dgm:spPr/>
      <dgm:t>
        <a:bodyPr/>
        <a:lstStyle/>
        <a:p>
          <a:endParaRPr lang="zh-TW" altLang="en-US"/>
        </a:p>
      </dgm:t>
    </dgm:pt>
    <dgm:pt modelId="{E428DC5E-934A-48C7-86A1-A5FB96631A19}">
      <dgm:prSet phldrT="[文字]" custT="1"/>
      <dgm:spPr>
        <a:solidFill>
          <a:srgbClr val="59CA46"/>
        </a:solidFill>
      </dgm:spPr>
      <dgm:t>
        <a:bodyPr/>
        <a:lstStyle/>
        <a:p>
          <a:r>
            <a:rPr lang="zh-TW" altLang="en-US" sz="2000" b="0" dirty="0" smtClean="0">
              <a:solidFill>
                <a:schemeClr val="tx1"/>
              </a:solidFill>
              <a:latin typeface="標楷體" pitchFamily="65" charset="-120"/>
              <a:ea typeface="標楷體" pitchFamily="65" charset="-120"/>
            </a:rPr>
            <a:t>口試、口頭報告、晤談</a:t>
          </a:r>
          <a:endParaRPr lang="zh-TW" altLang="en-US" sz="2000" b="0" dirty="0">
            <a:solidFill>
              <a:schemeClr val="tx1"/>
            </a:solidFill>
          </a:endParaRPr>
        </a:p>
      </dgm:t>
    </dgm:pt>
    <dgm:pt modelId="{5D7D3856-DCDA-4309-A2B6-BD3029E678EF}" type="sibTrans" cxnId="{F1491CC0-E491-4233-9720-A6E671BB9DC4}">
      <dgm:prSet/>
      <dgm:spPr/>
      <dgm:t>
        <a:bodyPr/>
        <a:lstStyle/>
        <a:p>
          <a:endParaRPr lang="zh-TW" altLang="en-US"/>
        </a:p>
      </dgm:t>
    </dgm:pt>
    <dgm:pt modelId="{3E9E495C-5358-492B-8526-A7E0D1B25130}" type="parTrans" cxnId="{F1491CC0-E491-4233-9720-A6E671BB9DC4}">
      <dgm:prSet/>
      <dgm:spPr/>
      <dgm:t>
        <a:bodyPr/>
        <a:lstStyle/>
        <a:p>
          <a:endParaRPr lang="zh-TW" altLang="en-US"/>
        </a:p>
      </dgm:t>
    </dgm:pt>
    <dgm:pt modelId="{3EBDC674-8527-4C1B-B9E7-DE0AE8CCAE9F}">
      <dgm:prSet phldrT="[文字]" custT="1"/>
      <dgm:spPr>
        <a:solidFill>
          <a:srgbClr val="59CA46">
            <a:alpha val="90000"/>
          </a:srgbClr>
        </a:solidFill>
      </dgm:spPr>
      <dgm:t>
        <a:bodyPr/>
        <a:lstStyle/>
        <a:p>
          <a:r>
            <a:rPr lang="zh-TW" altLang="en-US" sz="2000" b="0" dirty="0" smtClean="0">
              <a:solidFill>
                <a:schemeClr val="tx1"/>
              </a:solidFill>
              <a:latin typeface="標楷體" pitchFamily="65" charset="-120"/>
              <a:ea typeface="標楷體" pitchFamily="65" charset="-120"/>
            </a:rPr>
            <a:t>成品製作、表演、實作、作業、鑑賞、實踐、或其他行為檢核表或態度評量表。</a:t>
          </a:r>
          <a:endParaRPr lang="zh-TW" altLang="en-US" sz="2000" b="0" dirty="0">
            <a:solidFill>
              <a:schemeClr val="tx1"/>
            </a:solidFill>
          </a:endParaRPr>
        </a:p>
      </dgm:t>
    </dgm:pt>
    <dgm:pt modelId="{4D21CD1B-2993-4550-A36C-B33E2B6FCBAA}" type="sibTrans" cxnId="{24F20284-4FB5-4E0A-8EF9-B513B12A47C1}">
      <dgm:prSet/>
      <dgm:spPr/>
      <dgm:t>
        <a:bodyPr/>
        <a:lstStyle/>
        <a:p>
          <a:endParaRPr lang="zh-TW" altLang="en-US"/>
        </a:p>
      </dgm:t>
    </dgm:pt>
    <dgm:pt modelId="{7E46F27B-2B10-4231-B9BE-0C9E81E96320}" type="parTrans" cxnId="{24F20284-4FB5-4E0A-8EF9-B513B12A47C1}">
      <dgm:prSet/>
      <dgm:spPr/>
      <dgm:t>
        <a:bodyPr/>
        <a:lstStyle/>
        <a:p>
          <a:endParaRPr lang="zh-TW" altLang="en-US"/>
        </a:p>
      </dgm:t>
    </dgm:pt>
    <dgm:pt modelId="{1B35AE49-E105-4D21-9B85-4F7D7DBCC644}" type="pres">
      <dgm:prSet presAssocID="{E5FF5476-3D98-4AAF-A229-D4996E102B1E}" presName="Name0" presStyleCnt="0">
        <dgm:presLayoutVars>
          <dgm:dir/>
          <dgm:animLvl val="lvl"/>
          <dgm:resizeHandles val="exact"/>
        </dgm:presLayoutVars>
      </dgm:prSet>
      <dgm:spPr/>
      <dgm:t>
        <a:bodyPr/>
        <a:lstStyle/>
        <a:p>
          <a:endParaRPr lang="zh-TW" altLang="en-US"/>
        </a:p>
      </dgm:t>
    </dgm:pt>
    <dgm:pt modelId="{3E5F4FC2-3E4F-4ABC-B3BB-F524B15D2961}" type="pres">
      <dgm:prSet presAssocID="{1925D39A-37C5-4C7D-976C-B3D3C34014C5}" presName="linNode" presStyleCnt="0"/>
      <dgm:spPr/>
    </dgm:pt>
    <dgm:pt modelId="{A8BA9F1F-B715-4279-8D83-7AC4A830FAC4}" type="pres">
      <dgm:prSet presAssocID="{1925D39A-37C5-4C7D-976C-B3D3C34014C5}" presName="parentText" presStyleLbl="node1" presStyleIdx="0" presStyleCnt="4" custScaleX="79950" custLinFactNeighborX="-188" custLinFactNeighborY="-6861">
        <dgm:presLayoutVars>
          <dgm:chMax val="1"/>
          <dgm:bulletEnabled val="1"/>
        </dgm:presLayoutVars>
      </dgm:prSet>
      <dgm:spPr/>
      <dgm:t>
        <a:bodyPr/>
        <a:lstStyle/>
        <a:p>
          <a:endParaRPr lang="zh-TW" altLang="en-US"/>
        </a:p>
      </dgm:t>
    </dgm:pt>
    <dgm:pt modelId="{322074FE-BBC9-4FDE-8DD7-2DCBFAC08FB2}" type="pres">
      <dgm:prSet presAssocID="{1925D39A-37C5-4C7D-976C-B3D3C34014C5}" presName="descendantText" presStyleLbl="alignAccFollowNode1" presStyleIdx="0" presStyleCnt="4" custScaleX="105499" custScaleY="97829" custLinFactNeighborX="-2263" custLinFactNeighborY="-3559">
        <dgm:presLayoutVars>
          <dgm:bulletEnabled val="1"/>
        </dgm:presLayoutVars>
      </dgm:prSet>
      <dgm:spPr/>
      <dgm:t>
        <a:bodyPr/>
        <a:lstStyle/>
        <a:p>
          <a:endParaRPr lang="zh-TW" altLang="en-US"/>
        </a:p>
      </dgm:t>
    </dgm:pt>
    <dgm:pt modelId="{D07AEA25-1E2D-4717-AE11-A8BF5EF1BAE7}" type="pres">
      <dgm:prSet presAssocID="{2DD4E004-CECE-47C4-9AE6-7D018C266569}" presName="sp" presStyleCnt="0"/>
      <dgm:spPr/>
    </dgm:pt>
    <dgm:pt modelId="{F14AA608-7A60-4628-A553-CB56424AFC3A}" type="pres">
      <dgm:prSet presAssocID="{D247C350-2A64-4980-B34A-4CDA45D02B1C}" presName="linNode" presStyleCnt="0"/>
      <dgm:spPr/>
    </dgm:pt>
    <dgm:pt modelId="{281C3F0D-C2C4-41AE-820A-E472CC8DB23B}" type="pres">
      <dgm:prSet presAssocID="{D247C350-2A64-4980-B34A-4CDA45D02B1C}" presName="parentText" presStyleLbl="node1" presStyleIdx="1" presStyleCnt="4" custScaleX="81689" custLinFactNeighborX="0" custLinFactNeighborY="-1840">
        <dgm:presLayoutVars>
          <dgm:chMax val="1"/>
          <dgm:bulletEnabled val="1"/>
        </dgm:presLayoutVars>
      </dgm:prSet>
      <dgm:spPr/>
      <dgm:t>
        <a:bodyPr/>
        <a:lstStyle/>
        <a:p>
          <a:endParaRPr lang="zh-TW" altLang="en-US"/>
        </a:p>
      </dgm:t>
    </dgm:pt>
    <dgm:pt modelId="{0EF81B83-4DF1-44D6-ABCD-76B89C431420}" type="pres">
      <dgm:prSet presAssocID="{D247C350-2A64-4980-B34A-4CDA45D02B1C}" presName="descendantText" presStyleLbl="alignAccFollowNode1" presStyleIdx="1" presStyleCnt="4" custScaleX="104373" custLinFactNeighborX="0" custLinFactNeighborY="-2300">
        <dgm:presLayoutVars>
          <dgm:bulletEnabled val="1"/>
        </dgm:presLayoutVars>
      </dgm:prSet>
      <dgm:spPr/>
      <dgm:t>
        <a:bodyPr/>
        <a:lstStyle/>
        <a:p>
          <a:endParaRPr lang="zh-TW" altLang="en-US"/>
        </a:p>
      </dgm:t>
    </dgm:pt>
    <dgm:pt modelId="{712E7695-3E8A-4CD2-B76F-2BBBE34A0BCC}" type="pres">
      <dgm:prSet presAssocID="{5092A159-5133-40ED-8188-C8B882A13743}" presName="sp" presStyleCnt="0"/>
      <dgm:spPr/>
    </dgm:pt>
    <dgm:pt modelId="{DE087342-4024-49D2-9453-39CC6514CE53}" type="pres">
      <dgm:prSet presAssocID="{D5022790-A28F-4B93-BE38-449EC81F8069}" presName="linNode" presStyleCnt="0"/>
      <dgm:spPr/>
    </dgm:pt>
    <dgm:pt modelId="{A4E2B50C-A4A3-4D06-967F-1A64A02AEC4A}" type="pres">
      <dgm:prSet presAssocID="{D5022790-A28F-4B93-BE38-449EC81F8069}" presName="parentText" presStyleLbl="node1" presStyleIdx="2" presStyleCnt="4" custScaleX="84424" custLinFactNeighborX="0" custLinFactNeighborY="-1840">
        <dgm:presLayoutVars>
          <dgm:chMax val="1"/>
          <dgm:bulletEnabled val="1"/>
        </dgm:presLayoutVars>
      </dgm:prSet>
      <dgm:spPr/>
      <dgm:t>
        <a:bodyPr/>
        <a:lstStyle/>
        <a:p>
          <a:endParaRPr lang="zh-TW" altLang="en-US"/>
        </a:p>
      </dgm:t>
    </dgm:pt>
    <dgm:pt modelId="{D4642E86-48AC-4531-AE02-17D2A2809036}" type="pres">
      <dgm:prSet presAssocID="{D5022790-A28F-4B93-BE38-449EC81F8069}" presName="descendantText" presStyleLbl="alignAccFollowNode1" presStyleIdx="2" presStyleCnt="4" custScaleX="103013" custLinFactNeighborX="0" custLinFactNeighborY="-2300">
        <dgm:presLayoutVars>
          <dgm:bulletEnabled val="1"/>
        </dgm:presLayoutVars>
      </dgm:prSet>
      <dgm:spPr/>
      <dgm:t>
        <a:bodyPr/>
        <a:lstStyle/>
        <a:p>
          <a:endParaRPr lang="zh-TW" altLang="en-US"/>
        </a:p>
      </dgm:t>
    </dgm:pt>
    <dgm:pt modelId="{B3FF9177-7A50-4579-8850-262C15BE5176}" type="pres">
      <dgm:prSet presAssocID="{0FF7F771-9BBC-41CE-AAB8-EC226D7EB02F}" presName="sp" presStyleCnt="0"/>
      <dgm:spPr/>
    </dgm:pt>
    <dgm:pt modelId="{D0782F53-D896-455A-8230-B9CD58A65A23}" type="pres">
      <dgm:prSet presAssocID="{FF398243-346B-4DBB-AE6F-8AAC1A35A083}" presName="linNode" presStyleCnt="0"/>
      <dgm:spPr/>
    </dgm:pt>
    <dgm:pt modelId="{5123E59C-9611-4717-BBBE-37D837D8C52A}" type="pres">
      <dgm:prSet presAssocID="{FF398243-346B-4DBB-AE6F-8AAC1A35A083}" presName="parentText" presStyleLbl="node1" presStyleIdx="3" presStyleCnt="4" custScaleX="84534" custLinFactNeighborX="0" custLinFactNeighborY="-2847">
        <dgm:presLayoutVars>
          <dgm:chMax val="1"/>
          <dgm:bulletEnabled val="1"/>
        </dgm:presLayoutVars>
      </dgm:prSet>
      <dgm:spPr/>
      <dgm:t>
        <a:bodyPr/>
        <a:lstStyle/>
        <a:p>
          <a:endParaRPr lang="zh-TW" altLang="en-US"/>
        </a:p>
      </dgm:t>
    </dgm:pt>
    <dgm:pt modelId="{C19C2315-6592-4DC0-9D1C-466188B0505D}" type="pres">
      <dgm:prSet presAssocID="{FF398243-346B-4DBB-AE6F-8AAC1A35A083}" presName="descendantText" presStyleLbl="alignAccFollowNode1" presStyleIdx="3" presStyleCnt="4" custScaleX="105404" custLinFactNeighborX="-2263" custLinFactNeighborY="-3559">
        <dgm:presLayoutVars>
          <dgm:bulletEnabled val="1"/>
        </dgm:presLayoutVars>
      </dgm:prSet>
      <dgm:spPr/>
      <dgm:t>
        <a:bodyPr/>
        <a:lstStyle/>
        <a:p>
          <a:endParaRPr lang="zh-TW" altLang="en-US"/>
        </a:p>
      </dgm:t>
    </dgm:pt>
  </dgm:ptLst>
  <dgm:cxnLst>
    <dgm:cxn modelId="{24F20284-4FB5-4E0A-8EF9-B513B12A47C1}" srcId="{1925D39A-37C5-4C7D-976C-B3D3C34014C5}" destId="{3EBDC674-8527-4C1B-B9E7-DE0AE8CCAE9F}" srcOrd="0" destOrd="0" parTransId="{7E46F27B-2B10-4231-B9BE-0C9E81E96320}" sibTransId="{4D21CD1B-2993-4550-A36C-B33E2B6FCBAA}"/>
    <dgm:cxn modelId="{150180D4-5514-403C-94C3-6208DA01D0E5}" srcId="{E5FF5476-3D98-4AAF-A229-D4996E102B1E}" destId="{D5022790-A28F-4B93-BE38-449EC81F8069}" srcOrd="2" destOrd="0" parTransId="{CFE8BD54-70AA-4B03-BB05-71DDB9E5ADB8}" sibTransId="{0FF7F771-9BBC-41CE-AAB8-EC226D7EB02F}"/>
    <dgm:cxn modelId="{8AC49A93-60ED-4D6D-86D7-E3247C7CB926}" type="presOf" srcId="{E428DC5E-934A-48C7-86A1-A5FB96631A19}" destId="{0EF81B83-4DF1-44D6-ABCD-76B89C431420}" srcOrd="0" destOrd="0" presId="urn:microsoft.com/office/officeart/2005/8/layout/vList5"/>
    <dgm:cxn modelId="{10D569C3-4C61-4037-A653-9FFDB7AE7BAB}" srcId="{E5FF5476-3D98-4AAF-A229-D4996E102B1E}" destId="{FF398243-346B-4DBB-AE6F-8AAC1A35A083}" srcOrd="3" destOrd="0" parTransId="{16F59C5E-A92F-42F5-A214-9FE71033F077}" sibTransId="{E897E470-AB94-49E6-A931-B6004B8B2D48}"/>
    <dgm:cxn modelId="{8D32791E-81DC-41E1-89FC-ECEE05A5B3CE}" type="presOf" srcId="{D247C350-2A64-4980-B34A-4CDA45D02B1C}" destId="{281C3F0D-C2C4-41AE-820A-E472CC8DB23B}" srcOrd="0" destOrd="0" presId="urn:microsoft.com/office/officeart/2005/8/layout/vList5"/>
    <dgm:cxn modelId="{289BEC01-7530-4902-87F6-C7B817577793}" type="presOf" srcId="{F51B43F8-0DDC-4B1A-82FE-1CBEDA3E716C}" destId="{C19C2315-6592-4DC0-9D1C-466188B0505D}" srcOrd="0" destOrd="0" presId="urn:microsoft.com/office/officeart/2005/8/layout/vList5"/>
    <dgm:cxn modelId="{AA8AAF21-5E75-48E1-A86C-2A193E2AD2AA}" type="presOf" srcId="{387286DC-BCB0-4348-83AB-33387AB4E778}" destId="{D4642E86-48AC-4531-AE02-17D2A2809036}" srcOrd="0" destOrd="0" presId="urn:microsoft.com/office/officeart/2005/8/layout/vList5"/>
    <dgm:cxn modelId="{6A4BD2F4-6C34-47B8-A810-C7960D4BB4DE}" srcId="{FF398243-346B-4DBB-AE6F-8AAC1A35A083}" destId="{F51B43F8-0DDC-4B1A-82FE-1CBEDA3E716C}" srcOrd="0" destOrd="0" parTransId="{4B9119C7-B3E1-4F33-86E8-36DEC7482FF3}" sibTransId="{EAE3A52C-E675-4437-8D47-6821F8F55610}"/>
    <dgm:cxn modelId="{F1491CC0-E491-4233-9720-A6E671BB9DC4}" srcId="{D247C350-2A64-4980-B34A-4CDA45D02B1C}" destId="{E428DC5E-934A-48C7-86A1-A5FB96631A19}" srcOrd="0" destOrd="0" parTransId="{3E9E495C-5358-492B-8526-A7E0D1B25130}" sibTransId="{5D7D3856-DCDA-4309-A2B6-BD3029E678EF}"/>
    <dgm:cxn modelId="{BC39A92D-32B7-4244-9E7F-BD19880A9F0E}" srcId="{E5FF5476-3D98-4AAF-A229-D4996E102B1E}" destId="{1925D39A-37C5-4C7D-976C-B3D3C34014C5}" srcOrd="0" destOrd="0" parTransId="{29268176-2CFA-4B9A-8F72-1C1096C99445}" sibTransId="{2DD4E004-CECE-47C4-9AE6-7D018C266569}"/>
    <dgm:cxn modelId="{EAB29CD6-6DA7-4C39-A35C-0BCF4F7C3516}" type="presOf" srcId="{3EBDC674-8527-4C1B-B9E7-DE0AE8CCAE9F}" destId="{322074FE-BBC9-4FDE-8DD7-2DCBFAC08FB2}" srcOrd="0" destOrd="0" presId="urn:microsoft.com/office/officeart/2005/8/layout/vList5"/>
    <dgm:cxn modelId="{648F5508-1EEF-4826-A4AB-0132CE1BF0F5}" srcId="{D5022790-A28F-4B93-BE38-449EC81F8069}" destId="{387286DC-BCB0-4348-83AB-33387AB4E778}" srcOrd="0" destOrd="0" parTransId="{094999F5-6E5F-47B9-880A-AD121D236B66}" sibTransId="{FFB39180-C6ED-4B48-9E08-16DFB461954C}"/>
    <dgm:cxn modelId="{E6A955FA-851A-4BA9-9B28-9D2C2788A6AF}" type="presOf" srcId="{FF398243-346B-4DBB-AE6F-8AAC1A35A083}" destId="{5123E59C-9611-4717-BBBE-37D837D8C52A}" srcOrd="0" destOrd="0" presId="urn:microsoft.com/office/officeart/2005/8/layout/vList5"/>
    <dgm:cxn modelId="{F81C0CC5-2FA4-4141-B248-A2016B5A498E}" type="presOf" srcId="{D5022790-A28F-4B93-BE38-449EC81F8069}" destId="{A4E2B50C-A4A3-4D06-967F-1A64A02AEC4A}" srcOrd="0" destOrd="0" presId="urn:microsoft.com/office/officeart/2005/8/layout/vList5"/>
    <dgm:cxn modelId="{F3B015BE-D28D-461B-9DAF-E1B715253C9C}" srcId="{E5FF5476-3D98-4AAF-A229-D4996E102B1E}" destId="{D247C350-2A64-4980-B34A-4CDA45D02B1C}" srcOrd="1" destOrd="0" parTransId="{8E4DBD4E-0759-4520-8833-5D560AE8C203}" sibTransId="{5092A159-5133-40ED-8188-C8B882A13743}"/>
    <dgm:cxn modelId="{AED0D04F-4AB0-41E3-84D1-A0C0952B9595}" type="presOf" srcId="{E5FF5476-3D98-4AAF-A229-D4996E102B1E}" destId="{1B35AE49-E105-4D21-9B85-4F7D7DBCC644}" srcOrd="0" destOrd="0" presId="urn:microsoft.com/office/officeart/2005/8/layout/vList5"/>
    <dgm:cxn modelId="{D36508D9-12AC-40F4-979B-E323EF72C3CA}" type="presOf" srcId="{1925D39A-37C5-4C7D-976C-B3D3C34014C5}" destId="{A8BA9F1F-B715-4279-8D83-7AC4A830FAC4}" srcOrd="0" destOrd="0" presId="urn:microsoft.com/office/officeart/2005/8/layout/vList5"/>
    <dgm:cxn modelId="{C0FCD6F1-3BC1-480B-B565-4A0F7A40BA6C}" type="presParOf" srcId="{1B35AE49-E105-4D21-9B85-4F7D7DBCC644}" destId="{3E5F4FC2-3E4F-4ABC-B3BB-F524B15D2961}" srcOrd="0" destOrd="0" presId="urn:microsoft.com/office/officeart/2005/8/layout/vList5"/>
    <dgm:cxn modelId="{54662647-2959-4847-BEEC-B6B7BABCCEA6}" type="presParOf" srcId="{3E5F4FC2-3E4F-4ABC-B3BB-F524B15D2961}" destId="{A8BA9F1F-B715-4279-8D83-7AC4A830FAC4}" srcOrd="0" destOrd="0" presId="urn:microsoft.com/office/officeart/2005/8/layout/vList5"/>
    <dgm:cxn modelId="{5C7ED2C2-F8FC-4F50-B0E0-251C78BF0E34}" type="presParOf" srcId="{3E5F4FC2-3E4F-4ABC-B3BB-F524B15D2961}" destId="{322074FE-BBC9-4FDE-8DD7-2DCBFAC08FB2}" srcOrd="1" destOrd="0" presId="urn:microsoft.com/office/officeart/2005/8/layout/vList5"/>
    <dgm:cxn modelId="{D7D1D4FB-01DC-45C2-9656-FB02AE2FBCE2}" type="presParOf" srcId="{1B35AE49-E105-4D21-9B85-4F7D7DBCC644}" destId="{D07AEA25-1E2D-4717-AE11-A8BF5EF1BAE7}" srcOrd="1" destOrd="0" presId="urn:microsoft.com/office/officeart/2005/8/layout/vList5"/>
    <dgm:cxn modelId="{7155E450-2040-487E-A9A1-D9EDAC90DE07}" type="presParOf" srcId="{1B35AE49-E105-4D21-9B85-4F7D7DBCC644}" destId="{F14AA608-7A60-4628-A553-CB56424AFC3A}" srcOrd="2" destOrd="0" presId="urn:microsoft.com/office/officeart/2005/8/layout/vList5"/>
    <dgm:cxn modelId="{709EED4E-4CD6-4B9F-85DD-20B84A5C3971}" type="presParOf" srcId="{F14AA608-7A60-4628-A553-CB56424AFC3A}" destId="{281C3F0D-C2C4-41AE-820A-E472CC8DB23B}" srcOrd="0" destOrd="0" presId="urn:microsoft.com/office/officeart/2005/8/layout/vList5"/>
    <dgm:cxn modelId="{0021571E-71EF-4553-BECA-89072780615C}" type="presParOf" srcId="{F14AA608-7A60-4628-A553-CB56424AFC3A}" destId="{0EF81B83-4DF1-44D6-ABCD-76B89C431420}" srcOrd="1" destOrd="0" presId="urn:microsoft.com/office/officeart/2005/8/layout/vList5"/>
    <dgm:cxn modelId="{97BBBCA8-AAE7-4021-A535-93FA9B7E845B}" type="presParOf" srcId="{1B35AE49-E105-4D21-9B85-4F7D7DBCC644}" destId="{712E7695-3E8A-4CD2-B76F-2BBBE34A0BCC}" srcOrd="3" destOrd="0" presId="urn:microsoft.com/office/officeart/2005/8/layout/vList5"/>
    <dgm:cxn modelId="{6FFE18EB-3529-44D9-A278-8544D7778952}" type="presParOf" srcId="{1B35AE49-E105-4D21-9B85-4F7D7DBCC644}" destId="{DE087342-4024-49D2-9453-39CC6514CE53}" srcOrd="4" destOrd="0" presId="urn:microsoft.com/office/officeart/2005/8/layout/vList5"/>
    <dgm:cxn modelId="{80136CD0-A58D-44CF-B626-BE9BC69A8A95}" type="presParOf" srcId="{DE087342-4024-49D2-9453-39CC6514CE53}" destId="{A4E2B50C-A4A3-4D06-967F-1A64A02AEC4A}" srcOrd="0" destOrd="0" presId="urn:microsoft.com/office/officeart/2005/8/layout/vList5"/>
    <dgm:cxn modelId="{66C32255-E14E-4FFD-A002-165AB485A4EA}" type="presParOf" srcId="{DE087342-4024-49D2-9453-39CC6514CE53}" destId="{D4642E86-48AC-4531-AE02-17D2A2809036}" srcOrd="1" destOrd="0" presId="urn:microsoft.com/office/officeart/2005/8/layout/vList5"/>
    <dgm:cxn modelId="{F3EAE9A5-734A-4417-909E-C7B11C2CB763}" type="presParOf" srcId="{1B35AE49-E105-4D21-9B85-4F7D7DBCC644}" destId="{B3FF9177-7A50-4579-8850-262C15BE5176}" srcOrd="5" destOrd="0" presId="urn:microsoft.com/office/officeart/2005/8/layout/vList5"/>
    <dgm:cxn modelId="{81A0AD70-D255-4345-8956-A43B34207685}" type="presParOf" srcId="{1B35AE49-E105-4D21-9B85-4F7D7DBCC644}" destId="{D0782F53-D896-455A-8230-B9CD58A65A23}" srcOrd="6" destOrd="0" presId="urn:microsoft.com/office/officeart/2005/8/layout/vList5"/>
    <dgm:cxn modelId="{636DEFF5-6B22-4A18-BE2F-9A716BCEB759}" type="presParOf" srcId="{D0782F53-D896-455A-8230-B9CD58A65A23}" destId="{5123E59C-9611-4717-BBBE-37D837D8C52A}" srcOrd="0" destOrd="0" presId="urn:microsoft.com/office/officeart/2005/8/layout/vList5"/>
    <dgm:cxn modelId="{27D10335-2B80-4F05-B15D-669CE5051977}" type="presParOf" srcId="{D0782F53-D896-455A-8230-B9CD58A65A23}" destId="{C19C2315-6592-4DC0-9D1C-466188B0505D}"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D9A140-F0BF-47FE-B874-0EEE2B024AAB}" type="doc">
      <dgm:prSet loTypeId="urn:microsoft.com/office/officeart/2009/layout/CircleArrowProcess" loCatId="process" qsTypeId="urn:microsoft.com/office/officeart/2005/8/quickstyle/simple2" qsCatId="simple" csTypeId="urn:microsoft.com/office/officeart/2005/8/colors/colorful1#1" csCatId="colorful" phldr="1"/>
      <dgm:spPr/>
      <dgm:t>
        <a:bodyPr/>
        <a:lstStyle/>
        <a:p>
          <a:endParaRPr lang="zh-TW" altLang="en-US"/>
        </a:p>
      </dgm:t>
    </dgm:pt>
    <dgm:pt modelId="{0E7B3F57-BD3B-4CE6-BB09-06E4AEDA5D15}">
      <dgm:prSet phldrT="[文字]" custT="1"/>
      <dgm:spPr/>
      <dgm:t>
        <a:bodyPr/>
        <a:lstStyle/>
        <a:p>
          <a:r>
            <a:rPr lang="zh-TW" altLang="en-US" sz="2800" b="1" dirty="0" smtClean="0">
              <a:latin typeface="標楷體" pitchFamily="65" charset="-120"/>
              <a:ea typeface="標楷體" pitchFamily="65" charset="-120"/>
            </a:rPr>
            <a:t>準備度</a:t>
          </a:r>
          <a:endParaRPr lang="zh-TW" altLang="en-US" sz="2800" b="1" dirty="0">
            <a:latin typeface="標楷體" pitchFamily="65" charset="-120"/>
            <a:ea typeface="標楷體" pitchFamily="65" charset="-120"/>
          </a:endParaRPr>
        </a:p>
      </dgm:t>
    </dgm:pt>
    <dgm:pt modelId="{15970458-E6C3-4007-82F9-4C307CC711B2}" type="parTrans" cxnId="{70FDE6A3-559F-439E-8ADD-F57890517ED2}">
      <dgm:prSet/>
      <dgm:spPr/>
      <dgm:t>
        <a:bodyPr/>
        <a:lstStyle/>
        <a:p>
          <a:endParaRPr lang="zh-TW" altLang="en-US">
            <a:latin typeface="標楷體" pitchFamily="65" charset="-120"/>
            <a:ea typeface="標楷體" pitchFamily="65" charset="-120"/>
          </a:endParaRPr>
        </a:p>
      </dgm:t>
    </dgm:pt>
    <dgm:pt modelId="{16B5B27E-9EF3-4031-8FA9-16BF5E82413A}" type="sibTrans" cxnId="{70FDE6A3-559F-439E-8ADD-F57890517ED2}">
      <dgm:prSet/>
      <dgm:spPr/>
      <dgm:t>
        <a:bodyPr/>
        <a:lstStyle/>
        <a:p>
          <a:endParaRPr lang="zh-TW" altLang="en-US">
            <a:latin typeface="標楷體" pitchFamily="65" charset="-120"/>
            <a:ea typeface="標楷體" pitchFamily="65" charset="-120"/>
          </a:endParaRPr>
        </a:p>
      </dgm:t>
    </dgm:pt>
    <dgm:pt modelId="{60EA8A91-05E8-4B18-90BC-A3B83291B8AC}">
      <dgm:prSet phldrT="[文字]" custT="1"/>
      <dgm:spPr/>
      <dgm:t>
        <a:bodyPr/>
        <a:lstStyle/>
        <a:p>
          <a:r>
            <a:rPr lang="zh-TW" altLang="en-US" sz="2800" b="1" dirty="0" smtClean="0">
              <a:latin typeface="標楷體" pitchFamily="65" charset="-120"/>
              <a:ea typeface="標楷體" pitchFamily="65" charset="-120"/>
            </a:rPr>
            <a:t>興趣</a:t>
          </a:r>
          <a:endParaRPr lang="zh-TW" altLang="en-US" sz="2800" b="1" dirty="0">
            <a:latin typeface="標楷體" pitchFamily="65" charset="-120"/>
            <a:ea typeface="標楷體" pitchFamily="65" charset="-120"/>
          </a:endParaRPr>
        </a:p>
      </dgm:t>
    </dgm:pt>
    <dgm:pt modelId="{C63544F7-2C54-416B-BD1B-3023FDAF1F85}" type="parTrans" cxnId="{BD9D6654-60C2-4359-AF0D-A936B53B8597}">
      <dgm:prSet/>
      <dgm:spPr/>
      <dgm:t>
        <a:bodyPr/>
        <a:lstStyle/>
        <a:p>
          <a:endParaRPr lang="zh-TW" altLang="en-US">
            <a:latin typeface="標楷體" pitchFamily="65" charset="-120"/>
            <a:ea typeface="標楷體" pitchFamily="65" charset="-120"/>
          </a:endParaRPr>
        </a:p>
      </dgm:t>
    </dgm:pt>
    <dgm:pt modelId="{10694FFA-B220-4687-9954-EDF274A55BFE}" type="sibTrans" cxnId="{BD9D6654-60C2-4359-AF0D-A936B53B8597}">
      <dgm:prSet/>
      <dgm:spPr/>
      <dgm:t>
        <a:bodyPr/>
        <a:lstStyle/>
        <a:p>
          <a:endParaRPr lang="zh-TW" altLang="en-US">
            <a:latin typeface="標楷體" pitchFamily="65" charset="-120"/>
            <a:ea typeface="標楷體" pitchFamily="65" charset="-120"/>
          </a:endParaRPr>
        </a:p>
      </dgm:t>
    </dgm:pt>
    <dgm:pt modelId="{11EE4FA6-B724-4BC5-9ADB-7E3FC60E3938}">
      <dgm:prSet phldrT="[文字]" custT="1"/>
      <dgm:spPr/>
      <dgm:t>
        <a:bodyPr/>
        <a:lstStyle/>
        <a:p>
          <a:r>
            <a:rPr lang="zh-TW" altLang="en-US" sz="2800" b="1" dirty="0" smtClean="0">
              <a:latin typeface="標楷體" pitchFamily="65" charset="-120"/>
              <a:ea typeface="標楷體" pitchFamily="65" charset="-120"/>
            </a:rPr>
            <a:t>學習歷程</a:t>
          </a:r>
          <a:endParaRPr lang="zh-TW" altLang="en-US" sz="2800" b="1" dirty="0">
            <a:latin typeface="標楷體" pitchFamily="65" charset="-120"/>
            <a:ea typeface="標楷體" pitchFamily="65" charset="-120"/>
          </a:endParaRPr>
        </a:p>
      </dgm:t>
    </dgm:pt>
    <dgm:pt modelId="{7A2335F4-AD99-48DC-A662-C0686AD54BA3}" type="parTrans" cxnId="{40A7369F-A5AA-4EC8-950C-8F9B4F249592}">
      <dgm:prSet/>
      <dgm:spPr/>
      <dgm:t>
        <a:bodyPr/>
        <a:lstStyle/>
        <a:p>
          <a:endParaRPr lang="zh-TW" altLang="en-US">
            <a:latin typeface="標楷體" pitchFamily="65" charset="-120"/>
            <a:ea typeface="標楷體" pitchFamily="65" charset="-120"/>
          </a:endParaRPr>
        </a:p>
      </dgm:t>
    </dgm:pt>
    <dgm:pt modelId="{9DA4CE73-8F03-4193-BCF5-8B9D82286475}" type="sibTrans" cxnId="{40A7369F-A5AA-4EC8-950C-8F9B4F249592}">
      <dgm:prSet/>
      <dgm:spPr/>
      <dgm:t>
        <a:bodyPr/>
        <a:lstStyle/>
        <a:p>
          <a:endParaRPr lang="zh-TW" altLang="en-US">
            <a:latin typeface="標楷體" pitchFamily="65" charset="-120"/>
            <a:ea typeface="標楷體" pitchFamily="65" charset="-120"/>
          </a:endParaRPr>
        </a:p>
      </dgm:t>
    </dgm:pt>
    <dgm:pt modelId="{C3A816B5-C16F-4AB3-AA89-E80DE2FC0853}" type="pres">
      <dgm:prSet presAssocID="{A1D9A140-F0BF-47FE-B874-0EEE2B024AAB}" presName="Name0" presStyleCnt="0">
        <dgm:presLayoutVars>
          <dgm:chMax val="7"/>
          <dgm:chPref val="7"/>
          <dgm:dir/>
          <dgm:animLvl val="lvl"/>
        </dgm:presLayoutVars>
      </dgm:prSet>
      <dgm:spPr/>
      <dgm:t>
        <a:bodyPr/>
        <a:lstStyle/>
        <a:p>
          <a:endParaRPr lang="zh-TW" altLang="en-US"/>
        </a:p>
      </dgm:t>
    </dgm:pt>
    <dgm:pt modelId="{F0FDD39B-3A10-40CF-83D3-4658C8A8E801}" type="pres">
      <dgm:prSet presAssocID="{0E7B3F57-BD3B-4CE6-BB09-06E4AEDA5D15}" presName="Accent1" presStyleCnt="0"/>
      <dgm:spPr/>
      <dgm:t>
        <a:bodyPr/>
        <a:lstStyle/>
        <a:p>
          <a:endParaRPr lang="zh-TW" altLang="en-US"/>
        </a:p>
      </dgm:t>
    </dgm:pt>
    <dgm:pt modelId="{C5F96655-2393-4BDF-B84B-0597EF5FDE2B}" type="pres">
      <dgm:prSet presAssocID="{0E7B3F57-BD3B-4CE6-BB09-06E4AEDA5D15}" presName="Accent" presStyleLbl="node1" presStyleIdx="0" presStyleCnt="3"/>
      <dgm:spPr/>
      <dgm:t>
        <a:bodyPr/>
        <a:lstStyle/>
        <a:p>
          <a:endParaRPr lang="zh-TW" altLang="en-US"/>
        </a:p>
      </dgm:t>
    </dgm:pt>
    <dgm:pt modelId="{B81CB2AD-6E44-4931-B12D-01C16E324960}" type="pres">
      <dgm:prSet presAssocID="{0E7B3F57-BD3B-4CE6-BB09-06E4AEDA5D15}" presName="Parent1" presStyleLbl="revTx" presStyleIdx="0" presStyleCnt="3">
        <dgm:presLayoutVars>
          <dgm:chMax val="1"/>
          <dgm:chPref val="1"/>
          <dgm:bulletEnabled val="1"/>
        </dgm:presLayoutVars>
      </dgm:prSet>
      <dgm:spPr/>
      <dgm:t>
        <a:bodyPr/>
        <a:lstStyle/>
        <a:p>
          <a:endParaRPr lang="zh-TW" altLang="en-US"/>
        </a:p>
      </dgm:t>
    </dgm:pt>
    <dgm:pt modelId="{63D5647E-136A-4678-AA5A-61547873AFCE}" type="pres">
      <dgm:prSet presAssocID="{60EA8A91-05E8-4B18-90BC-A3B83291B8AC}" presName="Accent2" presStyleCnt="0"/>
      <dgm:spPr/>
      <dgm:t>
        <a:bodyPr/>
        <a:lstStyle/>
        <a:p>
          <a:endParaRPr lang="zh-TW" altLang="en-US"/>
        </a:p>
      </dgm:t>
    </dgm:pt>
    <dgm:pt modelId="{FC730FD5-E1C5-49E4-BF4B-CC3746C8EF49}" type="pres">
      <dgm:prSet presAssocID="{60EA8A91-05E8-4B18-90BC-A3B83291B8AC}" presName="Accent" presStyleLbl="node1" presStyleIdx="1" presStyleCnt="3"/>
      <dgm:spPr/>
      <dgm:t>
        <a:bodyPr/>
        <a:lstStyle/>
        <a:p>
          <a:endParaRPr lang="zh-TW" altLang="en-US"/>
        </a:p>
      </dgm:t>
    </dgm:pt>
    <dgm:pt modelId="{3DFE7F0D-9712-4E0F-9480-DDDA0432BDB2}" type="pres">
      <dgm:prSet presAssocID="{60EA8A91-05E8-4B18-90BC-A3B83291B8AC}" presName="Parent2" presStyleLbl="revTx" presStyleIdx="1" presStyleCnt="3">
        <dgm:presLayoutVars>
          <dgm:chMax val="1"/>
          <dgm:chPref val="1"/>
          <dgm:bulletEnabled val="1"/>
        </dgm:presLayoutVars>
      </dgm:prSet>
      <dgm:spPr/>
      <dgm:t>
        <a:bodyPr/>
        <a:lstStyle/>
        <a:p>
          <a:endParaRPr lang="zh-TW" altLang="en-US"/>
        </a:p>
      </dgm:t>
    </dgm:pt>
    <dgm:pt modelId="{3D79A031-BA08-49D8-A648-46578F5642D8}" type="pres">
      <dgm:prSet presAssocID="{11EE4FA6-B724-4BC5-9ADB-7E3FC60E3938}" presName="Accent3" presStyleCnt="0"/>
      <dgm:spPr/>
      <dgm:t>
        <a:bodyPr/>
        <a:lstStyle/>
        <a:p>
          <a:endParaRPr lang="zh-TW" altLang="en-US"/>
        </a:p>
      </dgm:t>
    </dgm:pt>
    <dgm:pt modelId="{D2085830-71D7-4469-BEC3-562DA0803AAE}" type="pres">
      <dgm:prSet presAssocID="{11EE4FA6-B724-4BC5-9ADB-7E3FC60E3938}" presName="Accent" presStyleLbl="node1" presStyleIdx="2" presStyleCnt="3"/>
      <dgm:spPr/>
      <dgm:t>
        <a:bodyPr/>
        <a:lstStyle/>
        <a:p>
          <a:endParaRPr lang="zh-TW" altLang="en-US"/>
        </a:p>
      </dgm:t>
    </dgm:pt>
    <dgm:pt modelId="{45B057A1-EA10-4592-9060-876C6113CD05}" type="pres">
      <dgm:prSet presAssocID="{11EE4FA6-B724-4BC5-9ADB-7E3FC60E3938}" presName="Parent3" presStyleLbl="revTx" presStyleIdx="2" presStyleCnt="3" custScaleX="83423">
        <dgm:presLayoutVars>
          <dgm:chMax val="1"/>
          <dgm:chPref val="1"/>
          <dgm:bulletEnabled val="1"/>
        </dgm:presLayoutVars>
      </dgm:prSet>
      <dgm:spPr/>
      <dgm:t>
        <a:bodyPr/>
        <a:lstStyle/>
        <a:p>
          <a:endParaRPr lang="zh-TW" altLang="en-US"/>
        </a:p>
      </dgm:t>
    </dgm:pt>
  </dgm:ptLst>
  <dgm:cxnLst>
    <dgm:cxn modelId="{39E26DAD-8935-4533-8954-1ACD51BA52B5}" type="presOf" srcId="{60EA8A91-05E8-4B18-90BC-A3B83291B8AC}" destId="{3DFE7F0D-9712-4E0F-9480-DDDA0432BDB2}" srcOrd="0" destOrd="0" presId="urn:microsoft.com/office/officeart/2009/layout/CircleArrowProcess"/>
    <dgm:cxn modelId="{DEB313E7-2DCF-47BB-94A9-138219FBA0D7}" type="presOf" srcId="{A1D9A140-F0BF-47FE-B874-0EEE2B024AAB}" destId="{C3A816B5-C16F-4AB3-AA89-E80DE2FC0853}" srcOrd="0" destOrd="0" presId="urn:microsoft.com/office/officeart/2009/layout/CircleArrowProcess"/>
    <dgm:cxn modelId="{BD9D6654-60C2-4359-AF0D-A936B53B8597}" srcId="{A1D9A140-F0BF-47FE-B874-0EEE2B024AAB}" destId="{60EA8A91-05E8-4B18-90BC-A3B83291B8AC}" srcOrd="1" destOrd="0" parTransId="{C63544F7-2C54-416B-BD1B-3023FDAF1F85}" sibTransId="{10694FFA-B220-4687-9954-EDF274A55BFE}"/>
    <dgm:cxn modelId="{40A7369F-A5AA-4EC8-950C-8F9B4F249592}" srcId="{A1D9A140-F0BF-47FE-B874-0EEE2B024AAB}" destId="{11EE4FA6-B724-4BC5-9ADB-7E3FC60E3938}" srcOrd="2" destOrd="0" parTransId="{7A2335F4-AD99-48DC-A662-C0686AD54BA3}" sibTransId="{9DA4CE73-8F03-4193-BCF5-8B9D82286475}"/>
    <dgm:cxn modelId="{70FDE6A3-559F-439E-8ADD-F57890517ED2}" srcId="{A1D9A140-F0BF-47FE-B874-0EEE2B024AAB}" destId="{0E7B3F57-BD3B-4CE6-BB09-06E4AEDA5D15}" srcOrd="0" destOrd="0" parTransId="{15970458-E6C3-4007-82F9-4C307CC711B2}" sibTransId="{16B5B27E-9EF3-4031-8FA9-16BF5E82413A}"/>
    <dgm:cxn modelId="{29F14719-6C60-49B5-A1E4-8324DCF89363}" type="presOf" srcId="{11EE4FA6-B724-4BC5-9ADB-7E3FC60E3938}" destId="{45B057A1-EA10-4592-9060-876C6113CD05}" srcOrd="0" destOrd="0" presId="urn:microsoft.com/office/officeart/2009/layout/CircleArrowProcess"/>
    <dgm:cxn modelId="{F88CE27F-9B4C-4C7D-8E3F-96BAD5987389}" type="presOf" srcId="{0E7B3F57-BD3B-4CE6-BB09-06E4AEDA5D15}" destId="{B81CB2AD-6E44-4931-B12D-01C16E324960}" srcOrd="0" destOrd="0" presId="urn:microsoft.com/office/officeart/2009/layout/CircleArrowProcess"/>
    <dgm:cxn modelId="{D251D666-4267-4208-8A48-9E7A7CFD20DF}" type="presParOf" srcId="{C3A816B5-C16F-4AB3-AA89-E80DE2FC0853}" destId="{F0FDD39B-3A10-40CF-83D3-4658C8A8E801}" srcOrd="0" destOrd="0" presId="urn:microsoft.com/office/officeart/2009/layout/CircleArrowProcess"/>
    <dgm:cxn modelId="{6AB0F647-0DDF-48F5-B255-10744FD721B8}" type="presParOf" srcId="{F0FDD39B-3A10-40CF-83D3-4658C8A8E801}" destId="{C5F96655-2393-4BDF-B84B-0597EF5FDE2B}" srcOrd="0" destOrd="0" presId="urn:microsoft.com/office/officeart/2009/layout/CircleArrowProcess"/>
    <dgm:cxn modelId="{5839BDC4-6187-4AAC-9FC7-3091F50D4566}" type="presParOf" srcId="{C3A816B5-C16F-4AB3-AA89-E80DE2FC0853}" destId="{B81CB2AD-6E44-4931-B12D-01C16E324960}" srcOrd="1" destOrd="0" presId="urn:microsoft.com/office/officeart/2009/layout/CircleArrowProcess"/>
    <dgm:cxn modelId="{E2FD3F01-0D54-4B2D-816A-0808C43E880F}" type="presParOf" srcId="{C3A816B5-C16F-4AB3-AA89-E80DE2FC0853}" destId="{63D5647E-136A-4678-AA5A-61547873AFCE}" srcOrd="2" destOrd="0" presId="urn:microsoft.com/office/officeart/2009/layout/CircleArrowProcess"/>
    <dgm:cxn modelId="{E96A26A1-F469-4BF1-9470-F6214E660E93}" type="presParOf" srcId="{63D5647E-136A-4678-AA5A-61547873AFCE}" destId="{FC730FD5-E1C5-49E4-BF4B-CC3746C8EF49}" srcOrd="0" destOrd="0" presId="urn:microsoft.com/office/officeart/2009/layout/CircleArrowProcess"/>
    <dgm:cxn modelId="{A6996A87-EC6A-4952-966F-3FE20749F9C4}" type="presParOf" srcId="{C3A816B5-C16F-4AB3-AA89-E80DE2FC0853}" destId="{3DFE7F0D-9712-4E0F-9480-DDDA0432BDB2}" srcOrd="3" destOrd="0" presId="urn:microsoft.com/office/officeart/2009/layout/CircleArrowProcess"/>
    <dgm:cxn modelId="{174B1785-8DAD-4D73-8C50-87794CB86E06}" type="presParOf" srcId="{C3A816B5-C16F-4AB3-AA89-E80DE2FC0853}" destId="{3D79A031-BA08-49D8-A648-46578F5642D8}" srcOrd="4" destOrd="0" presId="urn:microsoft.com/office/officeart/2009/layout/CircleArrowProcess"/>
    <dgm:cxn modelId="{8A0DB60E-07AC-4B06-98C0-9A79EF1642AF}" type="presParOf" srcId="{3D79A031-BA08-49D8-A648-46578F5642D8}" destId="{D2085830-71D7-4469-BEC3-562DA0803AAE}" srcOrd="0" destOrd="0" presId="urn:microsoft.com/office/officeart/2009/layout/CircleArrowProcess"/>
    <dgm:cxn modelId="{CDCB902D-BA96-4C51-913D-9A11198ECBF8}" type="presParOf" srcId="{C3A816B5-C16F-4AB3-AA89-E80DE2FC0853}" destId="{45B057A1-EA10-4592-9060-876C6113CD05}" srcOrd="5" destOrd="0" presId="urn:microsoft.com/office/officeart/2009/layout/CircleArrowProcess"/>
  </dgm:cxnLst>
  <dgm:bg/>
  <dgm:whole/>
</dgm:dataModel>
</file>

<file path=ppt/diagrams/data3.xml><?xml version="1.0" encoding="utf-8"?>
<dgm:dataModel xmlns:dgm="http://schemas.openxmlformats.org/drawingml/2006/diagram" xmlns:a="http://schemas.openxmlformats.org/drawingml/2006/main">
  <dgm:ptLst>
    <dgm:pt modelId="{C00C8936-4F2D-4F4D-AAF6-6775C9F67251}" type="doc">
      <dgm:prSet loTypeId="urn:microsoft.com/office/officeart/2005/8/layout/radial4" loCatId="relationship" qsTypeId="urn:microsoft.com/office/officeart/2005/8/quickstyle/simple2" qsCatId="simple" csTypeId="urn:microsoft.com/office/officeart/2005/8/colors/colorful3" csCatId="colorful" phldr="1"/>
      <dgm:spPr/>
      <dgm:t>
        <a:bodyPr/>
        <a:lstStyle/>
        <a:p>
          <a:endParaRPr lang="zh-TW" altLang="en-US"/>
        </a:p>
      </dgm:t>
    </dgm:pt>
    <dgm:pt modelId="{85C82637-F150-4CCD-8360-3B5F97ED4581}">
      <dgm:prSet phldrT="[文字]"/>
      <dgm:spPr/>
      <dgm:t>
        <a:bodyPr/>
        <a:lstStyle/>
        <a:p>
          <a:r>
            <a:rPr lang="zh-TW" altLang="en-US" dirty="0" smtClean="0">
              <a:latin typeface="標楷體" pitchFamily="65" charset="-120"/>
              <a:ea typeface="標楷體" pitchFamily="65" charset="-120"/>
            </a:rPr>
            <a:t>發展高品質學習經驗</a:t>
          </a:r>
          <a:endParaRPr lang="zh-TW" altLang="en-US" dirty="0">
            <a:latin typeface="標楷體" pitchFamily="65" charset="-120"/>
            <a:ea typeface="標楷體" pitchFamily="65" charset="-120"/>
          </a:endParaRPr>
        </a:p>
      </dgm:t>
    </dgm:pt>
    <dgm:pt modelId="{7731AE70-B069-4B15-976F-2B1580EEE92B}" type="parTrans" cxnId="{A94F0E62-58CC-4096-A172-500ECA2FF2D5}">
      <dgm:prSet/>
      <dgm:spPr/>
      <dgm:t>
        <a:bodyPr/>
        <a:lstStyle/>
        <a:p>
          <a:endParaRPr lang="zh-TW" altLang="en-US">
            <a:latin typeface="標楷體" pitchFamily="65" charset="-120"/>
            <a:ea typeface="標楷體" pitchFamily="65" charset="-120"/>
          </a:endParaRPr>
        </a:p>
      </dgm:t>
    </dgm:pt>
    <dgm:pt modelId="{E7A3E384-E8D3-4D16-A056-5BAE91CB0126}" type="sibTrans" cxnId="{A94F0E62-58CC-4096-A172-500ECA2FF2D5}">
      <dgm:prSet/>
      <dgm:spPr/>
      <dgm:t>
        <a:bodyPr/>
        <a:lstStyle/>
        <a:p>
          <a:endParaRPr lang="zh-TW" altLang="en-US">
            <a:latin typeface="標楷體" pitchFamily="65" charset="-120"/>
            <a:ea typeface="標楷體" pitchFamily="65" charset="-120"/>
          </a:endParaRPr>
        </a:p>
      </dgm:t>
    </dgm:pt>
    <dgm:pt modelId="{AB8A2341-07ED-4920-B321-4F49CEBE3E66}">
      <dgm:prSet phldrT="[文字]"/>
      <dgm:spPr/>
      <dgm:t>
        <a:bodyPr/>
        <a:lstStyle/>
        <a:p>
          <a:r>
            <a:rPr lang="zh-TW" altLang="en-US" dirty="0" smtClean="0">
              <a:latin typeface="標楷體" pitchFamily="65" charset="-120"/>
              <a:ea typeface="標楷體" pitchFamily="65" charset="-120"/>
            </a:rPr>
            <a:t>考量教材</a:t>
          </a:r>
          <a:endParaRPr lang="zh-TW" altLang="en-US" dirty="0">
            <a:latin typeface="標楷體" pitchFamily="65" charset="-120"/>
            <a:ea typeface="標楷體" pitchFamily="65" charset="-120"/>
          </a:endParaRPr>
        </a:p>
      </dgm:t>
    </dgm:pt>
    <dgm:pt modelId="{C6EB65A0-3D33-4273-800A-A4718EAC5B66}" type="parTrans" cxnId="{C6A118B7-FB1F-46A1-BCB8-371BA84E0D36}">
      <dgm:prSet/>
      <dgm:spPr/>
      <dgm:t>
        <a:bodyPr/>
        <a:lstStyle/>
        <a:p>
          <a:endParaRPr lang="zh-TW" altLang="en-US">
            <a:latin typeface="標楷體" pitchFamily="65" charset="-120"/>
            <a:ea typeface="標楷體" pitchFamily="65" charset="-120"/>
          </a:endParaRPr>
        </a:p>
      </dgm:t>
    </dgm:pt>
    <dgm:pt modelId="{B3A255DE-7095-4B90-A5CE-4B3D2DF8AA36}" type="sibTrans" cxnId="{C6A118B7-FB1F-46A1-BCB8-371BA84E0D36}">
      <dgm:prSet/>
      <dgm:spPr/>
      <dgm:t>
        <a:bodyPr/>
        <a:lstStyle/>
        <a:p>
          <a:endParaRPr lang="zh-TW" altLang="en-US">
            <a:latin typeface="標楷體" pitchFamily="65" charset="-120"/>
            <a:ea typeface="標楷體" pitchFamily="65" charset="-120"/>
          </a:endParaRPr>
        </a:p>
      </dgm:t>
    </dgm:pt>
    <dgm:pt modelId="{B3080EAB-74DF-45B1-8AD9-CA19E3DAA11D}">
      <dgm:prSet phldrT="[文字]"/>
      <dgm:spPr/>
      <dgm:t>
        <a:bodyPr/>
        <a:lstStyle/>
        <a:p>
          <a:r>
            <a:rPr lang="zh-TW" altLang="en-US" dirty="0" smtClean="0">
              <a:latin typeface="標楷體" pitchFamily="65" charset="-120"/>
              <a:ea typeface="標楷體" pitchFamily="65" charset="-120"/>
            </a:rPr>
            <a:t>考量目標</a:t>
          </a:r>
          <a:endParaRPr lang="zh-TW" altLang="en-US" dirty="0">
            <a:latin typeface="標楷體" pitchFamily="65" charset="-120"/>
            <a:ea typeface="標楷體" pitchFamily="65" charset="-120"/>
          </a:endParaRPr>
        </a:p>
      </dgm:t>
    </dgm:pt>
    <dgm:pt modelId="{5C532976-A603-48BB-B9C2-C13CAE143E1D}" type="parTrans" cxnId="{F8003C58-7499-4D9B-A4E8-8DD9DAF135AC}">
      <dgm:prSet/>
      <dgm:spPr/>
      <dgm:t>
        <a:bodyPr/>
        <a:lstStyle/>
        <a:p>
          <a:endParaRPr lang="zh-TW" altLang="en-US">
            <a:latin typeface="標楷體" pitchFamily="65" charset="-120"/>
            <a:ea typeface="標楷體" pitchFamily="65" charset="-120"/>
          </a:endParaRPr>
        </a:p>
      </dgm:t>
    </dgm:pt>
    <dgm:pt modelId="{270E5BD3-0D85-45DE-9E9E-BEE5C1B9C234}" type="sibTrans" cxnId="{F8003C58-7499-4D9B-A4E8-8DD9DAF135AC}">
      <dgm:prSet/>
      <dgm:spPr/>
      <dgm:t>
        <a:bodyPr/>
        <a:lstStyle/>
        <a:p>
          <a:endParaRPr lang="zh-TW" altLang="en-US">
            <a:latin typeface="標楷體" pitchFamily="65" charset="-120"/>
            <a:ea typeface="標楷體" pitchFamily="65" charset="-120"/>
          </a:endParaRPr>
        </a:p>
      </dgm:t>
    </dgm:pt>
    <dgm:pt modelId="{4173ABE6-D386-4CCD-A35A-A13A30957EAE}">
      <dgm:prSet phldrT="[文字]"/>
      <dgm:spPr/>
      <dgm:t>
        <a:bodyPr/>
        <a:lstStyle/>
        <a:p>
          <a:r>
            <a:rPr lang="zh-TW" altLang="en-US" dirty="0" smtClean="0">
              <a:latin typeface="標楷體" pitchFamily="65" charset="-120"/>
              <a:ea typeface="標楷體" pitchFamily="65" charset="-120"/>
            </a:rPr>
            <a:t>考量活動</a:t>
          </a:r>
          <a:endParaRPr lang="zh-TW" altLang="en-US" dirty="0">
            <a:latin typeface="標楷體" pitchFamily="65" charset="-120"/>
            <a:ea typeface="標楷體" pitchFamily="65" charset="-120"/>
          </a:endParaRPr>
        </a:p>
      </dgm:t>
    </dgm:pt>
    <dgm:pt modelId="{009A771C-12F6-4354-8BBE-AB62A754C47C}" type="parTrans" cxnId="{79D604F9-F14F-4CD5-8C32-9BC443F18D76}">
      <dgm:prSet/>
      <dgm:spPr/>
      <dgm:t>
        <a:bodyPr/>
        <a:lstStyle/>
        <a:p>
          <a:endParaRPr lang="zh-TW" altLang="en-US">
            <a:latin typeface="標楷體" pitchFamily="65" charset="-120"/>
            <a:ea typeface="標楷體" pitchFamily="65" charset="-120"/>
          </a:endParaRPr>
        </a:p>
      </dgm:t>
    </dgm:pt>
    <dgm:pt modelId="{D83AA766-2E3C-4AA8-9EBC-9864E74F3273}" type="sibTrans" cxnId="{79D604F9-F14F-4CD5-8C32-9BC443F18D76}">
      <dgm:prSet/>
      <dgm:spPr/>
      <dgm:t>
        <a:bodyPr/>
        <a:lstStyle/>
        <a:p>
          <a:endParaRPr lang="zh-TW" altLang="en-US">
            <a:latin typeface="標楷體" pitchFamily="65" charset="-120"/>
            <a:ea typeface="標楷體" pitchFamily="65" charset="-120"/>
          </a:endParaRPr>
        </a:p>
      </dgm:t>
    </dgm:pt>
    <dgm:pt modelId="{CDBC1434-6F8E-4D6E-BED3-D8DDFCCDCC71}" type="pres">
      <dgm:prSet presAssocID="{C00C8936-4F2D-4F4D-AAF6-6775C9F67251}" presName="cycle" presStyleCnt="0">
        <dgm:presLayoutVars>
          <dgm:chMax val="1"/>
          <dgm:dir/>
          <dgm:animLvl val="ctr"/>
          <dgm:resizeHandles val="exact"/>
        </dgm:presLayoutVars>
      </dgm:prSet>
      <dgm:spPr/>
      <dgm:t>
        <a:bodyPr/>
        <a:lstStyle/>
        <a:p>
          <a:endParaRPr lang="zh-TW" altLang="en-US"/>
        </a:p>
      </dgm:t>
    </dgm:pt>
    <dgm:pt modelId="{9562CD3B-D412-46B4-8BDE-D283F8612CB9}" type="pres">
      <dgm:prSet presAssocID="{85C82637-F150-4CCD-8360-3B5F97ED4581}" presName="centerShape" presStyleLbl="node0" presStyleIdx="0" presStyleCnt="1" custScaleX="135785" custScaleY="134902" custLinFactNeighborX="947" custLinFactNeighborY="-10984"/>
      <dgm:spPr/>
      <dgm:t>
        <a:bodyPr/>
        <a:lstStyle/>
        <a:p>
          <a:endParaRPr lang="zh-TW" altLang="en-US"/>
        </a:p>
      </dgm:t>
    </dgm:pt>
    <dgm:pt modelId="{833AF631-C59D-492E-9D7F-CC9136943A91}" type="pres">
      <dgm:prSet presAssocID="{C6EB65A0-3D33-4273-800A-A4718EAC5B66}" presName="parTrans" presStyleLbl="bgSibTrans2D1" presStyleIdx="0" presStyleCnt="3"/>
      <dgm:spPr/>
      <dgm:t>
        <a:bodyPr/>
        <a:lstStyle/>
        <a:p>
          <a:endParaRPr lang="zh-TW" altLang="en-US"/>
        </a:p>
      </dgm:t>
    </dgm:pt>
    <dgm:pt modelId="{3A166766-7BBD-4572-884F-923C973528E5}" type="pres">
      <dgm:prSet presAssocID="{AB8A2341-07ED-4920-B321-4F49CEBE3E66}" presName="node" presStyleLbl="node1" presStyleIdx="0" presStyleCnt="3" custScaleX="79460" custScaleY="100509" custRadScaleRad="92728" custRadScaleInc="-103823">
        <dgm:presLayoutVars>
          <dgm:bulletEnabled val="1"/>
        </dgm:presLayoutVars>
      </dgm:prSet>
      <dgm:spPr/>
      <dgm:t>
        <a:bodyPr/>
        <a:lstStyle/>
        <a:p>
          <a:endParaRPr lang="zh-TW" altLang="en-US"/>
        </a:p>
      </dgm:t>
    </dgm:pt>
    <dgm:pt modelId="{8EE5558A-A720-4432-95C2-69DE15A2B11E}" type="pres">
      <dgm:prSet presAssocID="{5C532976-A603-48BB-B9C2-C13CAE143E1D}" presName="parTrans" presStyleLbl="bgSibTrans2D1" presStyleIdx="1" presStyleCnt="3"/>
      <dgm:spPr/>
      <dgm:t>
        <a:bodyPr/>
        <a:lstStyle/>
        <a:p>
          <a:endParaRPr lang="zh-TW" altLang="en-US"/>
        </a:p>
      </dgm:t>
    </dgm:pt>
    <dgm:pt modelId="{49C1A9B1-E0DE-4738-829F-9441DF40B31A}" type="pres">
      <dgm:prSet presAssocID="{B3080EAB-74DF-45B1-8AD9-CA19E3DAA11D}" presName="node" presStyleLbl="node1" presStyleIdx="1" presStyleCnt="3" custScaleX="79617" custRadScaleRad="122975" custRadScaleInc="255">
        <dgm:presLayoutVars>
          <dgm:bulletEnabled val="1"/>
        </dgm:presLayoutVars>
      </dgm:prSet>
      <dgm:spPr/>
      <dgm:t>
        <a:bodyPr/>
        <a:lstStyle/>
        <a:p>
          <a:endParaRPr lang="zh-TW" altLang="en-US"/>
        </a:p>
      </dgm:t>
    </dgm:pt>
    <dgm:pt modelId="{DD72DE9D-3649-48CC-A62A-3BCD3A3EB59F}" type="pres">
      <dgm:prSet presAssocID="{009A771C-12F6-4354-8BBE-AB62A754C47C}" presName="parTrans" presStyleLbl="bgSibTrans2D1" presStyleIdx="2" presStyleCnt="3"/>
      <dgm:spPr/>
      <dgm:t>
        <a:bodyPr/>
        <a:lstStyle/>
        <a:p>
          <a:endParaRPr lang="zh-TW" altLang="en-US"/>
        </a:p>
      </dgm:t>
    </dgm:pt>
    <dgm:pt modelId="{6961A7D7-23FE-4B60-8093-35E7039BA93F}" type="pres">
      <dgm:prSet presAssocID="{4173ABE6-D386-4CCD-A35A-A13A30957EAE}" presName="node" presStyleLbl="node1" presStyleIdx="2" presStyleCnt="3" custScaleX="79038" custRadScaleRad="100946" custRadScaleInc="96144">
        <dgm:presLayoutVars>
          <dgm:bulletEnabled val="1"/>
        </dgm:presLayoutVars>
      </dgm:prSet>
      <dgm:spPr/>
      <dgm:t>
        <a:bodyPr/>
        <a:lstStyle/>
        <a:p>
          <a:endParaRPr lang="zh-TW" altLang="en-US"/>
        </a:p>
      </dgm:t>
    </dgm:pt>
  </dgm:ptLst>
  <dgm:cxnLst>
    <dgm:cxn modelId="{79D604F9-F14F-4CD5-8C32-9BC443F18D76}" srcId="{85C82637-F150-4CCD-8360-3B5F97ED4581}" destId="{4173ABE6-D386-4CCD-A35A-A13A30957EAE}" srcOrd="2" destOrd="0" parTransId="{009A771C-12F6-4354-8BBE-AB62A754C47C}" sibTransId="{D83AA766-2E3C-4AA8-9EBC-9864E74F3273}"/>
    <dgm:cxn modelId="{39F47CC7-DEFD-4BAB-8BB3-4D333966A6F4}" type="presOf" srcId="{C6EB65A0-3D33-4273-800A-A4718EAC5B66}" destId="{833AF631-C59D-492E-9D7F-CC9136943A91}" srcOrd="0" destOrd="0" presId="urn:microsoft.com/office/officeart/2005/8/layout/radial4"/>
    <dgm:cxn modelId="{EAF76D99-797E-4C3F-94DC-49EAF3A59DAD}" type="presOf" srcId="{AB8A2341-07ED-4920-B321-4F49CEBE3E66}" destId="{3A166766-7BBD-4572-884F-923C973528E5}" srcOrd="0" destOrd="0" presId="urn:microsoft.com/office/officeart/2005/8/layout/radial4"/>
    <dgm:cxn modelId="{7F04D401-F37F-4A07-9BC3-44902FC60A20}" type="presOf" srcId="{5C532976-A603-48BB-B9C2-C13CAE143E1D}" destId="{8EE5558A-A720-4432-95C2-69DE15A2B11E}" srcOrd="0" destOrd="0" presId="urn:microsoft.com/office/officeart/2005/8/layout/radial4"/>
    <dgm:cxn modelId="{40D69A09-983E-41B4-88A1-5F6F4A54C80F}" type="presOf" srcId="{4173ABE6-D386-4CCD-A35A-A13A30957EAE}" destId="{6961A7D7-23FE-4B60-8093-35E7039BA93F}" srcOrd="0" destOrd="0" presId="urn:microsoft.com/office/officeart/2005/8/layout/radial4"/>
    <dgm:cxn modelId="{A94F0E62-58CC-4096-A172-500ECA2FF2D5}" srcId="{C00C8936-4F2D-4F4D-AAF6-6775C9F67251}" destId="{85C82637-F150-4CCD-8360-3B5F97ED4581}" srcOrd="0" destOrd="0" parTransId="{7731AE70-B069-4B15-976F-2B1580EEE92B}" sibTransId="{E7A3E384-E8D3-4D16-A056-5BAE91CB0126}"/>
    <dgm:cxn modelId="{C6A118B7-FB1F-46A1-BCB8-371BA84E0D36}" srcId="{85C82637-F150-4CCD-8360-3B5F97ED4581}" destId="{AB8A2341-07ED-4920-B321-4F49CEBE3E66}" srcOrd="0" destOrd="0" parTransId="{C6EB65A0-3D33-4273-800A-A4718EAC5B66}" sibTransId="{B3A255DE-7095-4B90-A5CE-4B3D2DF8AA36}"/>
    <dgm:cxn modelId="{19C18C94-406A-448B-AB5A-89FF087D6225}" type="presOf" srcId="{C00C8936-4F2D-4F4D-AAF6-6775C9F67251}" destId="{CDBC1434-6F8E-4D6E-BED3-D8DDFCCDCC71}" srcOrd="0" destOrd="0" presId="urn:microsoft.com/office/officeart/2005/8/layout/radial4"/>
    <dgm:cxn modelId="{88D10B3F-9C21-46F1-A22E-12EB08109008}" type="presOf" srcId="{B3080EAB-74DF-45B1-8AD9-CA19E3DAA11D}" destId="{49C1A9B1-E0DE-4738-829F-9441DF40B31A}" srcOrd="0" destOrd="0" presId="urn:microsoft.com/office/officeart/2005/8/layout/radial4"/>
    <dgm:cxn modelId="{F8003C58-7499-4D9B-A4E8-8DD9DAF135AC}" srcId="{85C82637-F150-4CCD-8360-3B5F97ED4581}" destId="{B3080EAB-74DF-45B1-8AD9-CA19E3DAA11D}" srcOrd="1" destOrd="0" parTransId="{5C532976-A603-48BB-B9C2-C13CAE143E1D}" sibTransId="{270E5BD3-0D85-45DE-9E9E-BEE5C1B9C234}"/>
    <dgm:cxn modelId="{7E25305F-C914-4169-8D7D-5361E82C8B6A}" type="presOf" srcId="{009A771C-12F6-4354-8BBE-AB62A754C47C}" destId="{DD72DE9D-3649-48CC-A62A-3BCD3A3EB59F}" srcOrd="0" destOrd="0" presId="urn:microsoft.com/office/officeart/2005/8/layout/radial4"/>
    <dgm:cxn modelId="{DC6E4803-8EBD-4347-969C-FE46EE0E3F6E}" type="presOf" srcId="{85C82637-F150-4CCD-8360-3B5F97ED4581}" destId="{9562CD3B-D412-46B4-8BDE-D283F8612CB9}" srcOrd="0" destOrd="0" presId="urn:microsoft.com/office/officeart/2005/8/layout/radial4"/>
    <dgm:cxn modelId="{A175B021-3389-4DFB-AA21-3BD36BF4CACE}" type="presParOf" srcId="{CDBC1434-6F8E-4D6E-BED3-D8DDFCCDCC71}" destId="{9562CD3B-D412-46B4-8BDE-D283F8612CB9}" srcOrd="0" destOrd="0" presId="urn:microsoft.com/office/officeart/2005/8/layout/radial4"/>
    <dgm:cxn modelId="{FD215282-2C2C-44DC-9CFB-FCDB27405F03}" type="presParOf" srcId="{CDBC1434-6F8E-4D6E-BED3-D8DDFCCDCC71}" destId="{833AF631-C59D-492E-9D7F-CC9136943A91}" srcOrd="1" destOrd="0" presId="urn:microsoft.com/office/officeart/2005/8/layout/radial4"/>
    <dgm:cxn modelId="{6E5B8D69-5C8E-4AFD-84A4-8E86487C2C51}" type="presParOf" srcId="{CDBC1434-6F8E-4D6E-BED3-D8DDFCCDCC71}" destId="{3A166766-7BBD-4572-884F-923C973528E5}" srcOrd="2" destOrd="0" presId="urn:microsoft.com/office/officeart/2005/8/layout/radial4"/>
    <dgm:cxn modelId="{D1EE4729-3C14-4AFB-8BA7-1627906D49EA}" type="presParOf" srcId="{CDBC1434-6F8E-4D6E-BED3-D8DDFCCDCC71}" destId="{8EE5558A-A720-4432-95C2-69DE15A2B11E}" srcOrd="3" destOrd="0" presId="urn:microsoft.com/office/officeart/2005/8/layout/radial4"/>
    <dgm:cxn modelId="{CA80DD6C-6AA3-4515-AC64-DC22B8919316}" type="presParOf" srcId="{CDBC1434-6F8E-4D6E-BED3-D8DDFCCDCC71}" destId="{49C1A9B1-E0DE-4738-829F-9441DF40B31A}" srcOrd="4" destOrd="0" presId="urn:microsoft.com/office/officeart/2005/8/layout/radial4"/>
    <dgm:cxn modelId="{B406C76F-0FD8-49AB-A802-8D17B68250C7}" type="presParOf" srcId="{CDBC1434-6F8E-4D6E-BED3-D8DDFCCDCC71}" destId="{DD72DE9D-3649-48CC-A62A-3BCD3A3EB59F}" srcOrd="5" destOrd="0" presId="urn:microsoft.com/office/officeart/2005/8/layout/radial4"/>
    <dgm:cxn modelId="{DC6AA7E0-E5F7-4AD8-B334-735B594D163D}" type="presParOf" srcId="{CDBC1434-6F8E-4D6E-BED3-D8DDFCCDCC71}" destId="{6961A7D7-23FE-4B60-8093-35E7039BA93F}" srcOrd="6" destOrd="0" presId="urn:microsoft.com/office/officeart/2005/8/layout/radial4"/>
  </dgm:cxnLst>
  <dgm:bg/>
  <dgm:whole/>
</dgm:dataModel>
</file>

<file path=ppt/diagrams/data4.xml><?xml version="1.0" encoding="utf-8"?>
<dgm:dataModel xmlns:dgm="http://schemas.openxmlformats.org/drawingml/2006/diagram" xmlns:a="http://schemas.openxmlformats.org/drawingml/2006/main">
  <dgm:ptLst>
    <dgm:pt modelId="{42EBA2C8-673F-492F-922B-3404182FF369}" type="doc">
      <dgm:prSet loTypeId="urn:microsoft.com/office/officeart/2005/8/layout/target3" loCatId="relationship" qsTypeId="urn:microsoft.com/office/officeart/2005/8/quickstyle/simple1" qsCatId="simple" csTypeId="urn:microsoft.com/office/officeart/2005/8/colors/colorful1#2" csCatId="colorful" phldr="1"/>
      <dgm:spPr/>
      <dgm:t>
        <a:bodyPr/>
        <a:lstStyle/>
        <a:p>
          <a:endParaRPr lang="zh-TW" altLang="en-US"/>
        </a:p>
      </dgm:t>
    </dgm:pt>
    <dgm:pt modelId="{AE655444-E3DA-485E-BCB8-E6505B1240C3}">
      <dgm:prSet phldrT="[文字]"/>
      <dgm:spPr/>
      <dgm:t>
        <a:bodyPr/>
        <a:lstStyle/>
        <a:p>
          <a:r>
            <a:rPr lang="zh-TW" altLang="en-US" dirty="0" smtClean="0">
              <a:latin typeface="+mn-lt"/>
              <a:ea typeface="標楷體" pitchFamily="65" charset="-120"/>
            </a:rPr>
            <a:t>成果</a:t>
          </a:r>
          <a:r>
            <a:rPr lang="en-US" altLang="zh-TW" dirty="0" smtClean="0">
              <a:latin typeface="+mn-lt"/>
              <a:ea typeface="標楷體" pitchFamily="65" charset="-120"/>
            </a:rPr>
            <a:t>/</a:t>
          </a:r>
          <a:r>
            <a:rPr lang="zh-TW" altLang="en-US" dirty="0" smtClean="0">
              <a:latin typeface="+mn-lt"/>
              <a:ea typeface="標楷體" pitchFamily="65" charset="-120"/>
            </a:rPr>
            <a:t>評量</a:t>
          </a:r>
          <a:endParaRPr lang="en-US" altLang="zh-TW" dirty="0" smtClean="0">
            <a:latin typeface="+mn-lt"/>
            <a:ea typeface="標楷體" pitchFamily="65" charset="-120"/>
          </a:endParaRPr>
        </a:p>
        <a:p>
          <a:r>
            <a:rPr lang="zh-TW" altLang="en-US" dirty="0" smtClean="0">
              <a:latin typeface="+mn-lt"/>
              <a:ea typeface="標楷體" pitchFamily="65" charset="-120"/>
            </a:rPr>
            <a:t>（</a:t>
          </a:r>
          <a:r>
            <a:rPr lang="en-US" altLang="zh-TW" dirty="0" smtClean="0">
              <a:latin typeface="+mn-lt"/>
              <a:ea typeface="標楷體" pitchFamily="65" charset="-120"/>
            </a:rPr>
            <a:t>Product</a:t>
          </a:r>
          <a:r>
            <a:rPr lang="zh-TW" altLang="en-US" dirty="0" smtClean="0">
              <a:latin typeface="+mn-lt"/>
              <a:ea typeface="標楷體" pitchFamily="65" charset="-120"/>
            </a:rPr>
            <a:t>）</a:t>
          </a:r>
          <a:endParaRPr lang="zh-TW" altLang="en-US" dirty="0">
            <a:latin typeface="+mn-lt"/>
            <a:ea typeface="標楷體" pitchFamily="65" charset="-120"/>
          </a:endParaRPr>
        </a:p>
      </dgm:t>
    </dgm:pt>
    <dgm:pt modelId="{86621B76-D4AE-4CA3-9E77-DBAA2988EC32}" type="parTrans" cxnId="{CF0CF7C3-538F-4378-A4C5-8C26EF400907}">
      <dgm:prSet/>
      <dgm:spPr/>
      <dgm:t>
        <a:bodyPr/>
        <a:lstStyle/>
        <a:p>
          <a:endParaRPr lang="zh-TW" altLang="en-US">
            <a:latin typeface="標楷體" pitchFamily="65" charset="-120"/>
            <a:ea typeface="標楷體" pitchFamily="65" charset="-120"/>
          </a:endParaRPr>
        </a:p>
      </dgm:t>
    </dgm:pt>
    <dgm:pt modelId="{490A7705-AEE9-4067-BA12-7AA20440DD81}" type="sibTrans" cxnId="{CF0CF7C3-538F-4378-A4C5-8C26EF400907}">
      <dgm:prSet/>
      <dgm:spPr/>
      <dgm:t>
        <a:bodyPr/>
        <a:lstStyle/>
        <a:p>
          <a:endParaRPr lang="zh-TW" altLang="en-US">
            <a:latin typeface="標楷體" pitchFamily="65" charset="-120"/>
            <a:ea typeface="標楷體" pitchFamily="65" charset="-120"/>
          </a:endParaRPr>
        </a:p>
      </dgm:t>
    </dgm:pt>
    <dgm:pt modelId="{4D266F16-62DD-4516-A7F2-F0C3CA46EE55}">
      <dgm:prSet phldrT="[文字]"/>
      <dgm:spPr/>
      <dgm:t>
        <a:bodyPr/>
        <a:lstStyle/>
        <a:p>
          <a:r>
            <a:rPr lang="zh-TW" altLang="en-US" dirty="0" smtClean="0">
              <a:latin typeface="標楷體" pitchFamily="65" charset="-120"/>
              <a:ea typeface="標楷體" pitchFamily="65" charset="-120"/>
            </a:rPr>
            <a:t>複雜多樣</a:t>
          </a:r>
          <a:endParaRPr lang="zh-TW" altLang="en-US" dirty="0">
            <a:latin typeface="標楷體" pitchFamily="65" charset="-120"/>
            <a:ea typeface="標楷體" pitchFamily="65" charset="-120"/>
          </a:endParaRPr>
        </a:p>
      </dgm:t>
    </dgm:pt>
    <dgm:pt modelId="{3AB312F3-B185-4128-BAFE-5599A3D18B9C}" type="parTrans" cxnId="{9F744489-3F3A-4819-B16D-38B41FDA245A}">
      <dgm:prSet/>
      <dgm:spPr/>
      <dgm:t>
        <a:bodyPr/>
        <a:lstStyle/>
        <a:p>
          <a:endParaRPr lang="zh-TW" altLang="en-US">
            <a:latin typeface="標楷體" pitchFamily="65" charset="-120"/>
            <a:ea typeface="標楷體" pitchFamily="65" charset="-120"/>
          </a:endParaRPr>
        </a:p>
      </dgm:t>
    </dgm:pt>
    <dgm:pt modelId="{F8E52EA3-8111-4566-ADC7-D349A3446924}" type="sibTrans" cxnId="{9F744489-3F3A-4819-B16D-38B41FDA245A}">
      <dgm:prSet/>
      <dgm:spPr/>
      <dgm:t>
        <a:bodyPr/>
        <a:lstStyle/>
        <a:p>
          <a:endParaRPr lang="zh-TW" altLang="en-US">
            <a:latin typeface="標楷體" pitchFamily="65" charset="-120"/>
            <a:ea typeface="標楷體" pitchFamily="65" charset="-120"/>
          </a:endParaRPr>
        </a:p>
      </dgm:t>
    </dgm:pt>
    <dgm:pt modelId="{6B16493A-BEE5-4D68-92C8-4D5090E3A944}">
      <dgm:prSet phldrT="[文字]"/>
      <dgm:spPr/>
      <dgm:t>
        <a:bodyPr/>
        <a:lstStyle/>
        <a:p>
          <a:r>
            <a:rPr lang="zh-TW" altLang="en-US" dirty="0" smtClean="0">
              <a:latin typeface="標楷體" pitchFamily="65" charset="-120"/>
              <a:ea typeface="標楷體" pitchFamily="65" charset="-120"/>
            </a:rPr>
            <a:t>簡單明確</a:t>
          </a:r>
          <a:endParaRPr lang="zh-TW" altLang="en-US" dirty="0">
            <a:latin typeface="標楷體" pitchFamily="65" charset="-120"/>
            <a:ea typeface="標楷體" pitchFamily="65" charset="-120"/>
          </a:endParaRPr>
        </a:p>
      </dgm:t>
    </dgm:pt>
    <dgm:pt modelId="{E29F14AE-6ACF-4866-A886-FC2F8BB729E5}" type="parTrans" cxnId="{88227077-106D-49FF-AD67-CC034DCFB87A}">
      <dgm:prSet/>
      <dgm:spPr/>
      <dgm:t>
        <a:bodyPr/>
        <a:lstStyle/>
        <a:p>
          <a:endParaRPr lang="zh-TW" altLang="en-US">
            <a:latin typeface="標楷體" pitchFamily="65" charset="-120"/>
            <a:ea typeface="標楷體" pitchFamily="65" charset="-120"/>
          </a:endParaRPr>
        </a:p>
      </dgm:t>
    </dgm:pt>
    <dgm:pt modelId="{0CACB180-3DC1-44EE-8F2C-A025E9C13BAF}" type="sibTrans" cxnId="{88227077-106D-49FF-AD67-CC034DCFB87A}">
      <dgm:prSet/>
      <dgm:spPr/>
      <dgm:t>
        <a:bodyPr/>
        <a:lstStyle/>
        <a:p>
          <a:endParaRPr lang="zh-TW" altLang="en-US">
            <a:latin typeface="標楷體" pitchFamily="65" charset="-120"/>
            <a:ea typeface="標楷體" pitchFamily="65" charset="-120"/>
          </a:endParaRPr>
        </a:p>
      </dgm:t>
    </dgm:pt>
    <dgm:pt modelId="{EFB299D4-660A-4C09-946C-832A570CB7B9}">
      <dgm:prSet phldrT="[文字]"/>
      <dgm:spPr/>
      <dgm:t>
        <a:bodyPr/>
        <a:lstStyle/>
        <a:p>
          <a:r>
            <a:rPr lang="zh-TW" altLang="en-US" dirty="0" smtClean="0">
              <a:latin typeface="標楷體" pitchFamily="65" charset="-120"/>
              <a:ea typeface="標楷體" pitchFamily="65" charset="-120"/>
            </a:rPr>
            <a:t>過程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教法</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en-US" altLang="zh-TW" dirty="0" smtClean="0">
              <a:latin typeface="+mn-lt"/>
              <a:ea typeface="標楷體" pitchFamily="65" charset="-120"/>
            </a:rPr>
            <a:t>Process</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dgm:t>
    </dgm:pt>
    <dgm:pt modelId="{4034E8F1-1183-4EA2-A208-AD918E84A343}" type="parTrans" cxnId="{A357F956-5C30-4633-AFC0-7396487F33C1}">
      <dgm:prSet/>
      <dgm:spPr/>
      <dgm:t>
        <a:bodyPr/>
        <a:lstStyle/>
        <a:p>
          <a:endParaRPr lang="zh-TW" altLang="en-US">
            <a:latin typeface="標楷體" pitchFamily="65" charset="-120"/>
            <a:ea typeface="標楷體" pitchFamily="65" charset="-120"/>
          </a:endParaRPr>
        </a:p>
      </dgm:t>
    </dgm:pt>
    <dgm:pt modelId="{D865FD8B-5FA2-4EEC-BC88-B2BF135F346E}" type="sibTrans" cxnId="{A357F956-5C30-4633-AFC0-7396487F33C1}">
      <dgm:prSet/>
      <dgm:spPr/>
      <dgm:t>
        <a:bodyPr/>
        <a:lstStyle/>
        <a:p>
          <a:endParaRPr lang="zh-TW" altLang="en-US">
            <a:latin typeface="標楷體" pitchFamily="65" charset="-120"/>
            <a:ea typeface="標楷體" pitchFamily="65" charset="-120"/>
          </a:endParaRPr>
        </a:p>
      </dgm:t>
    </dgm:pt>
    <dgm:pt modelId="{02A1FAD3-BB0A-474B-986A-B80FA05E094E}">
      <dgm:prSet phldrT="[文字]"/>
      <dgm:spPr/>
      <dgm:t>
        <a:bodyPr/>
        <a:lstStyle/>
        <a:p>
          <a:r>
            <a:rPr lang="zh-TW" altLang="en-US" dirty="0" smtClean="0">
              <a:latin typeface="標楷體" pitchFamily="65" charset="-120"/>
              <a:ea typeface="標楷體" pitchFamily="65" charset="-120"/>
            </a:rPr>
            <a:t>時間差</a:t>
          </a:r>
          <a:endParaRPr lang="zh-TW" altLang="en-US" dirty="0">
            <a:latin typeface="標楷體" pitchFamily="65" charset="-120"/>
            <a:ea typeface="標楷體" pitchFamily="65" charset="-120"/>
          </a:endParaRPr>
        </a:p>
      </dgm:t>
    </dgm:pt>
    <dgm:pt modelId="{97D5B17B-4B2D-416B-B358-08A635DFCD51}" type="parTrans" cxnId="{B5DA4E1F-CC72-4D4D-A945-C511AD431FF9}">
      <dgm:prSet/>
      <dgm:spPr/>
      <dgm:t>
        <a:bodyPr/>
        <a:lstStyle/>
        <a:p>
          <a:endParaRPr lang="zh-TW" altLang="en-US">
            <a:latin typeface="標楷體" pitchFamily="65" charset="-120"/>
            <a:ea typeface="標楷體" pitchFamily="65" charset="-120"/>
          </a:endParaRPr>
        </a:p>
      </dgm:t>
    </dgm:pt>
    <dgm:pt modelId="{162FD0E4-5040-4D28-8451-0F05AC9BAE3F}" type="sibTrans" cxnId="{B5DA4E1F-CC72-4D4D-A945-C511AD431FF9}">
      <dgm:prSet/>
      <dgm:spPr/>
      <dgm:t>
        <a:bodyPr/>
        <a:lstStyle/>
        <a:p>
          <a:endParaRPr lang="zh-TW" altLang="en-US">
            <a:latin typeface="標楷體" pitchFamily="65" charset="-120"/>
            <a:ea typeface="標楷體" pitchFamily="65" charset="-120"/>
          </a:endParaRPr>
        </a:p>
      </dgm:t>
    </dgm:pt>
    <dgm:pt modelId="{90C60FA7-F586-4ABE-8E55-E27E48CA5355}">
      <dgm:prSet phldrT="[文字]"/>
      <dgm:spPr/>
      <dgm:t>
        <a:bodyPr/>
        <a:lstStyle/>
        <a:p>
          <a:r>
            <a:rPr lang="zh-TW" altLang="en-US" dirty="0" smtClean="0">
              <a:latin typeface="+mn-lt"/>
              <a:ea typeface="標楷體" pitchFamily="65" charset="-120"/>
            </a:rPr>
            <a:t>內容</a:t>
          </a:r>
          <a:r>
            <a:rPr lang="en-US" altLang="zh-TW" dirty="0" smtClean="0">
              <a:latin typeface="+mn-lt"/>
              <a:ea typeface="標楷體" pitchFamily="65" charset="-120"/>
            </a:rPr>
            <a:t>/</a:t>
          </a:r>
          <a:r>
            <a:rPr lang="zh-TW" altLang="en-US" dirty="0" smtClean="0">
              <a:latin typeface="+mn-lt"/>
              <a:ea typeface="標楷體" pitchFamily="65" charset="-120"/>
            </a:rPr>
            <a:t>教材</a:t>
          </a:r>
          <a:endParaRPr lang="en-US" altLang="zh-TW" dirty="0" smtClean="0">
            <a:latin typeface="+mn-lt"/>
            <a:ea typeface="標楷體" pitchFamily="65" charset="-120"/>
          </a:endParaRPr>
        </a:p>
        <a:p>
          <a:r>
            <a:rPr lang="en-US" altLang="zh-TW" dirty="0" smtClean="0">
              <a:latin typeface="+mn-lt"/>
              <a:ea typeface="標楷體" pitchFamily="65" charset="-120"/>
            </a:rPr>
            <a:t>(Content)</a:t>
          </a:r>
          <a:endParaRPr lang="zh-TW" altLang="en-US" dirty="0">
            <a:latin typeface="+mn-lt"/>
            <a:ea typeface="標楷體" pitchFamily="65" charset="-120"/>
          </a:endParaRPr>
        </a:p>
      </dgm:t>
    </dgm:pt>
    <dgm:pt modelId="{FE9E03C2-F66A-48C6-8366-2E884CC74C0F}" type="parTrans" cxnId="{79B1A560-5C31-4A7D-8927-1C92C79DB4AE}">
      <dgm:prSet/>
      <dgm:spPr/>
      <dgm:t>
        <a:bodyPr/>
        <a:lstStyle/>
        <a:p>
          <a:endParaRPr lang="zh-TW" altLang="en-US">
            <a:latin typeface="標楷體" pitchFamily="65" charset="-120"/>
            <a:ea typeface="標楷體" pitchFamily="65" charset="-120"/>
          </a:endParaRPr>
        </a:p>
      </dgm:t>
    </dgm:pt>
    <dgm:pt modelId="{96BE7280-AF76-4312-BCC7-0C2B3F0DDA40}" type="sibTrans" cxnId="{79B1A560-5C31-4A7D-8927-1C92C79DB4AE}">
      <dgm:prSet/>
      <dgm:spPr/>
      <dgm:t>
        <a:bodyPr/>
        <a:lstStyle/>
        <a:p>
          <a:endParaRPr lang="zh-TW" altLang="en-US">
            <a:latin typeface="標楷體" pitchFamily="65" charset="-120"/>
            <a:ea typeface="標楷體" pitchFamily="65" charset="-120"/>
          </a:endParaRPr>
        </a:p>
      </dgm:t>
    </dgm:pt>
    <dgm:pt modelId="{B8F02987-7B3F-4D39-A6C1-461AAAFE88D5}">
      <dgm:prSet phldrT="[文字]"/>
      <dgm:spPr/>
      <dgm:t>
        <a:bodyPr/>
        <a:lstStyle/>
        <a:p>
          <a:r>
            <a:rPr lang="zh-TW" altLang="en-US" dirty="0" smtClean="0">
              <a:latin typeface="標楷體" pitchFamily="65" charset="-120"/>
              <a:ea typeface="標楷體" pitchFamily="65" charset="-120"/>
            </a:rPr>
            <a:t>難易</a:t>
          </a:r>
          <a:endParaRPr lang="zh-TW" altLang="en-US" dirty="0">
            <a:latin typeface="標楷體" pitchFamily="65" charset="-120"/>
            <a:ea typeface="標楷體" pitchFamily="65" charset="-120"/>
          </a:endParaRPr>
        </a:p>
      </dgm:t>
    </dgm:pt>
    <dgm:pt modelId="{F0530DC3-1B9D-4197-A0A8-D0C0172B8EF7}" type="parTrans" cxnId="{7EED0547-D577-4721-87FC-25F2025385F6}">
      <dgm:prSet/>
      <dgm:spPr/>
      <dgm:t>
        <a:bodyPr/>
        <a:lstStyle/>
        <a:p>
          <a:endParaRPr lang="zh-TW" altLang="en-US">
            <a:latin typeface="標楷體" pitchFamily="65" charset="-120"/>
            <a:ea typeface="標楷體" pitchFamily="65" charset="-120"/>
          </a:endParaRPr>
        </a:p>
      </dgm:t>
    </dgm:pt>
    <dgm:pt modelId="{B91DAEF0-CE72-487D-92DE-E3EA1BD40E84}" type="sibTrans" cxnId="{7EED0547-D577-4721-87FC-25F2025385F6}">
      <dgm:prSet/>
      <dgm:spPr/>
      <dgm:t>
        <a:bodyPr/>
        <a:lstStyle/>
        <a:p>
          <a:endParaRPr lang="zh-TW" altLang="en-US">
            <a:latin typeface="標楷體" pitchFamily="65" charset="-120"/>
            <a:ea typeface="標楷體" pitchFamily="65" charset="-120"/>
          </a:endParaRPr>
        </a:p>
      </dgm:t>
    </dgm:pt>
    <dgm:pt modelId="{195BC563-B954-4132-A85A-EFF3455BCF3C}">
      <dgm:prSet phldrT="[文字]"/>
      <dgm:spPr/>
      <dgm:t>
        <a:bodyPr/>
        <a:lstStyle/>
        <a:p>
          <a:r>
            <a:rPr lang="zh-TW" altLang="en-US" dirty="0" smtClean="0">
              <a:latin typeface="標楷體" pitchFamily="65" charset="-120"/>
              <a:ea typeface="標楷體" pitchFamily="65" charset="-120"/>
            </a:rPr>
            <a:t>多寡</a:t>
          </a:r>
          <a:endParaRPr lang="zh-TW" altLang="en-US" dirty="0">
            <a:latin typeface="標楷體" pitchFamily="65" charset="-120"/>
            <a:ea typeface="標楷體" pitchFamily="65" charset="-120"/>
          </a:endParaRPr>
        </a:p>
      </dgm:t>
    </dgm:pt>
    <dgm:pt modelId="{B2CAA5FC-9E3B-4390-AD4C-4192F4FCA2E5}" type="parTrans" cxnId="{97094181-0BF9-4D19-BD92-AC556B709721}">
      <dgm:prSet/>
      <dgm:spPr/>
      <dgm:t>
        <a:bodyPr/>
        <a:lstStyle/>
        <a:p>
          <a:endParaRPr lang="zh-TW" altLang="en-US">
            <a:latin typeface="標楷體" pitchFamily="65" charset="-120"/>
            <a:ea typeface="標楷體" pitchFamily="65" charset="-120"/>
          </a:endParaRPr>
        </a:p>
      </dgm:t>
    </dgm:pt>
    <dgm:pt modelId="{96E47DE9-6992-48CC-9E74-8A32F95890BC}" type="sibTrans" cxnId="{97094181-0BF9-4D19-BD92-AC556B709721}">
      <dgm:prSet/>
      <dgm:spPr/>
      <dgm:t>
        <a:bodyPr/>
        <a:lstStyle/>
        <a:p>
          <a:endParaRPr lang="zh-TW" altLang="en-US">
            <a:latin typeface="標楷體" pitchFamily="65" charset="-120"/>
            <a:ea typeface="標楷體" pitchFamily="65" charset="-120"/>
          </a:endParaRPr>
        </a:p>
      </dgm:t>
    </dgm:pt>
    <dgm:pt modelId="{7684AD51-444E-4918-9A83-15E036D974BA}">
      <dgm:prSet phldrT="[文字]"/>
      <dgm:spPr/>
      <dgm:t>
        <a:bodyPr/>
        <a:lstStyle/>
        <a:p>
          <a:r>
            <a:rPr lang="zh-TW" altLang="en-US" dirty="0" smtClean="0">
              <a:latin typeface="標楷體" pitchFamily="65" charset="-120"/>
              <a:ea typeface="標楷體" pitchFamily="65" charset="-120"/>
            </a:rPr>
            <a:t>路徑差</a:t>
          </a:r>
          <a:endParaRPr lang="zh-TW" altLang="en-US" dirty="0">
            <a:latin typeface="標楷體" pitchFamily="65" charset="-120"/>
            <a:ea typeface="標楷體" pitchFamily="65" charset="-120"/>
          </a:endParaRPr>
        </a:p>
      </dgm:t>
    </dgm:pt>
    <dgm:pt modelId="{5511C33A-DCCC-4577-BDBA-C58CB9BB6BDA}" type="sibTrans" cxnId="{CAF39DFB-FBC5-417E-88EC-B2A6AED0CA0D}">
      <dgm:prSet/>
      <dgm:spPr/>
      <dgm:t>
        <a:bodyPr/>
        <a:lstStyle/>
        <a:p>
          <a:endParaRPr lang="zh-TW" altLang="en-US">
            <a:latin typeface="標楷體" pitchFamily="65" charset="-120"/>
            <a:ea typeface="標楷體" pitchFamily="65" charset="-120"/>
          </a:endParaRPr>
        </a:p>
      </dgm:t>
    </dgm:pt>
    <dgm:pt modelId="{FB99F13D-759E-4748-AFC3-D9B4A7D9743B}" type="parTrans" cxnId="{CAF39DFB-FBC5-417E-88EC-B2A6AED0CA0D}">
      <dgm:prSet/>
      <dgm:spPr/>
      <dgm:t>
        <a:bodyPr/>
        <a:lstStyle/>
        <a:p>
          <a:endParaRPr lang="zh-TW" altLang="en-US">
            <a:latin typeface="標楷體" pitchFamily="65" charset="-120"/>
            <a:ea typeface="標楷體" pitchFamily="65" charset="-120"/>
          </a:endParaRPr>
        </a:p>
      </dgm:t>
    </dgm:pt>
    <dgm:pt modelId="{6E290E0F-5781-4AD7-AC66-61EFB66327BB}" type="pres">
      <dgm:prSet presAssocID="{42EBA2C8-673F-492F-922B-3404182FF369}" presName="Name0" presStyleCnt="0">
        <dgm:presLayoutVars>
          <dgm:chMax val="7"/>
          <dgm:dir/>
          <dgm:animLvl val="lvl"/>
          <dgm:resizeHandles val="exact"/>
        </dgm:presLayoutVars>
      </dgm:prSet>
      <dgm:spPr/>
      <dgm:t>
        <a:bodyPr/>
        <a:lstStyle/>
        <a:p>
          <a:endParaRPr lang="zh-TW" altLang="en-US"/>
        </a:p>
      </dgm:t>
    </dgm:pt>
    <dgm:pt modelId="{5E2C459B-A699-40E8-9BCB-835188D88C71}" type="pres">
      <dgm:prSet presAssocID="{AE655444-E3DA-485E-BCB8-E6505B1240C3}" presName="circle1" presStyleLbl="node1" presStyleIdx="0" presStyleCnt="3"/>
      <dgm:spPr/>
      <dgm:t>
        <a:bodyPr/>
        <a:lstStyle/>
        <a:p>
          <a:endParaRPr lang="zh-TW" altLang="en-US"/>
        </a:p>
      </dgm:t>
    </dgm:pt>
    <dgm:pt modelId="{1BA63A31-1894-48E3-AA65-08A355FC0C46}" type="pres">
      <dgm:prSet presAssocID="{AE655444-E3DA-485E-BCB8-E6505B1240C3}" presName="space" presStyleCnt="0"/>
      <dgm:spPr/>
      <dgm:t>
        <a:bodyPr/>
        <a:lstStyle/>
        <a:p>
          <a:endParaRPr lang="zh-TW" altLang="en-US"/>
        </a:p>
      </dgm:t>
    </dgm:pt>
    <dgm:pt modelId="{DC1F299E-5004-44E1-90F2-75F982C2C729}" type="pres">
      <dgm:prSet presAssocID="{AE655444-E3DA-485E-BCB8-E6505B1240C3}" presName="rect1" presStyleLbl="alignAcc1" presStyleIdx="0" presStyleCnt="3"/>
      <dgm:spPr/>
      <dgm:t>
        <a:bodyPr/>
        <a:lstStyle/>
        <a:p>
          <a:endParaRPr lang="zh-TW" altLang="en-US"/>
        </a:p>
      </dgm:t>
    </dgm:pt>
    <dgm:pt modelId="{8024038B-4491-48D5-A9E0-7994798F3096}" type="pres">
      <dgm:prSet presAssocID="{EFB299D4-660A-4C09-946C-832A570CB7B9}" presName="vertSpace2" presStyleLbl="node1" presStyleIdx="0" presStyleCnt="3"/>
      <dgm:spPr/>
      <dgm:t>
        <a:bodyPr/>
        <a:lstStyle/>
        <a:p>
          <a:endParaRPr lang="zh-TW" altLang="en-US"/>
        </a:p>
      </dgm:t>
    </dgm:pt>
    <dgm:pt modelId="{37DFE577-6490-45AC-B12C-F8D93CC1E7CB}" type="pres">
      <dgm:prSet presAssocID="{EFB299D4-660A-4C09-946C-832A570CB7B9}" presName="circle2" presStyleLbl="node1" presStyleIdx="1" presStyleCnt="3"/>
      <dgm:spPr/>
      <dgm:t>
        <a:bodyPr/>
        <a:lstStyle/>
        <a:p>
          <a:endParaRPr lang="zh-TW" altLang="en-US"/>
        </a:p>
      </dgm:t>
    </dgm:pt>
    <dgm:pt modelId="{C46D4085-0989-4002-9111-B3F96B9643AB}" type="pres">
      <dgm:prSet presAssocID="{EFB299D4-660A-4C09-946C-832A570CB7B9}" presName="rect2" presStyleLbl="alignAcc1" presStyleIdx="1" presStyleCnt="3"/>
      <dgm:spPr/>
      <dgm:t>
        <a:bodyPr/>
        <a:lstStyle/>
        <a:p>
          <a:endParaRPr lang="zh-TW" altLang="en-US"/>
        </a:p>
      </dgm:t>
    </dgm:pt>
    <dgm:pt modelId="{F2615EEB-7539-45F4-83F5-72AE806B8E6C}" type="pres">
      <dgm:prSet presAssocID="{90C60FA7-F586-4ABE-8E55-E27E48CA5355}" presName="vertSpace3" presStyleLbl="node1" presStyleIdx="1" presStyleCnt="3"/>
      <dgm:spPr/>
      <dgm:t>
        <a:bodyPr/>
        <a:lstStyle/>
        <a:p>
          <a:endParaRPr lang="zh-TW" altLang="en-US"/>
        </a:p>
      </dgm:t>
    </dgm:pt>
    <dgm:pt modelId="{6167F25B-A41C-4820-BF4E-AA7859A4FB4D}" type="pres">
      <dgm:prSet presAssocID="{90C60FA7-F586-4ABE-8E55-E27E48CA5355}" presName="circle3" presStyleLbl="node1" presStyleIdx="2" presStyleCnt="3"/>
      <dgm:spPr/>
      <dgm:t>
        <a:bodyPr/>
        <a:lstStyle/>
        <a:p>
          <a:endParaRPr lang="zh-TW" altLang="en-US"/>
        </a:p>
      </dgm:t>
    </dgm:pt>
    <dgm:pt modelId="{B5CCC32A-38B2-42F9-896E-D70CEE564684}" type="pres">
      <dgm:prSet presAssocID="{90C60FA7-F586-4ABE-8E55-E27E48CA5355}" presName="rect3" presStyleLbl="alignAcc1" presStyleIdx="2" presStyleCnt="3"/>
      <dgm:spPr/>
      <dgm:t>
        <a:bodyPr/>
        <a:lstStyle/>
        <a:p>
          <a:endParaRPr lang="zh-TW" altLang="en-US"/>
        </a:p>
      </dgm:t>
    </dgm:pt>
    <dgm:pt modelId="{2DF3EFC0-16A6-475C-957A-9D5747A7B1EF}" type="pres">
      <dgm:prSet presAssocID="{AE655444-E3DA-485E-BCB8-E6505B1240C3}" presName="rect1ParTx" presStyleLbl="alignAcc1" presStyleIdx="2" presStyleCnt="3">
        <dgm:presLayoutVars>
          <dgm:chMax val="1"/>
          <dgm:bulletEnabled val="1"/>
        </dgm:presLayoutVars>
      </dgm:prSet>
      <dgm:spPr/>
      <dgm:t>
        <a:bodyPr/>
        <a:lstStyle/>
        <a:p>
          <a:endParaRPr lang="zh-TW" altLang="en-US"/>
        </a:p>
      </dgm:t>
    </dgm:pt>
    <dgm:pt modelId="{518C5297-4DF1-4B73-BB61-D2158A02064B}" type="pres">
      <dgm:prSet presAssocID="{AE655444-E3DA-485E-BCB8-E6505B1240C3}" presName="rect1ChTx" presStyleLbl="alignAcc1" presStyleIdx="2" presStyleCnt="3">
        <dgm:presLayoutVars>
          <dgm:bulletEnabled val="1"/>
        </dgm:presLayoutVars>
      </dgm:prSet>
      <dgm:spPr/>
      <dgm:t>
        <a:bodyPr/>
        <a:lstStyle/>
        <a:p>
          <a:endParaRPr lang="zh-TW" altLang="en-US"/>
        </a:p>
      </dgm:t>
    </dgm:pt>
    <dgm:pt modelId="{7DC907D3-2825-4B5F-8F71-5B07905132CE}" type="pres">
      <dgm:prSet presAssocID="{EFB299D4-660A-4C09-946C-832A570CB7B9}" presName="rect2ParTx" presStyleLbl="alignAcc1" presStyleIdx="2" presStyleCnt="3">
        <dgm:presLayoutVars>
          <dgm:chMax val="1"/>
          <dgm:bulletEnabled val="1"/>
        </dgm:presLayoutVars>
      </dgm:prSet>
      <dgm:spPr/>
      <dgm:t>
        <a:bodyPr/>
        <a:lstStyle/>
        <a:p>
          <a:endParaRPr lang="zh-TW" altLang="en-US"/>
        </a:p>
      </dgm:t>
    </dgm:pt>
    <dgm:pt modelId="{85025B5E-885D-4FF4-A6E4-71CCD430D23E}" type="pres">
      <dgm:prSet presAssocID="{EFB299D4-660A-4C09-946C-832A570CB7B9}" presName="rect2ChTx" presStyleLbl="alignAcc1" presStyleIdx="2" presStyleCnt="3">
        <dgm:presLayoutVars>
          <dgm:bulletEnabled val="1"/>
        </dgm:presLayoutVars>
      </dgm:prSet>
      <dgm:spPr/>
      <dgm:t>
        <a:bodyPr/>
        <a:lstStyle/>
        <a:p>
          <a:endParaRPr lang="zh-TW" altLang="en-US"/>
        </a:p>
      </dgm:t>
    </dgm:pt>
    <dgm:pt modelId="{9BB87599-C06F-4E46-9FFE-B546930E09DD}" type="pres">
      <dgm:prSet presAssocID="{90C60FA7-F586-4ABE-8E55-E27E48CA5355}" presName="rect3ParTx" presStyleLbl="alignAcc1" presStyleIdx="2" presStyleCnt="3">
        <dgm:presLayoutVars>
          <dgm:chMax val="1"/>
          <dgm:bulletEnabled val="1"/>
        </dgm:presLayoutVars>
      </dgm:prSet>
      <dgm:spPr/>
      <dgm:t>
        <a:bodyPr/>
        <a:lstStyle/>
        <a:p>
          <a:endParaRPr lang="zh-TW" altLang="en-US"/>
        </a:p>
      </dgm:t>
    </dgm:pt>
    <dgm:pt modelId="{47397AA2-76DE-4FBF-B5B1-E9476BFFEC2A}" type="pres">
      <dgm:prSet presAssocID="{90C60FA7-F586-4ABE-8E55-E27E48CA5355}" presName="rect3ChTx" presStyleLbl="alignAcc1" presStyleIdx="2" presStyleCnt="3">
        <dgm:presLayoutVars>
          <dgm:bulletEnabled val="1"/>
        </dgm:presLayoutVars>
      </dgm:prSet>
      <dgm:spPr/>
      <dgm:t>
        <a:bodyPr/>
        <a:lstStyle/>
        <a:p>
          <a:endParaRPr lang="zh-TW" altLang="en-US"/>
        </a:p>
      </dgm:t>
    </dgm:pt>
  </dgm:ptLst>
  <dgm:cxnLst>
    <dgm:cxn modelId="{7F9E13DF-59AF-45DB-8FC5-363D767A90FD}" type="presOf" srcId="{90C60FA7-F586-4ABE-8E55-E27E48CA5355}" destId="{B5CCC32A-38B2-42F9-896E-D70CEE564684}" srcOrd="0" destOrd="0" presId="urn:microsoft.com/office/officeart/2005/8/layout/target3"/>
    <dgm:cxn modelId="{7DD14F5A-0CB0-4548-9EA1-0D82B30E3B71}" type="presOf" srcId="{195BC563-B954-4132-A85A-EFF3455BCF3C}" destId="{47397AA2-76DE-4FBF-B5B1-E9476BFFEC2A}" srcOrd="0" destOrd="1" presId="urn:microsoft.com/office/officeart/2005/8/layout/target3"/>
    <dgm:cxn modelId="{49E6C516-1830-457C-AD7C-E35B106E4C30}" type="presOf" srcId="{EFB299D4-660A-4C09-946C-832A570CB7B9}" destId="{C46D4085-0989-4002-9111-B3F96B9643AB}" srcOrd="0" destOrd="0" presId="urn:microsoft.com/office/officeart/2005/8/layout/target3"/>
    <dgm:cxn modelId="{CF0CF7C3-538F-4378-A4C5-8C26EF400907}" srcId="{42EBA2C8-673F-492F-922B-3404182FF369}" destId="{AE655444-E3DA-485E-BCB8-E6505B1240C3}" srcOrd="0" destOrd="0" parTransId="{86621B76-D4AE-4CA3-9E77-DBAA2988EC32}" sibTransId="{490A7705-AEE9-4067-BA12-7AA20440DD81}"/>
    <dgm:cxn modelId="{B5DA4E1F-CC72-4D4D-A945-C511AD431FF9}" srcId="{EFB299D4-660A-4C09-946C-832A570CB7B9}" destId="{02A1FAD3-BB0A-474B-986A-B80FA05E094E}" srcOrd="0" destOrd="0" parTransId="{97D5B17B-4B2D-416B-B358-08A635DFCD51}" sibTransId="{162FD0E4-5040-4D28-8451-0F05AC9BAE3F}"/>
    <dgm:cxn modelId="{7EED0547-D577-4721-87FC-25F2025385F6}" srcId="{90C60FA7-F586-4ABE-8E55-E27E48CA5355}" destId="{B8F02987-7B3F-4D39-A6C1-461AAAFE88D5}" srcOrd="0" destOrd="0" parTransId="{F0530DC3-1B9D-4197-A0A8-D0C0172B8EF7}" sibTransId="{B91DAEF0-CE72-487D-92DE-E3EA1BD40E84}"/>
    <dgm:cxn modelId="{FE4FB1FE-31FD-4691-85BE-A46B3432B4CA}" type="presOf" srcId="{4D266F16-62DD-4516-A7F2-F0C3CA46EE55}" destId="{518C5297-4DF1-4B73-BB61-D2158A02064B}" srcOrd="0" destOrd="0" presId="urn:microsoft.com/office/officeart/2005/8/layout/target3"/>
    <dgm:cxn modelId="{88227077-106D-49FF-AD67-CC034DCFB87A}" srcId="{AE655444-E3DA-485E-BCB8-E6505B1240C3}" destId="{6B16493A-BEE5-4D68-92C8-4D5090E3A944}" srcOrd="1" destOrd="0" parTransId="{E29F14AE-6ACF-4866-A886-FC2F8BB729E5}" sibTransId="{0CACB180-3DC1-44EE-8F2C-A025E9C13BAF}"/>
    <dgm:cxn modelId="{E2396FA2-8391-4CBE-A756-55C1C5C9D5F6}" type="presOf" srcId="{AE655444-E3DA-485E-BCB8-E6505B1240C3}" destId="{2DF3EFC0-16A6-475C-957A-9D5747A7B1EF}" srcOrd="1" destOrd="0" presId="urn:microsoft.com/office/officeart/2005/8/layout/target3"/>
    <dgm:cxn modelId="{1FF5F87F-8369-4F77-8497-20A7FE260167}" type="presOf" srcId="{6B16493A-BEE5-4D68-92C8-4D5090E3A944}" destId="{518C5297-4DF1-4B73-BB61-D2158A02064B}" srcOrd="0" destOrd="1" presId="urn:microsoft.com/office/officeart/2005/8/layout/target3"/>
    <dgm:cxn modelId="{0A3C95C0-BB1B-482C-9B80-F04533EEE38E}" type="presOf" srcId="{EFB299D4-660A-4C09-946C-832A570CB7B9}" destId="{7DC907D3-2825-4B5F-8F71-5B07905132CE}" srcOrd="1" destOrd="0" presId="urn:microsoft.com/office/officeart/2005/8/layout/target3"/>
    <dgm:cxn modelId="{8D7F7556-34AA-4CE5-BBC0-1E9645F8DA74}" type="presOf" srcId="{B8F02987-7B3F-4D39-A6C1-461AAAFE88D5}" destId="{47397AA2-76DE-4FBF-B5B1-E9476BFFEC2A}" srcOrd="0" destOrd="0" presId="urn:microsoft.com/office/officeart/2005/8/layout/target3"/>
    <dgm:cxn modelId="{79B1A560-5C31-4A7D-8927-1C92C79DB4AE}" srcId="{42EBA2C8-673F-492F-922B-3404182FF369}" destId="{90C60FA7-F586-4ABE-8E55-E27E48CA5355}" srcOrd="2" destOrd="0" parTransId="{FE9E03C2-F66A-48C6-8366-2E884CC74C0F}" sibTransId="{96BE7280-AF76-4312-BCC7-0C2B3F0DDA40}"/>
    <dgm:cxn modelId="{FF03B5E7-703C-488D-9154-2AC39D964AE6}" type="presOf" srcId="{AE655444-E3DA-485E-BCB8-E6505B1240C3}" destId="{DC1F299E-5004-44E1-90F2-75F982C2C729}" srcOrd="0" destOrd="0" presId="urn:microsoft.com/office/officeart/2005/8/layout/target3"/>
    <dgm:cxn modelId="{F2CB2367-9A58-4AD3-897C-3B856C0BB621}" type="presOf" srcId="{02A1FAD3-BB0A-474B-986A-B80FA05E094E}" destId="{85025B5E-885D-4FF4-A6E4-71CCD430D23E}" srcOrd="0" destOrd="0" presId="urn:microsoft.com/office/officeart/2005/8/layout/target3"/>
    <dgm:cxn modelId="{A357F956-5C30-4633-AFC0-7396487F33C1}" srcId="{42EBA2C8-673F-492F-922B-3404182FF369}" destId="{EFB299D4-660A-4C09-946C-832A570CB7B9}" srcOrd="1" destOrd="0" parTransId="{4034E8F1-1183-4EA2-A208-AD918E84A343}" sibTransId="{D865FD8B-5FA2-4EEC-BC88-B2BF135F346E}"/>
    <dgm:cxn modelId="{97094181-0BF9-4D19-BD92-AC556B709721}" srcId="{90C60FA7-F586-4ABE-8E55-E27E48CA5355}" destId="{195BC563-B954-4132-A85A-EFF3455BCF3C}" srcOrd="1" destOrd="0" parTransId="{B2CAA5FC-9E3B-4390-AD4C-4192F4FCA2E5}" sibTransId="{96E47DE9-6992-48CC-9E74-8A32F95890BC}"/>
    <dgm:cxn modelId="{367D595B-F2C4-4CFF-8A7D-818843553C86}" type="presOf" srcId="{42EBA2C8-673F-492F-922B-3404182FF369}" destId="{6E290E0F-5781-4AD7-AC66-61EFB66327BB}" srcOrd="0" destOrd="0" presId="urn:microsoft.com/office/officeart/2005/8/layout/target3"/>
    <dgm:cxn modelId="{9F744489-3F3A-4819-B16D-38B41FDA245A}" srcId="{AE655444-E3DA-485E-BCB8-E6505B1240C3}" destId="{4D266F16-62DD-4516-A7F2-F0C3CA46EE55}" srcOrd="0" destOrd="0" parTransId="{3AB312F3-B185-4128-BAFE-5599A3D18B9C}" sibTransId="{F8E52EA3-8111-4566-ADC7-D349A3446924}"/>
    <dgm:cxn modelId="{69625FC2-9478-443D-87E5-8662F3CAB13C}" type="presOf" srcId="{90C60FA7-F586-4ABE-8E55-E27E48CA5355}" destId="{9BB87599-C06F-4E46-9FFE-B546930E09DD}" srcOrd="1" destOrd="0" presId="urn:microsoft.com/office/officeart/2005/8/layout/target3"/>
    <dgm:cxn modelId="{CAF39DFB-FBC5-417E-88EC-B2A6AED0CA0D}" srcId="{EFB299D4-660A-4C09-946C-832A570CB7B9}" destId="{7684AD51-444E-4918-9A83-15E036D974BA}" srcOrd="1" destOrd="0" parTransId="{FB99F13D-759E-4748-AFC3-D9B4A7D9743B}" sibTransId="{5511C33A-DCCC-4577-BDBA-C58CB9BB6BDA}"/>
    <dgm:cxn modelId="{FB9E7DFC-07AA-42B9-99F0-6B9603D9A851}" type="presOf" srcId="{7684AD51-444E-4918-9A83-15E036D974BA}" destId="{85025B5E-885D-4FF4-A6E4-71CCD430D23E}" srcOrd="0" destOrd="1" presId="urn:microsoft.com/office/officeart/2005/8/layout/target3"/>
    <dgm:cxn modelId="{5A858DAB-1E6C-4C6D-BFDB-F3E5CE60B612}" type="presParOf" srcId="{6E290E0F-5781-4AD7-AC66-61EFB66327BB}" destId="{5E2C459B-A699-40E8-9BCB-835188D88C71}" srcOrd="0" destOrd="0" presId="urn:microsoft.com/office/officeart/2005/8/layout/target3"/>
    <dgm:cxn modelId="{84D62423-DE64-46E3-AE7E-96E06F0C8661}" type="presParOf" srcId="{6E290E0F-5781-4AD7-AC66-61EFB66327BB}" destId="{1BA63A31-1894-48E3-AA65-08A355FC0C46}" srcOrd="1" destOrd="0" presId="urn:microsoft.com/office/officeart/2005/8/layout/target3"/>
    <dgm:cxn modelId="{C8AC2A91-7455-4776-84C6-327CDEB9FA7E}" type="presParOf" srcId="{6E290E0F-5781-4AD7-AC66-61EFB66327BB}" destId="{DC1F299E-5004-44E1-90F2-75F982C2C729}" srcOrd="2" destOrd="0" presId="urn:microsoft.com/office/officeart/2005/8/layout/target3"/>
    <dgm:cxn modelId="{ED991F87-7298-4174-9ED7-6E38593F8E71}" type="presParOf" srcId="{6E290E0F-5781-4AD7-AC66-61EFB66327BB}" destId="{8024038B-4491-48D5-A9E0-7994798F3096}" srcOrd="3" destOrd="0" presId="urn:microsoft.com/office/officeart/2005/8/layout/target3"/>
    <dgm:cxn modelId="{CE7439DC-9CD5-4114-A203-546302D561E8}" type="presParOf" srcId="{6E290E0F-5781-4AD7-AC66-61EFB66327BB}" destId="{37DFE577-6490-45AC-B12C-F8D93CC1E7CB}" srcOrd="4" destOrd="0" presId="urn:microsoft.com/office/officeart/2005/8/layout/target3"/>
    <dgm:cxn modelId="{DB147CC7-E6A1-458B-B6D3-3EBBAF428990}" type="presParOf" srcId="{6E290E0F-5781-4AD7-AC66-61EFB66327BB}" destId="{C46D4085-0989-4002-9111-B3F96B9643AB}" srcOrd="5" destOrd="0" presId="urn:microsoft.com/office/officeart/2005/8/layout/target3"/>
    <dgm:cxn modelId="{1462E9B2-6514-49C2-845B-FB465C9BEB61}" type="presParOf" srcId="{6E290E0F-5781-4AD7-AC66-61EFB66327BB}" destId="{F2615EEB-7539-45F4-83F5-72AE806B8E6C}" srcOrd="6" destOrd="0" presId="urn:microsoft.com/office/officeart/2005/8/layout/target3"/>
    <dgm:cxn modelId="{1BAED690-4D02-408E-A9C7-4F7A548C16ED}" type="presParOf" srcId="{6E290E0F-5781-4AD7-AC66-61EFB66327BB}" destId="{6167F25B-A41C-4820-BF4E-AA7859A4FB4D}" srcOrd="7" destOrd="0" presId="urn:microsoft.com/office/officeart/2005/8/layout/target3"/>
    <dgm:cxn modelId="{B5E19AEF-2055-4D8A-B336-D2CD0CD24D72}" type="presParOf" srcId="{6E290E0F-5781-4AD7-AC66-61EFB66327BB}" destId="{B5CCC32A-38B2-42F9-896E-D70CEE564684}" srcOrd="8" destOrd="0" presId="urn:microsoft.com/office/officeart/2005/8/layout/target3"/>
    <dgm:cxn modelId="{1856A60E-70FB-4C18-9CD8-1EEF5274A5E2}" type="presParOf" srcId="{6E290E0F-5781-4AD7-AC66-61EFB66327BB}" destId="{2DF3EFC0-16A6-475C-957A-9D5747A7B1EF}" srcOrd="9" destOrd="0" presId="urn:microsoft.com/office/officeart/2005/8/layout/target3"/>
    <dgm:cxn modelId="{ADCC14D9-FE0B-4E7F-B2A3-410E5FE5A6E4}" type="presParOf" srcId="{6E290E0F-5781-4AD7-AC66-61EFB66327BB}" destId="{518C5297-4DF1-4B73-BB61-D2158A02064B}" srcOrd="10" destOrd="0" presId="urn:microsoft.com/office/officeart/2005/8/layout/target3"/>
    <dgm:cxn modelId="{85955C0D-3A94-4034-AB44-C6115D581CBA}" type="presParOf" srcId="{6E290E0F-5781-4AD7-AC66-61EFB66327BB}" destId="{7DC907D3-2825-4B5F-8F71-5B07905132CE}" srcOrd="11" destOrd="0" presId="urn:microsoft.com/office/officeart/2005/8/layout/target3"/>
    <dgm:cxn modelId="{D849435F-4671-4C4F-B604-F67A70CB7C6E}" type="presParOf" srcId="{6E290E0F-5781-4AD7-AC66-61EFB66327BB}" destId="{85025B5E-885D-4FF4-A6E4-71CCD430D23E}" srcOrd="12" destOrd="0" presId="urn:microsoft.com/office/officeart/2005/8/layout/target3"/>
    <dgm:cxn modelId="{1BABFAEE-237B-407E-94E9-0CC344E21640}" type="presParOf" srcId="{6E290E0F-5781-4AD7-AC66-61EFB66327BB}" destId="{9BB87599-C06F-4E46-9FFE-B546930E09DD}" srcOrd="13" destOrd="0" presId="urn:microsoft.com/office/officeart/2005/8/layout/target3"/>
    <dgm:cxn modelId="{697E8BC0-BB15-4E4A-B6DD-6129DE2C435D}" type="presParOf" srcId="{6E290E0F-5781-4AD7-AC66-61EFB66327BB}" destId="{47397AA2-76DE-4FBF-B5B1-E9476BFFEC2A}" srcOrd="14" destOrd="0" presId="urn:microsoft.com/office/officeart/2005/8/layout/target3"/>
  </dgm:cxnLst>
  <dgm:bg/>
  <dgm:whole/>
</dgm:dataModel>
</file>

<file path=ppt/diagrams/data5.xml><?xml version="1.0" encoding="utf-8"?>
<dgm:dataModel xmlns:dgm="http://schemas.openxmlformats.org/drawingml/2006/diagram" xmlns:a="http://schemas.openxmlformats.org/drawingml/2006/main">
  <dgm:ptLst>
    <dgm:pt modelId="{36D2E85D-AA5D-41C6-BC52-6753CB72917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TW" altLang="en-US"/>
        </a:p>
      </dgm:t>
    </dgm:pt>
    <dgm:pt modelId="{1D97331A-2E93-4BFE-B39A-BE3EAB85AAB4}">
      <dgm:prSet phldrT="[文字]"/>
      <dgm:spPr/>
      <dgm:t>
        <a:bodyPr/>
        <a:lstStyle/>
        <a:p>
          <a:r>
            <a:rPr lang="zh-TW" altLang="en-US" dirty="0" smtClean="0"/>
            <a:t>認知</a:t>
          </a:r>
          <a:endParaRPr lang="zh-TW" altLang="en-US" dirty="0"/>
        </a:p>
      </dgm:t>
    </dgm:pt>
    <dgm:pt modelId="{0822BBC9-B000-4E4D-8D74-D4035F72C915}" type="parTrans" cxnId="{7E1C3A8B-AA0A-47CB-8A4F-5F302F0EBF60}">
      <dgm:prSet/>
      <dgm:spPr/>
      <dgm:t>
        <a:bodyPr/>
        <a:lstStyle/>
        <a:p>
          <a:endParaRPr lang="zh-TW" altLang="en-US"/>
        </a:p>
      </dgm:t>
    </dgm:pt>
    <dgm:pt modelId="{A64AE720-0FD4-435C-A5D7-E47260506159}" type="sibTrans" cxnId="{7E1C3A8B-AA0A-47CB-8A4F-5F302F0EBF60}">
      <dgm:prSet/>
      <dgm:spPr/>
      <dgm:t>
        <a:bodyPr/>
        <a:lstStyle/>
        <a:p>
          <a:endParaRPr lang="zh-TW" altLang="en-US"/>
        </a:p>
      </dgm:t>
    </dgm:pt>
    <dgm:pt modelId="{2D10DE6C-7D0A-4C73-B7DF-55711BD79D35}">
      <dgm:prSet phldrT="[文字]"/>
      <dgm:spPr/>
      <dgm:t>
        <a:bodyPr/>
        <a:lstStyle/>
        <a:p>
          <a:r>
            <a:rPr lang="zh-TW" altLang="en-US" dirty="0" smtClean="0"/>
            <a:t>知道地圖要素</a:t>
          </a:r>
          <a:endParaRPr lang="zh-TW" altLang="en-US" dirty="0"/>
        </a:p>
      </dgm:t>
    </dgm:pt>
    <dgm:pt modelId="{B79A00C4-27D6-4D89-9462-4D113553DACA}" type="parTrans" cxnId="{EC4F55B3-B98D-424B-B6BE-8F758152D182}">
      <dgm:prSet/>
      <dgm:spPr/>
      <dgm:t>
        <a:bodyPr/>
        <a:lstStyle/>
        <a:p>
          <a:endParaRPr lang="zh-TW" altLang="en-US"/>
        </a:p>
      </dgm:t>
    </dgm:pt>
    <dgm:pt modelId="{37FB2DD9-9E61-4484-B011-C97C0C965377}" type="sibTrans" cxnId="{EC4F55B3-B98D-424B-B6BE-8F758152D182}">
      <dgm:prSet/>
      <dgm:spPr/>
      <dgm:t>
        <a:bodyPr/>
        <a:lstStyle/>
        <a:p>
          <a:endParaRPr lang="zh-TW" altLang="en-US"/>
        </a:p>
      </dgm:t>
    </dgm:pt>
    <dgm:pt modelId="{44047EAA-8B63-488E-A28E-544CCF408C8F}">
      <dgm:prSet phldrT="[文字]"/>
      <dgm:spPr/>
      <dgm:t>
        <a:bodyPr/>
        <a:lstStyle/>
        <a:p>
          <a:r>
            <a:rPr lang="zh-TW" altLang="en-US" dirty="0" smtClean="0"/>
            <a:t>讀圖能力</a:t>
          </a:r>
          <a:endParaRPr lang="zh-TW" altLang="en-US" dirty="0"/>
        </a:p>
      </dgm:t>
    </dgm:pt>
    <dgm:pt modelId="{5391278A-C5B5-4399-B3F0-1F60C7AEA79B}" type="parTrans" cxnId="{EFCEDD9E-9267-4150-B073-26CF0199229D}">
      <dgm:prSet/>
      <dgm:spPr/>
      <dgm:t>
        <a:bodyPr/>
        <a:lstStyle/>
        <a:p>
          <a:endParaRPr lang="zh-TW" altLang="en-US"/>
        </a:p>
      </dgm:t>
    </dgm:pt>
    <dgm:pt modelId="{B2D120A0-A259-467D-99CB-988DA10862B1}" type="sibTrans" cxnId="{EFCEDD9E-9267-4150-B073-26CF0199229D}">
      <dgm:prSet/>
      <dgm:spPr/>
      <dgm:t>
        <a:bodyPr/>
        <a:lstStyle/>
        <a:p>
          <a:endParaRPr lang="zh-TW" altLang="en-US"/>
        </a:p>
      </dgm:t>
    </dgm:pt>
    <dgm:pt modelId="{84608C56-C4FA-4FB4-A039-8934E42E0A67}">
      <dgm:prSet phldrT="[文字]"/>
      <dgm:spPr/>
      <dgm:t>
        <a:bodyPr/>
        <a:lstStyle/>
        <a:p>
          <a:r>
            <a:rPr lang="zh-TW" altLang="en-US" dirty="0" smtClean="0"/>
            <a:t>情意</a:t>
          </a:r>
          <a:endParaRPr lang="zh-TW" altLang="en-US" dirty="0"/>
        </a:p>
      </dgm:t>
    </dgm:pt>
    <dgm:pt modelId="{61CA833A-D517-4A2A-83E3-74EA76CACC76}" type="parTrans" cxnId="{18584414-7866-4F95-BD6F-9AB6B7540425}">
      <dgm:prSet/>
      <dgm:spPr/>
      <dgm:t>
        <a:bodyPr/>
        <a:lstStyle/>
        <a:p>
          <a:endParaRPr lang="zh-TW" altLang="en-US"/>
        </a:p>
      </dgm:t>
    </dgm:pt>
    <dgm:pt modelId="{5B3E33C1-6F95-4783-87EB-E2E6E3CE7DA4}" type="sibTrans" cxnId="{18584414-7866-4F95-BD6F-9AB6B7540425}">
      <dgm:prSet/>
      <dgm:spPr/>
      <dgm:t>
        <a:bodyPr/>
        <a:lstStyle/>
        <a:p>
          <a:endParaRPr lang="zh-TW" altLang="en-US"/>
        </a:p>
      </dgm:t>
    </dgm:pt>
    <dgm:pt modelId="{08B10122-C175-4FCC-AE4E-B9F351C849B1}">
      <dgm:prSet phldrT="[文字]"/>
      <dgm:spPr/>
      <dgm:t>
        <a:bodyPr/>
        <a:lstStyle/>
        <a:p>
          <a:r>
            <a:rPr lang="en-US" altLang="zh-CN" dirty="0" err="1" smtClean="0">
              <a:solidFill>
                <a:srgbClr val="000000"/>
              </a:solidFill>
              <a:latin typeface="Times New Roman"/>
            </a:rPr>
            <a:t>學習如何和同學積極互助合作</a:t>
          </a:r>
          <a:endParaRPr lang="zh-TW" altLang="en-US" dirty="0"/>
        </a:p>
      </dgm:t>
    </dgm:pt>
    <dgm:pt modelId="{B5202418-03BF-42FA-9F25-9780CC3C0B29}" type="parTrans" cxnId="{BB2E3E42-35BC-4002-AA34-DE0D44BF1547}">
      <dgm:prSet/>
      <dgm:spPr/>
      <dgm:t>
        <a:bodyPr/>
        <a:lstStyle/>
        <a:p>
          <a:endParaRPr lang="zh-TW" altLang="en-US"/>
        </a:p>
      </dgm:t>
    </dgm:pt>
    <dgm:pt modelId="{169CCDB2-CBFE-4A45-AC08-3E907EB45BB7}" type="sibTrans" cxnId="{BB2E3E42-35BC-4002-AA34-DE0D44BF1547}">
      <dgm:prSet/>
      <dgm:spPr/>
      <dgm:t>
        <a:bodyPr/>
        <a:lstStyle/>
        <a:p>
          <a:endParaRPr lang="zh-TW" altLang="en-US"/>
        </a:p>
      </dgm:t>
    </dgm:pt>
    <dgm:pt modelId="{2AECE3D6-8761-4909-BA5D-C11B01DA3B5C}">
      <dgm:prSet phldrT="[文字]"/>
      <dgm:spPr/>
      <dgm:t>
        <a:bodyPr/>
        <a:lstStyle/>
        <a:p>
          <a:r>
            <a:rPr lang="zh-TW" altLang="en-US" dirty="0" smtClean="0"/>
            <a:t>技能</a:t>
          </a:r>
          <a:endParaRPr lang="zh-TW" altLang="en-US" dirty="0"/>
        </a:p>
      </dgm:t>
    </dgm:pt>
    <dgm:pt modelId="{F3ED1216-FB86-4B40-8594-32DDE3985746}" type="sibTrans" cxnId="{CF03FC1E-A827-4C1D-91CE-AEC82B083008}">
      <dgm:prSet/>
      <dgm:spPr/>
      <dgm:t>
        <a:bodyPr/>
        <a:lstStyle/>
        <a:p>
          <a:endParaRPr lang="zh-TW" altLang="en-US"/>
        </a:p>
      </dgm:t>
    </dgm:pt>
    <dgm:pt modelId="{5969205F-0376-4F41-895E-C01668454B1F}" type="parTrans" cxnId="{CF03FC1E-A827-4C1D-91CE-AEC82B083008}">
      <dgm:prSet/>
      <dgm:spPr/>
      <dgm:t>
        <a:bodyPr/>
        <a:lstStyle/>
        <a:p>
          <a:endParaRPr lang="zh-TW" altLang="en-US"/>
        </a:p>
      </dgm:t>
    </dgm:pt>
    <dgm:pt modelId="{D52B33C4-365F-48FD-B28F-38119984CF81}">
      <dgm:prSet phldrT="[文字]"/>
      <dgm:spPr/>
      <dgm:t>
        <a:bodyPr/>
        <a:lstStyle/>
        <a:p>
          <a:r>
            <a:rPr lang="zh-TW" altLang="en-US" dirty="0" smtClean="0"/>
            <a:t>比例尺的運用</a:t>
          </a:r>
          <a:r>
            <a:rPr lang="en-US" altLang="zh-TW" dirty="0" smtClean="0"/>
            <a:t>(</a:t>
          </a:r>
          <a:r>
            <a:rPr lang="zh-TW" altLang="en-US" dirty="0" smtClean="0"/>
            <a:t>計算</a:t>
          </a:r>
          <a:r>
            <a:rPr lang="en-US" altLang="zh-TW" dirty="0" smtClean="0"/>
            <a:t>)</a:t>
          </a:r>
          <a:endParaRPr lang="zh-TW" altLang="en-US" dirty="0"/>
        </a:p>
      </dgm:t>
    </dgm:pt>
    <dgm:pt modelId="{7718159F-3FBD-403A-9277-8262FF69764D}" type="parTrans" cxnId="{C8ACA970-A734-41C7-B818-E302DA6ED6F0}">
      <dgm:prSet/>
      <dgm:spPr/>
      <dgm:t>
        <a:bodyPr/>
        <a:lstStyle/>
        <a:p>
          <a:endParaRPr lang="zh-TW" altLang="en-US"/>
        </a:p>
      </dgm:t>
    </dgm:pt>
    <dgm:pt modelId="{9751D8CE-A97A-4B1F-9AC7-20744010FD4C}" type="sibTrans" cxnId="{C8ACA970-A734-41C7-B818-E302DA6ED6F0}">
      <dgm:prSet/>
      <dgm:spPr/>
      <dgm:t>
        <a:bodyPr/>
        <a:lstStyle/>
        <a:p>
          <a:endParaRPr lang="zh-TW" altLang="en-US"/>
        </a:p>
      </dgm:t>
    </dgm:pt>
    <dgm:pt modelId="{C986BC30-6597-4383-B789-B9E6DFE5F3F7}" type="pres">
      <dgm:prSet presAssocID="{36D2E85D-AA5D-41C6-BC52-6753CB729170}" presName="rootnode" presStyleCnt="0">
        <dgm:presLayoutVars>
          <dgm:chMax/>
          <dgm:chPref/>
          <dgm:dir/>
          <dgm:animLvl val="lvl"/>
        </dgm:presLayoutVars>
      </dgm:prSet>
      <dgm:spPr/>
      <dgm:t>
        <a:bodyPr/>
        <a:lstStyle/>
        <a:p>
          <a:endParaRPr lang="zh-TW" altLang="en-US"/>
        </a:p>
      </dgm:t>
    </dgm:pt>
    <dgm:pt modelId="{455C9413-63BF-4EF4-BCCD-378F710E2E37}" type="pres">
      <dgm:prSet presAssocID="{1D97331A-2E93-4BFE-B39A-BE3EAB85AAB4}" presName="composite" presStyleCnt="0"/>
      <dgm:spPr/>
    </dgm:pt>
    <dgm:pt modelId="{D14CFD47-796D-4291-ADEF-94A48DAA250E}" type="pres">
      <dgm:prSet presAssocID="{1D97331A-2E93-4BFE-B39A-BE3EAB85AAB4}" presName="bentUpArrow1" presStyleLbl="alignImgPlace1" presStyleIdx="0" presStyleCnt="2" custAng="16200000" custLinFactX="100000" custLinFactNeighborX="180759" custLinFactNeighborY="15124"/>
      <dgm:spPr/>
    </dgm:pt>
    <dgm:pt modelId="{EF15C944-0419-42E2-B9F9-15F2C314264A}" type="pres">
      <dgm:prSet presAssocID="{1D97331A-2E93-4BFE-B39A-BE3EAB85AAB4}" presName="ParentText" presStyleLbl="node1" presStyleIdx="0" presStyleCnt="3" custLinFactY="100000" custLinFactNeighborX="-5600" custLinFactNeighborY="130072">
        <dgm:presLayoutVars>
          <dgm:chMax val="1"/>
          <dgm:chPref val="1"/>
          <dgm:bulletEnabled val="1"/>
        </dgm:presLayoutVars>
      </dgm:prSet>
      <dgm:spPr/>
      <dgm:t>
        <a:bodyPr/>
        <a:lstStyle/>
        <a:p>
          <a:endParaRPr lang="zh-TW" altLang="en-US"/>
        </a:p>
      </dgm:t>
    </dgm:pt>
    <dgm:pt modelId="{C94DFA90-B7EC-4E4E-8DBB-79CB68A9B47E}" type="pres">
      <dgm:prSet presAssocID="{1D97331A-2E93-4BFE-B39A-BE3EAB85AAB4}" presName="ChildText" presStyleLbl="revTx" presStyleIdx="0" presStyleCnt="3" custScaleX="275843" custLinFactX="85718" custLinFactY="100000" custLinFactNeighborX="100000" custLinFactNeighborY="192839">
        <dgm:presLayoutVars>
          <dgm:chMax val="0"/>
          <dgm:chPref val="0"/>
          <dgm:bulletEnabled val="1"/>
        </dgm:presLayoutVars>
      </dgm:prSet>
      <dgm:spPr/>
      <dgm:t>
        <a:bodyPr/>
        <a:lstStyle/>
        <a:p>
          <a:endParaRPr lang="zh-TW" altLang="en-US"/>
        </a:p>
      </dgm:t>
    </dgm:pt>
    <dgm:pt modelId="{B748A3B5-0B09-425F-8E20-78DAA026A865}" type="pres">
      <dgm:prSet presAssocID="{A64AE720-0FD4-435C-A5D7-E47260506159}" presName="sibTrans" presStyleCnt="0"/>
      <dgm:spPr/>
    </dgm:pt>
    <dgm:pt modelId="{31387BAC-32C9-4E40-A794-DF4817F32316}" type="pres">
      <dgm:prSet presAssocID="{2AECE3D6-8761-4909-BA5D-C11B01DA3B5C}" presName="composite" presStyleCnt="0"/>
      <dgm:spPr/>
    </dgm:pt>
    <dgm:pt modelId="{4C4CB184-9127-4356-B56D-8E7805C89C8F}" type="pres">
      <dgm:prSet presAssocID="{2AECE3D6-8761-4909-BA5D-C11B01DA3B5C}" presName="bentUpArrow1" presStyleLbl="alignImgPlace1" presStyleIdx="1" presStyleCnt="2" custAng="16200000" custLinFactNeighborX="-40193" custLinFactNeighborY="20627"/>
      <dgm:spPr/>
    </dgm:pt>
    <dgm:pt modelId="{6083BBAB-FF8F-45E5-B7F2-26C6AFDBC2B3}" type="pres">
      <dgm:prSet presAssocID="{2AECE3D6-8761-4909-BA5D-C11B01DA3B5C}" presName="ParentText" presStyleLbl="node1" presStyleIdx="1" presStyleCnt="3" custLinFactNeighborX="-15754" custLinFactNeighborY="6894">
        <dgm:presLayoutVars>
          <dgm:chMax val="1"/>
          <dgm:chPref val="1"/>
          <dgm:bulletEnabled val="1"/>
        </dgm:presLayoutVars>
      </dgm:prSet>
      <dgm:spPr/>
      <dgm:t>
        <a:bodyPr/>
        <a:lstStyle/>
        <a:p>
          <a:endParaRPr lang="zh-TW" altLang="en-US"/>
        </a:p>
      </dgm:t>
    </dgm:pt>
    <dgm:pt modelId="{CDAFEE1C-DFF0-4C48-B7CB-D7F9F92435A7}" type="pres">
      <dgm:prSet presAssocID="{2AECE3D6-8761-4909-BA5D-C11B01DA3B5C}" presName="ChildText" presStyleLbl="revTx" presStyleIdx="1" presStyleCnt="3" custScaleX="260197" custLinFactX="51499" custLinFactNeighborX="100000" custLinFactNeighborY="16712">
        <dgm:presLayoutVars>
          <dgm:chMax val="0"/>
          <dgm:chPref val="0"/>
          <dgm:bulletEnabled val="1"/>
        </dgm:presLayoutVars>
      </dgm:prSet>
      <dgm:spPr/>
      <dgm:t>
        <a:bodyPr/>
        <a:lstStyle/>
        <a:p>
          <a:endParaRPr lang="zh-TW" altLang="en-US"/>
        </a:p>
      </dgm:t>
    </dgm:pt>
    <dgm:pt modelId="{84427D18-0D93-4677-88FF-0C9436EBC3C9}" type="pres">
      <dgm:prSet presAssocID="{F3ED1216-FB86-4B40-8594-32DDE3985746}" presName="sibTrans" presStyleCnt="0"/>
      <dgm:spPr/>
    </dgm:pt>
    <dgm:pt modelId="{48731ED0-67C1-499C-8DDE-24ACB508451C}" type="pres">
      <dgm:prSet presAssocID="{84608C56-C4FA-4FB4-A039-8934E42E0A67}" presName="composite" presStyleCnt="0"/>
      <dgm:spPr/>
    </dgm:pt>
    <dgm:pt modelId="{5480AD5D-35C9-4378-8C73-151FE479C9A8}" type="pres">
      <dgm:prSet presAssocID="{84608C56-C4FA-4FB4-A039-8934E42E0A67}" presName="ParentText" presStyleLbl="node1" presStyleIdx="2" presStyleCnt="3" custLinFactY="-100000" custLinFactNeighborX="-25908" custLinFactNeighborY="-126548">
        <dgm:presLayoutVars>
          <dgm:chMax val="1"/>
          <dgm:chPref val="1"/>
          <dgm:bulletEnabled val="1"/>
        </dgm:presLayoutVars>
      </dgm:prSet>
      <dgm:spPr/>
      <dgm:t>
        <a:bodyPr/>
        <a:lstStyle/>
        <a:p>
          <a:endParaRPr lang="zh-TW" altLang="en-US"/>
        </a:p>
      </dgm:t>
    </dgm:pt>
    <dgm:pt modelId="{59495324-AD74-4037-9BF1-205901E10B13}" type="pres">
      <dgm:prSet presAssocID="{84608C56-C4FA-4FB4-A039-8934E42E0A67}" presName="FinalChildText" presStyleLbl="revTx" presStyleIdx="2" presStyleCnt="3" custScaleX="225851" custLinFactY="-196096" custLinFactNeighborX="26911" custLinFactNeighborY="-200000">
        <dgm:presLayoutVars>
          <dgm:chMax val="0"/>
          <dgm:chPref val="0"/>
          <dgm:bulletEnabled val="1"/>
        </dgm:presLayoutVars>
      </dgm:prSet>
      <dgm:spPr/>
      <dgm:t>
        <a:bodyPr/>
        <a:lstStyle/>
        <a:p>
          <a:endParaRPr lang="zh-TW" altLang="en-US"/>
        </a:p>
      </dgm:t>
    </dgm:pt>
  </dgm:ptLst>
  <dgm:cxnLst>
    <dgm:cxn modelId="{7E1C3A8B-AA0A-47CB-8A4F-5F302F0EBF60}" srcId="{36D2E85D-AA5D-41C6-BC52-6753CB729170}" destId="{1D97331A-2E93-4BFE-B39A-BE3EAB85AAB4}" srcOrd="0" destOrd="0" parTransId="{0822BBC9-B000-4E4D-8D74-D4035F72C915}" sibTransId="{A64AE720-0FD4-435C-A5D7-E47260506159}"/>
    <dgm:cxn modelId="{18584414-7866-4F95-BD6F-9AB6B7540425}" srcId="{36D2E85D-AA5D-41C6-BC52-6753CB729170}" destId="{84608C56-C4FA-4FB4-A039-8934E42E0A67}" srcOrd="2" destOrd="0" parTransId="{61CA833A-D517-4A2A-83E3-74EA76CACC76}" sibTransId="{5B3E33C1-6F95-4783-87EB-E2E6E3CE7DA4}"/>
    <dgm:cxn modelId="{00E05EEF-AA13-43D6-89B5-B09ACF9EBD76}" type="presOf" srcId="{08B10122-C175-4FCC-AE4E-B9F351C849B1}" destId="{59495324-AD74-4037-9BF1-205901E10B13}" srcOrd="0" destOrd="0" presId="urn:microsoft.com/office/officeart/2005/8/layout/StepDownProcess"/>
    <dgm:cxn modelId="{B23D2E44-01B3-4562-B0F5-535BADAA9071}" type="presOf" srcId="{36D2E85D-AA5D-41C6-BC52-6753CB729170}" destId="{C986BC30-6597-4383-B789-B9E6DFE5F3F7}" srcOrd="0" destOrd="0" presId="urn:microsoft.com/office/officeart/2005/8/layout/StepDownProcess"/>
    <dgm:cxn modelId="{B522E5C4-D63D-4AFA-BE33-784D4AA175BC}" type="presOf" srcId="{44047EAA-8B63-488E-A28E-544CCF408C8F}" destId="{CDAFEE1C-DFF0-4C48-B7CB-D7F9F92435A7}" srcOrd="0" destOrd="0" presId="urn:microsoft.com/office/officeart/2005/8/layout/StepDownProcess"/>
    <dgm:cxn modelId="{6F3E9E08-369E-4DDE-A38A-A5983F6EE122}" type="presOf" srcId="{D52B33C4-365F-48FD-B28F-38119984CF81}" destId="{CDAFEE1C-DFF0-4C48-B7CB-D7F9F92435A7}" srcOrd="0" destOrd="1" presId="urn:microsoft.com/office/officeart/2005/8/layout/StepDownProcess"/>
    <dgm:cxn modelId="{CF03FC1E-A827-4C1D-91CE-AEC82B083008}" srcId="{36D2E85D-AA5D-41C6-BC52-6753CB729170}" destId="{2AECE3D6-8761-4909-BA5D-C11B01DA3B5C}" srcOrd="1" destOrd="0" parTransId="{5969205F-0376-4F41-895E-C01668454B1F}" sibTransId="{F3ED1216-FB86-4B40-8594-32DDE3985746}"/>
    <dgm:cxn modelId="{B4E9196E-4866-4438-87F2-E57E318EBDC9}" type="presOf" srcId="{2D10DE6C-7D0A-4C73-B7DF-55711BD79D35}" destId="{C94DFA90-B7EC-4E4E-8DBB-79CB68A9B47E}" srcOrd="0" destOrd="0" presId="urn:microsoft.com/office/officeart/2005/8/layout/StepDownProcess"/>
    <dgm:cxn modelId="{EFCEDD9E-9267-4150-B073-26CF0199229D}" srcId="{2AECE3D6-8761-4909-BA5D-C11B01DA3B5C}" destId="{44047EAA-8B63-488E-A28E-544CCF408C8F}" srcOrd="0" destOrd="0" parTransId="{5391278A-C5B5-4399-B3F0-1F60C7AEA79B}" sibTransId="{B2D120A0-A259-467D-99CB-988DA10862B1}"/>
    <dgm:cxn modelId="{B6B14807-DD24-4F27-B5AA-A6774CE818E1}" type="presOf" srcId="{1D97331A-2E93-4BFE-B39A-BE3EAB85AAB4}" destId="{EF15C944-0419-42E2-B9F9-15F2C314264A}" srcOrd="0" destOrd="0" presId="urn:microsoft.com/office/officeart/2005/8/layout/StepDownProcess"/>
    <dgm:cxn modelId="{C8ACA970-A734-41C7-B818-E302DA6ED6F0}" srcId="{2AECE3D6-8761-4909-BA5D-C11B01DA3B5C}" destId="{D52B33C4-365F-48FD-B28F-38119984CF81}" srcOrd="1" destOrd="0" parTransId="{7718159F-3FBD-403A-9277-8262FF69764D}" sibTransId="{9751D8CE-A97A-4B1F-9AC7-20744010FD4C}"/>
    <dgm:cxn modelId="{01F1E300-8813-4A62-BCED-9EA3197EBD26}" type="presOf" srcId="{84608C56-C4FA-4FB4-A039-8934E42E0A67}" destId="{5480AD5D-35C9-4378-8C73-151FE479C9A8}" srcOrd="0" destOrd="0" presId="urn:microsoft.com/office/officeart/2005/8/layout/StepDownProcess"/>
    <dgm:cxn modelId="{3E270F74-05DC-46C4-A092-C16E76E969CA}" type="presOf" srcId="{2AECE3D6-8761-4909-BA5D-C11B01DA3B5C}" destId="{6083BBAB-FF8F-45E5-B7F2-26C6AFDBC2B3}" srcOrd="0" destOrd="0" presId="urn:microsoft.com/office/officeart/2005/8/layout/StepDownProcess"/>
    <dgm:cxn modelId="{EC4F55B3-B98D-424B-B6BE-8F758152D182}" srcId="{1D97331A-2E93-4BFE-B39A-BE3EAB85AAB4}" destId="{2D10DE6C-7D0A-4C73-B7DF-55711BD79D35}" srcOrd="0" destOrd="0" parTransId="{B79A00C4-27D6-4D89-9462-4D113553DACA}" sibTransId="{37FB2DD9-9E61-4484-B011-C97C0C965377}"/>
    <dgm:cxn modelId="{BB2E3E42-35BC-4002-AA34-DE0D44BF1547}" srcId="{84608C56-C4FA-4FB4-A039-8934E42E0A67}" destId="{08B10122-C175-4FCC-AE4E-B9F351C849B1}" srcOrd="0" destOrd="0" parTransId="{B5202418-03BF-42FA-9F25-9780CC3C0B29}" sibTransId="{169CCDB2-CBFE-4A45-AC08-3E907EB45BB7}"/>
    <dgm:cxn modelId="{2236A3F0-3A3B-46E5-9AC0-C6BB459C0A07}" type="presParOf" srcId="{C986BC30-6597-4383-B789-B9E6DFE5F3F7}" destId="{455C9413-63BF-4EF4-BCCD-378F710E2E37}" srcOrd="0" destOrd="0" presId="urn:microsoft.com/office/officeart/2005/8/layout/StepDownProcess"/>
    <dgm:cxn modelId="{385AD892-4F36-4310-A0B1-676D28E5D501}" type="presParOf" srcId="{455C9413-63BF-4EF4-BCCD-378F710E2E37}" destId="{D14CFD47-796D-4291-ADEF-94A48DAA250E}" srcOrd="0" destOrd="0" presId="urn:microsoft.com/office/officeart/2005/8/layout/StepDownProcess"/>
    <dgm:cxn modelId="{FFCE0119-8847-4C24-8FE1-07571D9208A9}" type="presParOf" srcId="{455C9413-63BF-4EF4-BCCD-378F710E2E37}" destId="{EF15C944-0419-42E2-B9F9-15F2C314264A}" srcOrd="1" destOrd="0" presId="urn:microsoft.com/office/officeart/2005/8/layout/StepDownProcess"/>
    <dgm:cxn modelId="{051F1912-255A-4046-B0F0-664BE2D78E39}" type="presParOf" srcId="{455C9413-63BF-4EF4-BCCD-378F710E2E37}" destId="{C94DFA90-B7EC-4E4E-8DBB-79CB68A9B47E}" srcOrd="2" destOrd="0" presId="urn:microsoft.com/office/officeart/2005/8/layout/StepDownProcess"/>
    <dgm:cxn modelId="{D5035720-3A06-4B6A-8DEA-3DEB4DEFB60B}" type="presParOf" srcId="{C986BC30-6597-4383-B789-B9E6DFE5F3F7}" destId="{B748A3B5-0B09-425F-8E20-78DAA026A865}" srcOrd="1" destOrd="0" presId="urn:microsoft.com/office/officeart/2005/8/layout/StepDownProcess"/>
    <dgm:cxn modelId="{313E7942-7673-46C7-96DF-DACED9BB6D19}" type="presParOf" srcId="{C986BC30-6597-4383-B789-B9E6DFE5F3F7}" destId="{31387BAC-32C9-4E40-A794-DF4817F32316}" srcOrd="2" destOrd="0" presId="urn:microsoft.com/office/officeart/2005/8/layout/StepDownProcess"/>
    <dgm:cxn modelId="{C4D75BF0-D464-4BA0-928B-BF267BD3E081}" type="presParOf" srcId="{31387BAC-32C9-4E40-A794-DF4817F32316}" destId="{4C4CB184-9127-4356-B56D-8E7805C89C8F}" srcOrd="0" destOrd="0" presId="urn:microsoft.com/office/officeart/2005/8/layout/StepDownProcess"/>
    <dgm:cxn modelId="{321E842A-56D4-497B-BF91-94D2561FADEB}" type="presParOf" srcId="{31387BAC-32C9-4E40-A794-DF4817F32316}" destId="{6083BBAB-FF8F-45E5-B7F2-26C6AFDBC2B3}" srcOrd="1" destOrd="0" presId="urn:microsoft.com/office/officeart/2005/8/layout/StepDownProcess"/>
    <dgm:cxn modelId="{7BDBFCA4-DC49-48C0-A208-8FE1DD3D3A1F}" type="presParOf" srcId="{31387BAC-32C9-4E40-A794-DF4817F32316}" destId="{CDAFEE1C-DFF0-4C48-B7CB-D7F9F92435A7}" srcOrd="2" destOrd="0" presId="urn:microsoft.com/office/officeart/2005/8/layout/StepDownProcess"/>
    <dgm:cxn modelId="{713DAD03-70C8-4382-9403-F9B1523D9093}" type="presParOf" srcId="{C986BC30-6597-4383-B789-B9E6DFE5F3F7}" destId="{84427D18-0D93-4677-88FF-0C9436EBC3C9}" srcOrd="3" destOrd="0" presId="urn:microsoft.com/office/officeart/2005/8/layout/StepDownProcess"/>
    <dgm:cxn modelId="{51B5F2D8-32F6-4E3C-A9B9-FCD72F96AD0A}" type="presParOf" srcId="{C986BC30-6597-4383-B789-B9E6DFE5F3F7}" destId="{48731ED0-67C1-499C-8DDE-24ACB508451C}" srcOrd="4" destOrd="0" presId="urn:microsoft.com/office/officeart/2005/8/layout/StepDownProcess"/>
    <dgm:cxn modelId="{576CD51F-F0BE-4CE0-96CE-9D1667F69979}" type="presParOf" srcId="{48731ED0-67C1-499C-8DDE-24ACB508451C}" destId="{5480AD5D-35C9-4378-8C73-151FE479C9A8}" srcOrd="0" destOrd="0" presId="urn:microsoft.com/office/officeart/2005/8/layout/StepDownProcess"/>
    <dgm:cxn modelId="{CE1895E6-B854-4424-A459-BE4E4A871EA7}" type="presParOf" srcId="{48731ED0-67C1-499C-8DDE-24ACB508451C}" destId="{59495324-AD74-4037-9BF1-205901E10B13}" srcOrd="1" destOrd="0" presId="urn:microsoft.com/office/officeart/2005/8/layout/StepDownProcess"/>
  </dgm:cxnLst>
  <dgm:bg/>
  <dgm:whole/>
</dgm:dataModel>
</file>

<file path=ppt/diagrams/data6.xml><?xml version="1.0" encoding="utf-8"?>
<dgm:dataModel xmlns:dgm="http://schemas.openxmlformats.org/drawingml/2006/diagram" xmlns:a="http://schemas.openxmlformats.org/drawingml/2006/main">
  <dgm:ptLst>
    <dgm:pt modelId="{E8B18A8A-5384-439B-AB64-4599AD70CAF6}" type="doc">
      <dgm:prSet loTypeId="urn:microsoft.com/office/officeart/2005/8/layout/vList4#1" loCatId="list" qsTypeId="urn:microsoft.com/office/officeart/2005/8/quickstyle/simple1" qsCatId="simple" csTypeId="urn:microsoft.com/office/officeart/2005/8/colors/colorful4" csCatId="colorful" phldr="1"/>
      <dgm:spPr/>
      <dgm:t>
        <a:bodyPr/>
        <a:lstStyle/>
        <a:p>
          <a:endParaRPr lang="zh-TW" altLang="en-US"/>
        </a:p>
      </dgm:t>
    </dgm:pt>
    <dgm:pt modelId="{BF76A39B-AF5C-4511-BC29-2AF9BAC1234A}">
      <dgm:prSet phldrT="[文字]"/>
      <dgm:spPr/>
      <dgm:t>
        <a:bodyPr/>
        <a:lstStyle/>
        <a:p>
          <a:r>
            <a:rPr lang="zh-TW" altLang="en-US" b="1" dirty="0" smtClean="0">
              <a:latin typeface="微軟正黑體" pitchFamily="34" charset="-120"/>
              <a:ea typeface="微軟正黑體" pitchFamily="34" charset="-120"/>
            </a:rPr>
            <a:t>適切的學習任務</a:t>
          </a:r>
          <a:endParaRPr lang="zh-TW" altLang="en-US" b="1" dirty="0">
            <a:latin typeface="微軟正黑體" pitchFamily="34" charset="-120"/>
            <a:ea typeface="微軟正黑體" pitchFamily="34" charset="-120"/>
          </a:endParaRPr>
        </a:p>
      </dgm:t>
    </dgm:pt>
    <dgm:pt modelId="{B98713E9-646B-461B-8F02-B5C0D9B289D1}" type="parTrans" cxnId="{75CFA749-DBBC-4A58-95B3-0A021F837996}">
      <dgm:prSet/>
      <dgm:spPr/>
      <dgm:t>
        <a:bodyPr/>
        <a:lstStyle/>
        <a:p>
          <a:endParaRPr lang="zh-TW" altLang="en-US" b="1">
            <a:solidFill>
              <a:schemeClr val="bg1"/>
            </a:solidFill>
            <a:latin typeface="微軟正黑體" pitchFamily="34" charset="-120"/>
            <a:ea typeface="微軟正黑體" pitchFamily="34" charset="-120"/>
          </a:endParaRPr>
        </a:p>
      </dgm:t>
    </dgm:pt>
    <dgm:pt modelId="{4F6B3139-C4FA-4CD2-96CE-9D0A316E9753}" type="sibTrans" cxnId="{75CFA749-DBBC-4A58-95B3-0A021F837996}">
      <dgm:prSet/>
      <dgm:spPr/>
      <dgm:t>
        <a:bodyPr/>
        <a:lstStyle/>
        <a:p>
          <a:endParaRPr lang="zh-TW" altLang="en-US" b="1">
            <a:solidFill>
              <a:schemeClr val="bg1"/>
            </a:solidFill>
            <a:latin typeface="微軟正黑體" pitchFamily="34" charset="-120"/>
            <a:ea typeface="微軟正黑體" pitchFamily="34" charset="-120"/>
          </a:endParaRPr>
        </a:p>
      </dgm:t>
    </dgm:pt>
    <dgm:pt modelId="{08C22E88-82FB-4F4B-8F76-10C0D81DF0F4}">
      <dgm:prSet phldrT="[文字]"/>
      <dgm:spPr/>
      <dgm:t>
        <a:bodyPr/>
        <a:lstStyle/>
        <a:p>
          <a:r>
            <a:rPr lang="zh-TW" altLang="en-US" b="1" dirty="0" smtClean="0">
              <a:latin typeface="微軟正黑體" pitchFamily="34" charset="-120"/>
              <a:ea typeface="微軟正黑體" pitchFamily="34" charset="-120"/>
            </a:rPr>
            <a:t>彈性的分組方式</a:t>
          </a:r>
          <a:endParaRPr lang="zh-TW" altLang="en-US" b="1" dirty="0">
            <a:latin typeface="微軟正黑體" pitchFamily="34" charset="-120"/>
            <a:ea typeface="微軟正黑體" pitchFamily="34" charset="-120"/>
          </a:endParaRPr>
        </a:p>
      </dgm:t>
    </dgm:pt>
    <dgm:pt modelId="{FBCCCF38-8205-46F3-BF23-F1E282D9EB3B}" type="parTrans" cxnId="{8593A0DC-95FE-4D3C-8C73-C94C320F6BC4}">
      <dgm:prSet/>
      <dgm:spPr/>
      <dgm:t>
        <a:bodyPr/>
        <a:lstStyle/>
        <a:p>
          <a:endParaRPr lang="zh-TW" altLang="en-US" b="1">
            <a:solidFill>
              <a:schemeClr val="bg1"/>
            </a:solidFill>
            <a:latin typeface="微軟正黑體" pitchFamily="34" charset="-120"/>
            <a:ea typeface="微軟正黑體" pitchFamily="34" charset="-120"/>
          </a:endParaRPr>
        </a:p>
      </dgm:t>
    </dgm:pt>
    <dgm:pt modelId="{B3B8BBD5-93C0-4637-AB86-109FC3EFF818}" type="sibTrans" cxnId="{8593A0DC-95FE-4D3C-8C73-C94C320F6BC4}">
      <dgm:prSet/>
      <dgm:spPr/>
      <dgm:t>
        <a:bodyPr/>
        <a:lstStyle/>
        <a:p>
          <a:endParaRPr lang="zh-TW" altLang="en-US" b="1">
            <a:solidFill>
              <a:schemeClr val="bg1"/>
            </a:solidFill>
            <a:latin typeface="微軟正黑體" pitchFamily="34" charset="-120"/>
            <a:ea typeface="微軟正黑體" pitchFamily="34" charset="-120"/>
          </a:endParaRPr>
        </a:p>
      </dgm:t>
    </dgm:pt>
    <dgm:pt modelId="{6262BAE2-F9E0-4426-8075-C62373F77DA0}">
      <dgm:prSet phldrT="[文字]"/>
      <dgm:spPr/>
      <dgm:t>
        <a:bodyPr/>
        <a:lstStyle/>
        <a:p>
          <a:r>
            <a:rPr lang="zh-TW" altLang="en-US" b="1" dirty="0" smtClean="0">
              <a:latin typeface="微軟正黑體" pitchFamily="34" charset="-120"/>
              <a:ea typeface="微軟正黑體" pitchFamily="34" charset="-120"/>
            </a:rPr>
            <a:t>持續的評量與教學進度的調整</a:t>
          </a:r>
          <a:endParaRPr lang="zh-TW" altLang="en-US" b="1" dirty="0">
            <a:latin typeface="微軟正黑體" pitchFamily="34" charset="-120"/>
            <a:ea typeface="微軟正黑體" pitchFamily="34" charset="-120"/>
          </a:endParaRPr>
        </a:p>
      </dgm:t>
    </dgm:pt>
    <dgm:pt modelId="{8AE95A89-BB08-495B-AB5A-57232584F515}" type="parTrans" cxnId="{53F01FD8-AADE-4BB9-8A18-71B461017814}">
      <dgm:prSet/>
      <dgm:spPr/>
      <dgm:t>
        <a:bodyPr/>
        <a:lstStyle/>
        <a:p>
          <a:endParaRPr lang="zh-TW" altLang="en-US" b="1">
            <a:solidFill>
              <a:schemeClr val="bg1"/>
            </a:solidFill>
            <a:latin typeface="微軟正黑體" pitchFamily="34" charset="-120"/>
            <a:ea typeface="微軟正黑體" pitchFamily="34" charset="-120"/>
          </a:endParaRPr>
        </a:p>
      </dgm:t>
    </dgm:pt>
    <dgm:pt modelId="{71CE2162-BC28-4755-BC0A-F13AC53298B5}" type="sibTrans" cxnId="{53F01FD8-AADE-4BB9-8A18-71B461017814}">
      <dgm:prSet/>
      <dgm:spPr/>
      <dgm:t>
        <a:bodyPr/>
        <a:lstStyle/>
        <a:p>
          <a:endParaRPr lang="zh-TW" altLang="en-US" b="1">
            <a:solidFill>
              <a:schemeClr val="bg1"/>
            </a:solidFill>
            <a:latin typeface="微軟正黑體" pitchFamily="34" charset="-120"/>
            <a:ea typeface="微軟正黑體" pitchFamily="34" charset="-120"/>
          </a:endParaRPr>
        </a:p>
      </dgm:t>
    </dgm:pt>
    <dgm:pt modelId="{3A66FEF2-1D95-4A52-95B6-CC20E25BC70A}" type="pres">
      <dgm:prSet presAssocID="{E8B18A8A-5384-439B-AB64-4599AD70CAF6}" presName="linear" presStyleCnt="0">
        <dgm:presLayoutVars>
          <dgm:dir/>
          <dgm:resizeHandles val="exact"/>
        </dgm:presLayoutVars>
      </dgm:prSet>
      <dgm:spPr/>
      <dgm:t>
        <a:bodyPr/>
        <a:lstStyle/>
        <a:p>
          <a:endParaRPr lang="zh-TW" altLang="en-US"/>
        </a:p>
      </dgm:t>
    </dgm:pt>
    <dgm:pt modelId="{73D2C5C9-3C2D-4CC9-9C78-C814364666D8}" type="pres">
      <dgm:prSet presAssocID="{BF76A39B-AF5C-4511-BC29-2AF9BAC1234A}" presName="comp" presStyleCnt="0"/>
      <dgm:spPr/>
      <dgm:t>
        <a:bodyPr/>
        <a:lstStyle/>
        <a:p>
          <a:endParaRPr lang="zh-TW" altLang="en-US"/>
        </a:p>
      </dgm:t>
    </dgm:pt>
    <dgm:pt modelId="{0B8161CD-ED44-4114-8B1A-E3B1EAF9EEBF}" type="pres">
      <dgm:prSet presAssocID="{BF76A39B-AF5C-4511-BC29-2AF9BAC1234A}" presName="box" presStyleLbl="node1" presStyleIdx="0" presStyleCnt="3" custLinFactNeighborX="-2817" custLinFactNeighborY="-52093"/>
      <dgm:spPr/>
      <dgm:t>
        <a:bodyPr/>
        <a:lstStyle/>
        <a:p>
          <a:endParaRPr lang="zh-TW" altLang="en-US"/>
        </a:p>
      </dgm:t>
    </dgm:pt>
    <dgm:pt modelId="{DC1D318B-A7AC-4CC0-8A8F-20130C6FFBF1}" type="pres">
      <dgm:prSet presAssocID="{BF76A39B-AF5C-4511-BC29-2AF9BAC1234A}" presName="img" presStyleLbl="fgImgPlace1" presStyleIdx="0" presStyleCnt="3"/>
      <dgm:spPr>
        <a:blipFill rotWithShape="0">
          <a:blip xmlns:r="http://schemas.openxmlformats.org/officeDocument/2006/relationships" r:embed="rId1"/>
          <a:stretch>
            <a:fillRect/>
          </a:stretch>
        </a:blipFill>
      </dgm:spPr>
      <dgm:t>
        <a:bodyPr/>
        <a:lstStyle/>
        <a:p>
          <a:endParaRPr lang="zh-TW" altLang="en-US"/>
        </a:p>
      </dgm:t>
    </dgm:pt>
    <dgm:pt modelId="{5BF9127B-1C9F-42FE-AC3D-FE6B1C912C9D}" type="pres">
      <dgm:prSet presAssocID="{BF76A39B-AF5C-4511-BC29-2AF9BAC1234A}" presName="text" presStyleLbl="node1" presStyleIdx="0" presStyleCnt="3">
        <dgm:presLayoutVars>
          <dgm:bulletEnabled val="1"/>
        </dgm:presLayoutVars>
      </dgm:prSet>
      <dgm:spPr/>
      <dgm:t>
        <a:bodyPr/>
        <a:lstStyle/>
        <a:p>
          <a:endParaRPr lang="zh-TW" altLang="en-US"/>
        </a:p>
      </dgm:t>
    </dgm:pt>
    <dgm:pt modelId="{727C4306-0C77-4A26-9FFB-21C807EDCE82}" type="pres">
      <dgm:prSet presAssocID="{4F6B3139-C4FA-4CD2-96CE-9D0A316E9753}" presName="spacer" presStyleCnt="0"/>
      <dgm:spPr/>
      <dgm:t>
        <a:bodyPr/>
        <a:lstStyle/>
        <a:p>
          <a:endParaRPr lang="zh-TW" altLang="en-US"/>
        </a:p>
      </dgm:t>
    </dgm:pt>
    <dgm:pt modelId="{98236144-7231-42C1-95E5-9B716D8CDCE0}" type="pres">
      <dgm:prSet presAssocID="{08C22E88-82FB-4F4B-8F76-10C0D81DF0F4}" presName="comp" presStyleCnt="0"/>
      <dgm:spPr/>
      <dgm:t>
        <a:bodyPr/>
        <a:lstStyle/>
        <a:p>
          <a:endParaRPr lang="zh-TW" altLang="en-US"/>
        </a:p>
      </dgm:t>
    </dgm:pt>
    <dgm:pt modelId="{D60232D0-0BAC-4633-A303-DEFB8B40618A}" type="pres">
      <dgm:prSet presAssocID="{08C22E88-82FB-4F4B-8F76-10C0D81DF0F4}" presName="box" presStyleLbl="node1" presStyleIdx="1" presStyleCnt="3"/>
      <dgm:spPr/>
      <dgm:t>
        <a:bodyPr/>
        <a:lstStyle/>
        <a:p>
          <a:endParaRPr lang="zh-TW" altLang="en-US"/>
        </a:p>
      </dgm:t>
    </dgm:pt>
    <dgm:pt modelId="{F1A58062-A7AF-4284-AED3-F4DDDCC14FBE}" type="pres">
      <dgm:prSet presAssocID="{08C22E88-82FB-4F4B-8F76-10C0D81DF0F4}" presName="img" presStyleLbl="fgImgPlace1" presStyleIdx="1" presStyleCnt="3"/>
      <dgm:spPr>
        <a:blipFill rotWithShape="0">
          <a:blip xmlns:r="http://schemas.openxmlformats.org/officeDocument/2006/relationships" r:embed="rId2"/>
          <a:stretch>
            <a:fillRect/>
          </a:stretch>
        </a:blipFill>
      </dgm:spPr>
      <dgm:t>
        <a:bodyPr/>
        <a:lstStyle/>
        <a:p>
          <a:endParaRPr lang="zh-TW" altLang="en-US"/>
        </a:p>
      </dgm:t>
    </dgm:pt>
    <dgm:pt modelId="{04E1038A-2D47-4FB4-A3A5-F7FA4B7ABC8A}" type="pres">
      <dgm:prSet presAssocID="{08C22E88-82FB-4F4B-8F76-10C0D81DF0F4}" presName="text" presStyleLbl="node1" presStyleIdx="1" presStyleCnt="3">
        <dgm:presLayoutVars>
          <dgm:bulletEnabled val="1"/>
        </dgm:presLayoutVars>
      </dgm:prSet>
      <dgm:spPr/>
      <dgm:t>
        <a:bodyPr/>
        <a:lstStyle/>
        <a:p>
          <a:endParaRPr lang="zh-TW" altLang="en-US"/>
        </a:p>
      </dgm:t>
    </dgm:pt>
    <dgm:pt modelId="{00DFA39D-2255-43B8-8D11-9F20835FFC6F}" type="pres">
      <dgm:prSet presAssocID="{B3B8BBD5-93C0-4637-AB86-109FC3EFF818}" presName="spacer" presStyleCnt="0"/>
      <dgm:spPr/>
      <dgm:t>
        <a:bodyPr/>
        <a:lstStyle/>
        <a:p>
          <a:endParaRPr lang="zh-TW" altLang="en-US"/>
        </a:p>
      </dgm:t>
    </dgm:pt>
    <dgm:pt modelId="{F737EC4E-B070-43EE-AF43-D26BE1FCEFFB}" type="pres">
      <dgm:prSet presAssocID="{6262BAE2-F9E0-4426-8075-C62373F77DA0}" presName="comp" presStyleCnt="0"/>
      <dgm:spPr/>
      <dgm:t>
        <a:bodyPr/>
        <a:lstStyle/>
        <a:p>
          <a:endParaRPr lang="zh-TW" altLang="en-US"/>
        </a:p>
      </dgm:t>
    </dgm:pt>
    <dgm:pt modelId="{BD61B0ED-5E47-4CDC-83A2-45388557A558}" type="pres">
      <dgm:prSet presAssocID="{6262BAE2-F9E0-4426-8075-C62373F77DA0}" presName="box" presStyleLbl="node1" presStyleIdx="2" presStyleCnt="3"/>
      <dgm:spPr/>
      <dgm:t>
        <a:bodyPr/>
        <a:lstStyle/>
        <a:p>
          <a:endParaRPr lang="zh-TW" altLang="en-US"/>
        </a:p>
      </dgm:t>
    </dgm:pt>
    <dgm:pt modelId="{D0F095FA-E477-4D67-A4E1-4687B55757AE}" type="pres">
      <dgm:prSet presAssocID="{6262BAE2-F9E0-4426-8075-C62373F77DA0}" presName="img" presStyleLbl="fgImgPlace1" presStyleIdx="2" presStyleCnt="3"/>
      <dgm:spPr>
        <a:blipFill rotWithShape="0">
          <a:blip xmlns:r="http://schemas.openxmlformats.org/officeDocument/2006/relationships" r:embed="rId3"/>
          <a:stretch>
            <a:fillRect/>
          </a:stretch>
        </a:blipFill>
      </dgm:spPr>
      <dgm:t>
        <a:bodyPr/>
        <a:lstStyle/>
        <a:p>
          <a:endParaRPr lang="zh-TW" altLang="en-US"/>
        </a:p>
      </dgm:t>
    </dgm:pt>
    <dgm:pt modelId="{65EE55DB-DFBA-45F2-B237-3CDB7E2CE188}" type="pres">
      <dgm:prSet presAssocID="{6262BAE2-F9E0-4426-8075-C62373F77DA0}" presName="text" presStyleLbl="node1" presStyleIdx="2" presStyleCnt="3">
        <dgm:presLayoutVars>
          <dgm:bulletEnabled val="1"/>
        </dgm:presLayoutVars>
      </dgm:prSet>
      <dgm:spPr/>
      <dgm:t>
        <a:bodyPr/>
        <a:lstStyle/>
        <a:p>
          <a:endParaRPr lang="zh-TW" altLang="en-US"/>
        </a:p>
      </dgm:t>
    </dgm:pt>
  </dgm:ptLst>
  <dgm:cxnLst>
    <dgm:cxn modelId="{75CFA749-DBBC-4A58-95B3-0A021F837996}" srcId="{E8B18A8A-5384-439B-AB64-4599AD70CAF6}" destId="{BF76A39B-AF5C-4511-BC29-2AF9BAC1234A}" srcOrd="0" destOrd="0" parTransId="{B98713E9-646B-461B-8F02-B5C0D9B289D1}" sibTransId="{4F6B3139-C4FA-4CD2-96CE-9D0A316E9753}"/>
    <dgm:cxn modelId="{75A4F3D4-7A40-4D74-B7FC-F29C0B773D43}" type="presOf" srcId="{BF76A39B-AF5C-4511-BC29-2AF9BAC1234A}" destId="{0B8161CD-ED44-4114-8B1A-E3B1EAF9EEBF}" srcOrd="0" destOrd="0" presId="urn:microsoft.com/office/officeart/2005/8/layout/vList4#1"/>
    <dgm:cxn modelId="{F622E34A-3667-40F0-B492-C2335B339FB6}" type="presOf" srcId="{BF76A39B-AF5C-4511-BC29-2AF9BAC1234A}" destId="{5BF9127B-1C9F-42FE-AC3D-FE6B1C912C9D}" srcOrd="1" destOrd="0" presId="urn:microsoft.com/office/officeart/2005/8/layout/vList4#1"/>
    <dgm:cxn modelId="{F6D4C836-160C-44B9-8B25-A5AF99DCBDB6}" type="presOf" srcId="{6262BAE2-F9E0-4426-8075-C62373F77DA0}" destId="{65EE55DB-DFBA-45F2-B237-3CDB7E2CE188}" srcOrd="1" destOrd="0" presId="urn:microsoft.com/office/officeart/2005/8/layout/vList4#1"/>
    <dgm:cxn modelId="{474C4FCA-8301-47E0-A099-B503F9460041}" type="presOf" srcId="{6262BAE2-F9E0-4426-8075-C62373F77DA0}" destId="{BD61B0ED-5E47-4CDC-83A2-45388557A558}" srcOrd="0" destOrd="0" presId="urn:microsoft.com/office/officeart/2005/8/layout/vList4#1"/>
    <dgm:cxn modelId="{EF9409CB-682A-4671-942B-E29275B3DFA8}" type="presOf" srcId="{08C22E88-82FB-4F4B-8F76-10C0D81DF0F4}" destId="{D60232D0-0BAC-4633-A303-DEFB8B40618A}" srcOrd="0" destOrd="0" presId="urn:microsoft.com/office/officeart/2005/8/layout/vList4#1"/>
    <dgm:cxn modelId="{53F01FD8-AADE-4BB9-8A18-71B461017814}" srcId="{E8B18A8A-5384-439B-AB64-4599AD70CAF6}" destId="{6262BAE2-F9E0-4426-8075-C62373F77DA0}" srcOrd="2" destOrd="0" parTransId="{8AE95A89-BB08-495B-AB5A-57232584F515}" sibTransId="{71CE2162-BC28-4755-BC0A-F13AC53298B5}"/>
    <dgm:cxn modelId="{95017C72-6266-4B7E-B3BA-B9F4097DE1CB}" type="presOf" srcId="{E8B18A8A-5384-439B-AB64-4599AD70CAF6}" destId="{3A66FEF2-1D95-4A52-95B6-CC20E25BC70A}" srcOrd="0" destOrd="0" presId="urn:microsoft.com/office/officeart/2005/8/layout/vList4#1"/>
    <dgm:cxn modelId="{8593A0DC-95FE-4D3C-8C73-C94C320F6BC4}" srcId="{E8B18A8A-5384-439B-AB64-4599AD70CAF6}" destId="{08C22E88-82FB-4F4B-8F76-10C0D81DF0F4}" srcOrd="1" destOrd="0" parTransId="{FBCCCF38-8205-46F3-BF23-F1E282D9EB3B}" sibTransId="{B3B8BBD5-93C0-4637-AB86-109FC3EFF818}"/>
    <dgm:cxn modelId="{2A69E96B-68F5-4CC1-9763-922D9E511E5E}" type="presOf" srcId="{08C22E88-82FB-4F4B-8F76-10C0D81DF0F4}" destId="{04E1038A-2D47-4FB4-A3A5-F7FA4B7ABC8A}" srcOrd="1" destOrd="0" presId="urn:microsoft.com/office/officeart/2005/8/layout/vList4#1"/>
    <dgm:cxn modelId="{11D25C09-5A32-48E8-BEDA-EF19EF2716A4}" type="presParOf" srcId="{3A66FEF2-1D95-4A52-95B6-CC20E25BC70A}" destId="{73D2C5C9-3C2D-4CC9-9C78-C814364666D8}" srcOrd="0" destOrd="0" presId="urn:microsoft.com/office/officeart/2005/8/layout/vList4#1"/>
    <dgm:cxn modelId="{698964A4-E0D0-4656-A902-233DCEA045D3}" type="presParOf" srcId="{73D2C5C9-3C2D-4CC9-9C78-C814364666D8}" destId="{0B8161CD-ED44-4114-8B1A-E3B1EAF9EEBF}" srcOrd="0" destOrd="0" presId="urn:microsoft.com/office/officeart/2005/8/layout/vList4#1"/>
    <dgm:cxn modelId="{5FEFCF02-6F93-4AE2-BC57-058FC95E78C7}" type="presParOf" srcId="{73D2C5C9-3C2D-4CC9-9C78-C814364666D8}" destId="{DC1D318B-A7AC-4CC0-8A8F-20130C6FFBF1}" srcOrd="1" destOrd="0" presId="urn:microsoft.com/office/officeart/2005/8/layout/vList4#1"/>
    <dgm:cxn modelId="{39979BC7-2EC4-4B90-9B25-CA7E4457249C}" type="presParOf" srcId="{73D2C5C9-3C2D-4CC9-9C78-C814364666D8}" destId="{5BF9127B-1C9F-42FE-AC3D-FE6B1C912C9D}" srcOrd="2" destOrd="0" presId="urn:microsoft.com/office/officeart/2005/8/layout/vList4#1"/>
    <dgm:cxn modelId="{5EA4A0F5-98B8-4FAD-8349-F831B3F9B6F3}" type="presParOf" srcId="{3A66FEF2-1D95-4A52-95B6-CC20E25BC70A}" destId="{727C4306-0C77-4A26-9FFB-21C807EDCE82}" srcOrd="1" destOrd="0" presId="urn:microsoft.com/office/officeart/2005/8/layout/vList4#1"/>
    <dgm:cxn modelId="{6FDE4725-5650-4797-8C82-F4D3285196C3}" type="presParOf" srcId="{3A66FEF2-1D95-4A52-95B6-CC20E25BC70A}" destId="{98236144-7231-42C1-95E5-9B716D8CDCE0}" srcOrd="2" destOrd="0" presId="urn:microsoft.com/office/officeart/2005/8/layout/vList4#1"/>
    <dgm:cxn modelId="{78E0AF50-FB76-4769-9050-7DCC46B8309E}" type="presParOf" srcId="{98236144-7231-42C1-95E5-9B716D8CDCE0}" destId="{D60232D0-0BAC-4633-A303-DEFB8B40618A}" srcOrd="0" destOrd="0" presId="urn:microsoft.com/office/officeart/2005/8/layout/vList4#1"/>
    <dgm:cxn modelId="{DB8F4A05-B825-4ACA-9AAB-819184EC1349}" type="presParOf" srcId="{98236144-7231-42C1-95E5-9B716D8CDCE0}" destId="{F1A58062-A7AF-4284-AED3-F4DDDCC14FBE}" srcOrd="1" destOrd="0" presId="urn:microsoft.com/office/officeart/2005/8/layout/vList4#1"/>
    <dgm:cxn modelId="{79989A24-6A96-4A07-9DFD-865FA8682614}" type="presParOf" srcId="{98236144-7231-42C1-95E5-9B716D8CDCE0}" destId="{04E1038A-2D47-4FB4-A3A5-F7FA4B7ABC8A}" srcOrd="2" destOrd="0" presId="urn:microsoft.com/office/officeart/2005/8/layout/vList4#1"/>
    <dgm:cxn modelId="{1083F713-98DC-4526-AD57-6C383A915590}" type="presParOf" srcId="{3A66FEF2-1D95-4A52-95B6-CC20E25BC70A}" destId="{00DFA39D-2255-43B8-8D11-9F20835FFC6F}" srcOrd="3" destOrd="0" presId="urn:microsoft.com/office/officeart/2005/8/layout/vList4#1"/>
    <dgm:cxn modelId="{4D1342D9-880C-4AFF-95CC-2FC91B381FD5}" type="presParOf" srcId="{3A66FEF2-1D95-4A52-95B6-CC20E25BC70A}" destId="{F737EC4E-B070-43EE-AF43-D26BE1FCEFFB}" srcOrd="4" destOrd="0" presId="urn:microsoft.com/office/officeart/2005/8/layout/vList4#1"/>
    <dgm:cxn modelId="{06DC5D9C-6AAC-478A-9965-6E6E31BD45A9}" type="presParOf" srcId="{F737EC4E-B070-43EE-AF43-D26BE1FCEFFB}" destId="{BD61B0ED-5E47-4CDC-83A2-45388557A558}" srcOrd="0" destOrd="0" presId="urn:microsoft.com/office/officeart/2005/8/layout/vList4#1"/>
    <dgm:cxn modelId="{D9B06B00-B032-4178-B0FA-879B755765AF}" type="presParOf" srcId="{F737EC4E-B070-43EE-AF43-D26BE1FCEFFB}" destId="{D0F095FA-E477-4D67-A4E1-4687B55757AE}" srcOrd="1" destOrd="0" presId="urn:microsoft.com/office/officeart/2005/8/layout/vList4#1"/>
    <dgm:cxn modelId="{B6CEBF9E-8D5C-4141-A684-7F3590CB5118}" type="presParOf" srcId="{F737EC4E-B070-43EE-AF43-D26BE1FCEFFB}" destId="{65EE55DB-DFBA-45F2-B237-3CDB7E2CE188}" srcOrd="2" destOrd="0" presId="urn:microsoft.com/office/officeart/2005/8/layout/vList4#1"/>
  </dgm:cxnLst>
  <dgm:bg/>
  <dgm:whole/>
</dgm:dataModel>
</file>

<file path=ppt/diagrams/data7.xml><?xml version="1.0" encoding="utf-8"?>
<dgm:dataModel xmlns:dgm="http://schemas.openxmlformats.org/drawingml/2006/diagram" xmlns:a="http://schemas.openxmlformats.org/drawingml/2006/main">
  <dgm:ptLst>
    <dgm:pt modelId="{41C8C3F2-EBEE-4321-8A41-243EFE33F25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TW" altLang="en-US"/>
        </a:p>
      </dgm:t>
    </dgm:pt>
    <dgm:pt modelId="{5722CBE4-88A1-40B2-B047-17698472354F}">
      <dgm:prSet phldrT="[文字]"/>
      <dgm:spPr>
        <a:solidFill>
          <a:srgbClr val="C00000"/>
        </a:solidFill>
      </dgm:spPr>
      <dgm:t>
        <a:bodyPr/>
        <a:lstStyle/>
        <a:p>
          <a:pPr algn="ctr"/>
          <a:r>
            <a:rPr lang="zh-TW" altLang="en-US" b="1" dirty="0" smtClean="0"/>
            <a:t>比例尺運用</a:t>
          </a:r>
          <a:r>
            <a:rPr lang="en-US" altLang="zh-TW" b="1" dirty="0" smtClean="0"/>
            <a:t>~</a:t>
          </a:r>
          <a:r>
            <a:rPr lang="zh-TW" altLang="en-US" b="1" dirty="0" smtClean="0"/>
            <a:t>透過小組任務</a:t>
          </a:r>
          <a:endParaRPr lang="zh-TW" altLang="en-US" b="1" dirty="0"/>
        </a:p>
      </dgm:t>
    </dgm:pt>
    <dgm:pt modelId="{672FAC48-9DAF-45A6-B38C-A1ED4CE8E43A}" type="parTrans" cxnId="{9C7283BF-D737-462C-AEAD-40283116842D}">
      <dgm:prSet/>
      <dgm:spPr/>
      <dgm:t>
        <a:bodyPr/>
        <a:lstStyle/>
        <a:p>
          <a:endParaRPr lang="zh-TW" altLang="en-US"/>
        </a:p>
      </dgm:t>
    </dgm:pt>
    <dgm:pt modelId="{D734B9C5-4872-4B1A-A36C-55FBF6948D6D}" type="sibTrans" cxnId="{9C7283BF-D737-462C-AEAD-40283116842D}">
      <dgm:prSet/>
      <dgm:spPr>
        <a:solidFill>
          <a:srgbClr val="00B050">
            <a:alpha val="90000"/>
          </a:srgbClr>
        </a:solidFill>
      </dgm:spPr>
      <dgm:t>
        <a:bodyPr/>
        <a:lstStyle/>
        <a:p>
          <a:endParaRPr lang="zh-TW" altLang="en-US"/>
        </a:p>
      </dgm:t>
    </dgm:pt>
    <dgm:pt modelId="{85FCFE61-6735-47B9-B38B-2712B9231433}">
      <dgm:prSet phldrT="[文字]"/>
      <dgm:spPr>
        <a:solidFill>
          <a:schemeClr val="tx1"/>
        </a:solidFill>
      </dgm:spPr>
      <dgm:t>
        <a:bodyPr/>
        <a:lstStyle/>
        <a:p>
          <a:pPr algn="ctr"/>
          <a:r>
            <a:rPr lang="zh-TW" altLang="en-US" b="1" dirty="0" smtClean="0"/>
            <a:t>能寫地圖要素</a:t>
          </a:r>
          <a:endParaRPr lang="zh-TW" altLang="en-US" b="1" dirty="0"/>
        </a:p>
      </dgm:t>
    </dgm:pt>
    <dgm:pt modelId="{A9984B99-4723-4A73-A6C4-5A57D542985C}" type="parTrans" cxnId="{B470726D-7588-4D64-BC33-0B7422662F92}">
      <dgm:prSet/>
      <dgm:spPr/>
      <dgm:t>
        <a:bodyPr/>
        <a:lstStyle/>
        <a:p>
          <a:endParaRPr lang="zh-TW" altLang="en-US"/>
        </a:p>
      </dgm:t>
    </dgm:pt>
    <dgm:pt modelId="{BA06BA6D-17E0-4A6E-B7F5-8A92F71E8703}" type="sibTrans" cxnId="{B470726D-7588-4D64-BC33-0B7422662F92}">
      <dgm:prSet/>
      <dgm:spPr>
        <a:solidFill>
          <a:srgbClr val="00B050">
            <a:alpha val="90000"/>
          </a:srgbClr>
        </a:solidFill>
      </dgm:spPr>
      <dgm:t>
        <a:bodyPr/>
        <a:lstStyle/>
        <a:p>
          <a:endParaRPr lang="zh-TW" altLang="en-US"/>
        </a:p>
      </dgm:t>
    </dgm:pt>
    <dgm:pt modelId="{B29357B7-06B6-4E1B-A69A-C3EAFAD109BE}">
      <dgm:prSet phldrT="[文字]"/>
      <dgm:spPr>
        <a:solidFill>
          <a:srgbClr val="002060"/>
        </a:solidFill>
      </dgm:spPr>
      <dgm:t>
        <a:bodyPr/>
        <a:lstStyle/>
        <a:p>
          <a:pPr algn="ctr"/>
          <a:r>
            <a:rPr lang="zh-TW" altLang="en-US" b="1" dirty="0" smtClean="0"/>
            <a:t>透過回答</a:t>
          </a:r>
          <a:r>
            <a:rPr lang="en-US" altLang="zh-TW" b="1" dirty="0" smtClean="0"/>
            <a:t>:</a:t>
          </a:r>
          <a:r>
            <a:rPr lang="zh-TW" altLang="en-US" b="1" dirty="0" smtClean="0"/>
            <a:t>地圖要素</a:t>
          </a:r>
          <a:r>
            <a:rPr lang="en-US" altLang="zh-TW" b="1" dirty="0" smtClean="0"/>
            <a:t>~</a:t>
          </a:r>
          <a:r>
            <a:rPr lang="zh-TW" altLang="en-US" b="1" dirty="0" smtClean="0"/>
            <a:t>知道學生差異</a:t>
          </a:r>
          <a:endParaRPr lang="zh-TW" altLang="en-US" b="1" dirty="0"/>
        </a:p>
      </dgm:t>
    </dgm:pt>
    <dgm:pt modelId="{7F4740CF-1A8C-410E-A078-855386D9D090}" type="parTrans" cxnId="{F0CAA87E-1EDB-4EB8-821C-0D1BAA1739D9}">
      <dgm:prSet/>
      <dgm:spPr/>
      <dgm:t>
        <a:bodyPr/>
        <a:lstStyle/>
        <a:p>
          <a:endParaRPr lang="zh-TW" altLang="en-US"/>
        </a:p>
      </dgm:t>
    </dgm:pt>
    <dgm:pt modelId="{44E907CB-57D6-4592-9B67-6A0D839C4D88}" type="sibTrans" cxnId="{F0CAA87E-1EDB-4EB8-821C-0D1BAA1739D9}">
      <dgm:prSet/>
      <dgm:spPr/>
      <dgm:t>
        <a:bodyPr/>
        <a:lstStyle/>
        <a:p>
          <a:endParaRPr lang="zh-TW" altLang="en-US"/>
        </a:p>
      </dgm:t>
    </dgm:pt>
    <dgm:pt modelId="{FFD4A1BC-BD8A-4AE0-9B60-D84572E27049}" type="pres">
      <dgm:prSet presAssocID="{41C8C3F2-EBEE-4321-8A41-243EFE33F250}" presName="outerComposite" presStyleCnt="0">
        <dgm:presLayoutVars>
          <dgm:chMax val="5"/>
          <dgm:dir/>
          <dgm:resizeHandles val="exact"/>
        </dgm:presLayoutVars>
      </dgm:prSet>
      <dgm:spPr/>
      <dgm:t>
        <a:bodyPr/>
        <a:lstStyle/>
        <a:p>
          <a:endParaRPr lang="zh-TW" altLang="en-US"/>
        </a:p>
      </dgm:t>
    </dgm:pt>
    <dgm:pt modelId="{73B2608E-2882-467E-B0C9-3E440E9A1B3E}" type="pres">
      <dgm:prSet presAssocID="{41C8C3F2-EBEE-4321-8A41-243EFE33F250}" presName="dummyMaxCanvas" presStyleCnt="0">
        <dgm:presLayoutVars/>
      </dgm:prSet>
      <dgm:spPr/>
    </dgm:pt>
    <dgm:pt modelId="{572F6CFA-E568-41F2-940A-4F5EEFD01F95}" type="pres">
      <dgm:prSet presAssocID="{41C8C3F2-EBEE-4321-8A41-243EFE33F250}" presName="ThreeNodes_1" presStyleLbl="node1" presStyleIdx="0" presStyleCnt="3" custScaleX="87051" custLinFactNeighborX="6679">
        <dgm:presLayoutVars>
          <dgm:bulletEnabled val="1"/>
        </dgm:presLayoutVars>
      </dgm:prSet>
      <dgm:spPr/>
      <dgm:t>
        <a:bodyPr/>
        <a:lstStyle/>
        <a:p>
          <a:endParaRPr lang="zh-TW" altLang="en-US"/>
        </a:p>
      </dgm:t>
    </dgm:pt>
    <dgm:pt modelId="{1B36C993-258C-4FBD-BA41-F7B20000331C}" type="pres">
      <dgm:prSet presAssocID="{41C8C3F2-EBEE-4321-8A41-243EFE33F250}" presName="ThreeNodes_2" presStyleLbl="node1" presStyleIdx="1" presStyleCnt="3" custScaleX="76266" custLinFactNeighborX="4364" custLinFactNeighborY="2083">
        <dgm:presLayoutVars>
          <dgm:bulletEnabled val="1"/>
        </dgm:presLayoutVars>
      </dgm:prSet>
      <dgm:spPr/>
      <dgm:t>
        <a:bodyPr/>
        <a:lstStyle/>
        <a:p>
          <a:endParaRPr lang="zh-TW" altLang="en-US"/>
        </a:p>
      </dgm:t>
    </dgm:pt>
    <dgm:pt modelId="{D44FB7A7-1C40-421E-AB49-3A84808CCCA1}" type="pres">
      <dgm:prSet presAssocID="{41C8C3F2-EBEE-4321-8A41-243EFE33F250}" presName="ThreeNodes_3" presStyleLbl="node1" presStyleIdx="2" presStyleCnt="3" custScaleX="71896">
        <dgm:presLayoutVars>
          <dgm:bulletEnabled val="1"/>
        </dgm:presLayoutVars>
      </dgm:prSet>
      <dgm:spPr/>
      <dgm:t>
        <a:bodyPr/>
        <a:lstStyle/>
        <a:p>
          <a:endParaRPr lang="zh-TW" altLang="en-US"/>
        </a:p>
      </dgm:t>
    </dgm:pt>
    <dgm:pt modelId="{90A99245-C90F-499F-BD88-72AB7B11C0E9}" type="pres">
      <dgm:prSet presAssocID="{41C8C3F2-EBEE-4321-8A41-243EFE33F250}" presName="ThreeConn_1-2" presStyleLbl="fgAccFollowNode1" presStyleIdx="0" presStyleCnt="2" custAng="10800000" custLinFactNeighborX="-13461" custLinFactNeighborY="-1282">
        <dgm:presLayoutVars>
          <dgm:bulletEnabled val="1"/>
        </dgm:presLayoutVars>
      </dgm:prSet>
      <dgm:spPr/>
      <dgm:t>
        <a:bodyPr/>
        <a:lstStyle/>
        <a:p>
          <a:endParaRPr lang="zh-TW" altLang="en-US"/>
        </a:p>
      </dgm:t>
    </dgm:pt>
    <dgm:pt modelId="{3EED84BA-D76D-4CAC-A161-F06ABF147C03}" type="pres">
      <dgm:prSet presAssocID="{41C8C3F2-EBEE-4321-8A41-243EFE33F250}" presName="ThreeConn_2-3" presStyleLbl="fgAccFollowNode1" presStyleIdx="1" presStyleCnt="2" custAng="10800000" custLinFactNeighborX="-81651" custLinFactNeighborY="2949">
        <dgm:presLayoutVars>
          <dgm:bulletEnabled val="1"/>
        </dgm:presLayoutVars>
      </dgm:prSet>
      <dgm:spPr/>
      <dgm:t>
        <a:bodyPr/>
        <a:lstStyle/>
        <a:p>
          <a:endParaRPr lang="zh-TW" altLang="en-US"/>
        </a:p>
      </dgm:t>
    </dgm:pt>
    <dgm:pt modelId="{06E96F41-32C7-4FDD-B4A1-D3A95CCA746E}" type="pres">
      <dgm:prSet presAssocID="{41C8C3F2-EBEE-4321-8A41-243EFE33F250}" presName="ThreeNodes_1_text" presStyleLbl="node1" presStyleIdx="2" presStyleCnt="3">
        <dgm:presLayoutVars>
          <dgm:bulletEnabled val="1"/>
        </dgm:presLayoutVars>
      </dgm:prSet>
      <dgm:spPr/>
      <dgm:t>
        <a:bodyPr/>
        <a:lstStyle/>
        <a:p>
          <a:endParaRPr lang="zh-TW" altLang="en-US"/>
        </a:p>
      </dgm:t>
    </dgm:pt>
    <dgm:pt modelId="{EBBFE646-C042-4DB5-82D5-56F8806A0B00}" type="pres">
      <dgm:prSet presAssocID="{41C8C3F2-EBEE-4321-8A41-243EFE33F250}" presName="ThreeNodes_2_text" presStyleLbl="node1" presStyleIdx="2" presStyleCnt="3">
        <dgm:presLayoutVars>
          <dgm:bulletEnabled val="1"/>
        </dgm:presLayoutVars>
      </dgm:prSet>
      <dgm:spPr/>
      <dgm:t>
        <a:bodyPr/>
        <a:lstStyle/>
        <a:p>
          <a:endParaRPr lang="zh-TW" altLang="en-US"/>
        </a:p>
      </dgm:t>
    </dgm:pt>
    <dgm:pt modelId="{A94A55B7-B2E0-4894-BADE-6A604EF7C53A}" type="pres">
      <dgm:prSet presAssocID="{41C8C3F2-EBEE-4321-8A41-243EFE33F250}" presName="ThreeNodes_3_text" presStyleLbl="node1" presStyleIdx="2" presStyleCnt="3">
        <dgm:presLayoutVars>
          <dgm:bulletEnabled val="1"/>
        </dgm:presLayoutVars>
      </dgm:prSet>
      <dgm:spPr/>
      <dgm:t>
        <a:bodyPr/>
        <a:lstStyle/>
        <a:p>
          <a:endParaRPr lang="zh-TW" altLang="en-US"/>
        </a:p>
      </dgm:t>
    </dgm:pt>
  </dgm:ptLst>
  <dgm:cxnLst>
    <dgm:cxn modelId="{24639160-704B-4BF0-B7A0-1D63C08BB180}" type="presOf" srcId="{5722CBE4-88A1-40B2-B047-17698472354F}" destId="{572F6CFA-E568-41F2-940A-4F5EEFD01F95}" srcOrd="0" destOrd="0" presId="urn:microsoft.com/office/officeart/2005/8/layout/vProcess5"/>
    <dgm:cxn modelId="{1E780D05-2590-4CC6-99F9-7EEFF9897738}" type="presOf" srcId="{B29357B7-06B6-4E1B-A69A-C3EAFAD109BE}" destId="{A94A55B7-B2E0-4894-BADE-6A604EF7C53A}" srcOrd="1" destOrd="0" presId="urn:microsoft.com/office/officeart/2005/8/layout/vProcess5"/>
    <dgm:cxn modelId="{9C7283BF-D737-462C-AEAD-40283116842D}" srcId="{41C8C3F2-EBEE-4321-8A41-243EFE33F250}" destId="{5722CBE4-88A1-40B2-B047-17698472354F}" srcOrd="0" destOrd="0" parTransId="{672FAC48-9DAF-45A6-B38C-A1ED4CE8E43A}" sibTransId="{D734B9C5-4872-4B1A-A36C-55FBF6948D6D}"/>
    <dgm:cxn modelId="{F0CAA87E-1EDB-4EB8-821C-0D1BAA1739D9}" srcId="{41C8C3F2-EBEE-4321-8A41-243EFE33F250}" destId="{B29357B7-06B6-4E1B-A69A-C3EAFAD109BE}" srcOrd="2" destOrd="0" parTransId="{7F4740CF-1A8C-410E-A078-855386D9D090}" sibTransId="{44E907CB-57D6-4592-9B67-6A0D839C4D88}"/>
    <dgm:cxn modelId="{EB03F8F8-C030-4865-8DA2-B649AE927ACE}" type="presOf" srcId="{41C8C3F2-EBEE-4321-8A41-243EFE33F250}" destId="{FFD4A1BC-BD8A-4AE0-9B60-D84572E27049}" srcOrd="0" destOrd="0" presId="urn:microsoft.com/office/officeart/2005/8/layout/vProcess5"/>
    <dgm:cxn modelId="{56CFA3E9-44D6-478F-A147-88A4F66309BC}" type="presOf" srcId="{85FCFE61-6735-47B9-B38B-2712B9231433}" destId="{EBBFE646-C042-4DB5-82D5-56F8806A0B00}" srcOrd="1" destOrd="0" presId="urn:microsoft.com/office/officeart/2005/8/layout/vProcess5"/>
    <dgm:cxn modelId="{63AF54F8-0731-4618-B8CC-923F89ADE33D}" type="presOf" srcId="{D734B9C5-4872-4B1A-A36C-55FBF6948D6D}" destId="{90A99245-C90F-499F-BD88-72AB7B11C0E9}" srcOrd="0" destOrd="0" presId="urn:microsoft.com/office/officeart/2005/8/layout/vProcess5"/>
    <dgm:cxn modelId="{B470726D-7588-4D64-BC33-0B7422662F92}" srcId="{41C8C3F2-EBEE-4321-8A41-243EFE33F250}" destId="{85FCFE61-6735-47B9-B38B-2712B9231433}" srcOrd="1" destOrd="0" parTransId="{A9984B99-4723-4A73-A6C4-5A57D542985C}" sibTransId="{BA06BA6D-17E0-4A6E-B7F5-8A92F71E8703}"/>
    <dgm:cxn modelId="{7C4A48B4-57A5-4DF7-B0F2-A1AA7A571972}" type="presOf" srcId="{B29357B7-06B6-4E1B-A69A-C3EAFAD109BE}" destId="{D44FB7A7-1C40-421E-AB49-3A84808CCCA1}" srcOrd="0" destOrd="0" presId="urn:microsoft.com/office/officeart/2005/8/layout/vProcess5"/>
    <dgm:cxn modelId="{429FC7D1-A3B8-4147-91FB-D8B81FCAC4F8}" type="presOf" srcId="{85FCFE61-6735-47B9-B38B-2712B9231433}" destId="{1B36C993-258C-4FBD-BA41-F7B20000331C}" srcOrd="0" destOrd="0" presId="urn:microsoft.com/office/officeart/2005/8/layout/vProcess5"/>
    <dgm:cxn modelId="{EC4C617B-E2FC-4D36-9E2F-5888DB46062B}" type="presOf" srcId="{BA06BA6D-17E0-4A6E-B7F5-8A92F71E8703}" destId="{3EED84BA-D76D-4CAC-A161-F06ABF147C03}" srcOrd="0" destOrd="0" presId="urn:microsoft.com/office/officeart/2005/8/layout/vProcess5"/>
    <dgm:cxn modelId="{CF1BF54D-1142-4C18-8275-698301CF7F02}" type="presOf" srcId="{5722CBE4-88A1-40B2-B047-17698472354F}" destId="{06E96F41-32C7-4FDD-B4A1-D3A95CCA746E}" srcOrd="1" destOrd="0" presId="urn:microsoft.com/office/officeart/2005/8/layout/vProcess5"/>
    <dgm:cxn modelId="{64FE6EE7-50BC-445E-A01C-4FAD9DD6A21F}" type="presParOf" srcId="{FFD4A1BC-BD8A-4AE0-9B60-D84572E27049}" destId="{73B2608E-2882-467E-B0C9-3E440E9A1B3E}" srcOrd="0" destOrd="0" presId="urn:microsoft.com/office/officeart/2005/8/layout/vProcess5"/>
    <dgm:cxn modelId="{792BD688-D0B7-4531-AC8C-811A56908300}" type="presParOf" srcId="{FFD4A1BC-BD8A-4AE0-9B60-D84572E27049}" destId="{572F6CFA-E568-41F2-940A-4F5EEFD01F95}" srcOrd="1" destOrd="0" presId="urn:microsoft.com/office/officeart/2005/8/layout/vProcess5"/>
    <dgm:cxn modelId="{2BD8D89B-0EC0-4003-9099-01F16BF9942A}" type="presParOf" srcId="{FFD4A1BC-BD8A-4AE0-9B60-D84572E27049}" destId="{1B36C993-258C-4FBD-BA41-F7B20000331C}" srcOrd="2" destOrd="0" presId="urn:microsoft.com/office/officeart/2005/8/layout/vProcess5"/>
    <dgm:cxn modelId="{7FF5E31F-EACB-4AB9-B65C-49C844839842}" type="presParOf" srcId="{FFD4A1BC-BD8A-4AE0-9B60-D84572E27049}" destId="{D44FB7A7-1C40-421E-AB49-3A84808CCCA1}" srcOrd="3" destOrd="0" presId="urn:microsoft.com/office/officeart/2005/8/layout/vProcess5"/>
    <dgm:cxn modelId="{0AF10003-557F-419E-9182-1FEE2AFE9938}" type="presParOf" srcId="{FFD4A1BC-BD8A-4AE0-9B60-D84572E27049}" destId="{90A99245-C90F-499F-BD88-72AB7B11C0E9}" srcOrd="4" destOrd="0" presId="urn:microsoft.com/office/officeart/2005/8/layout/vProcess5"/>
    <dgm:cxn modelId="{26B1C53D-0929-4B36-A762-991E1ACE5992}" type="presParOf" srcId="{FFD4A1BC-BD8A-4AE0-9B60-D84572E27049}" destId="{3EED84BA-D76D-4CAC-A161-F06ABF147C03}" srcOrd="5" destOrd="0" presId="urn:microsoft.com/office/officeart/2005/8/layout/vProcess5"/>
    <dgm:cxn modelId="{0719F76D-3A25-462F-9F11-FBB299E1E4B8}" type="presParOf" srcId="{FFD4A1BC-BD8A-4AE0-9B60-D84572E27049}" destId="{06E96F41-32C7-4FDD-B4A1-D3A95CCA746E}" srcOrd="6" destOrd="0" presId="urn:microsoft.com/office/officeart/2005/8/layout/vProcess5"/>
    <dgm:cxn modelId="{80F2A50E-EA16-4010-B2D5-1BC921B2F35D}" type="presParOf" srcId="{FFD4A1BC-BD8A-4AE0-9B60-D84572E27049}" destId="{EBBFE646-C042-4DB5-82D5-56F8806A0B00}" srcOrd="7" destOrd="0" presId="urn:microsoft.com/office/officeart/2005/8/layout/vProcess5"/>
    <dgm:cxn modelId="{849D2825-F785-4A56-9055-9FA4CB4AC537}" type="presParOf" srcId="{FFD4A1BC-BD8A-4AE0-9B60-D84572E27049}" destId="{A94A55B7-B2E0-4894-BADE-6A604EF7C53A}" srcOrd="8" destOrd="0" presId="urn:microsoft.com/office/officeart/2005/8/layout/vProcess5"/>
  </dgm:cxnLst>
  <dgm:bg/>
  <dgm:whole/>
</dgm:dataModel>
</file>

<file path=ppt/diagrams/data8.xml><?xml version="1.0" encoding="utf-8"?>
<dgm:dataModel xmlns:dgm="http://schemas.openxmlformats.org/drawingml/2006/diagram" xmlns:a="http://schemas.openxmlformats.org/drawingml/2006/main">
  <dgm:ptLst>
    <dgm:pt modelId="{AD5E281D-0EB4-4B6B-A249-AE2D5304DF6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TW" altLang="en-US"/>
        </a:p>
      </dgm:t>
    </dgm:pt>
    <dgm:pt modelId="{1B707674-6787-4FB0-95F3-FBF7A4F34516}">
      <dgm:prSet phldrT="[文字]"/>
      <dgm:spPr/>
      <dgm:t>
        <a:bodyPr/>
        <a:lstStyle/>
        <a:p>
          <a:r>
            <a:rPr lang="zh-TW" altLang="en-US" dirty="0" smtClean="0"/>
            <a:t>海水面上升</a:t>
          </a:r>
          <a:endParaRPr lang="zh-TW" altLang="en-US" dirty="0"/>
        </a:p>
      </dgm:t>
    </dgm:pt>
    <dgm:pt modelId="{73C7E593-E748-47D0-BCCC-0F4D5F778B09}" type="parTrans" cxnId="{14A0EE3A-395E-4397-A047-626565A7BFEF}">
      <dgm:prSet/>
      <dgm:spPr/>
      <dgm:t>
        <a:bodyPr/>
        <a:lstStyle/>
        <a:p>
          <a:endParaRPr lang="zh-TW" altLang="en-US"/>
        </a:p>
      </dgm:t>
    </dgm:pt>
    <dgm:pt modelId="{925E6AAA-AF38-4571-9175-E1602E17BE6E}" type="sibTrans" cxnId="{14A0EE3A-395E-4397-A047-626565A7BFEF}">
      <dgm:prSet/>
      <dgm:spPr/>
      <dgm:t>
        <a:bodyPr/>
        <a:lstStyle/>
        <a:p>
          <a:endParaRPr lang="zh-TW" altLang="en-US">
            <a:latin typeface="標楷體" panose="03000509000000000000" pitchFamily="65" charset="-120"/>
            <a:ea typeface="標楷體" panose="03000509000000000000" pitchFamily="65" charset="-120"/>
          </a:endParaRPr>
        </a:p>
      </dgm:t>
    </dgm:pt>
    <dgm:pt modelId="{1AD08D1A-BD62-4A6B-A992-F4876DB7D15C}">
      <dgm:prSet phldrT="[文字]" phldr="1"/>
      <dgm:spPr/>
      <dgm:t>
        <a:bodyPr/>
        <a:lstStyle/>
        <a:p>
          <a:endParaRPr lang="zh-TW" altLang="en-US" dirty="0"/>
        </a:p>
      </dgm:t>
    </dgm:pt>
    <dgm:pt modelId="{32F1A82B-9935-4356-ADC8-A648F56AD869}" type="parTrans" cxnId="{B9CD5F06-F873-4750-A660-9DC2FE3C8761}">
      <dgm:prSet/>
      <dgm:spPr/>
      <dgm:t>
        <a:bodyPr/>
        <a:lstStyle/>
        <a:p>
          <a:endParaRPr lang="zh-TW" altLang="en-US"/>
        </a:p>
      </dgm:t>
    </dgm:pt>
    <dgm:pt modelId="{F9745FBA-21CE-43CC-8B4F-B165654EA815}" type="sibTrans" cxnId="{B9CD5F06-F873-4750-A660-9DC2FE3C8761}">
      <dgm:prSet/>
      <dgm:spPr/>
      <dgm:t>
        <a:bodyPr/>
        <a:lstStyle/>
        <a:p>
          <a:endParaRPr lang="zh-TW" altLang="en-US"/>
        </a:p>
      </dgm:t>
    </dgm:pt>
    <dgm:pt modelId="{AE9C31B3-FA92-497A-B9B0-3463EE3CEF1D}">
      <dgm:prSet phldrT="[文字]"/>
      <dgm:spPr/>
      <dgm:t>
        <a:bodyPr/>
        <a:lstStyle/>
        <a:p>
          <a:r>
            <a:rPr lang="zh-TW" altLang="en-US" dirty="0" smtClean="0"/>
            <a:t>高溫熱浪</a:t>
          </a:r>
          <a:endParaRPr lang="zh-TW" altLang="en-US" dirty="0"/>
        </a:p>
      </dgm:t>
    </dgm:pt>
    <dgm:pt modelId="{304191FF-F73B-419B-9098-7754164E69FE}" type="parTrans" cxnId="{6415D85B-E5FD-4D7C-A137-EACB7962D063}">
      <dgm:prSet/>
      <dgm:spPr/>
      <dgm:t>
        <a:bodyPr/>
        <a:lstStyle/>
        <a:p>
          <a:endParaRPr lang="zh-TW" altLang="en-US"/>
        </a:p>
      </dgm:t>
    </dgm:pt>
    <dgm:pt modelId="{F9811889-9F4C-4093-A20B-C68909EBB826}" type="sibTrans" cxnId="{6415D85B-E5FD-4D7C-A137-EACB7962D063}">
      <dgm:prSet/>
      <dgm:spPr/>
      <dgm:t>
        <a:bodyPr/>
        <a:lstStyle/>
        <a:p>
          <a:endParaRPr lang="zh-TW" altLang="en-US"/>
        </a:p>
      </dgm:t>
    </dgm:pt>
    <dgm:pt modelId="{AC3F774C-76FC-47C0-A93D-505C90307969}">
      <dgm:prSet phldrT="[文字]"/>
      <dgm:spPr/>
      <dgm:t>
        <a:bodyPr/>
        <a:lstStyle/>
        <a:p>
          <a:r>
            <a:rPr lang="zh-TW" altLang="en-US" dirty="0" smtClean="0">
              <a:solidFill>
                <a:schemeClr val="bg1"/>
              </a:solidFill>
            </a:rPr>
            <a:t>荒漠化與沙</a:t>
          </a:r>
          <a:endParaRPr lang="en-US" altLang="zh-TW" dirty="0" smtClean="0">
            <a:solidFill>
              <a:schemeClr val="bg1"/>
            </a:solidFill>
          </a:endParaRPr>
        </a:p>
        <a:p>
          <a:r>
            <a:rPr lang="zh-TW" altLang="en-US" dirty="0" smtClean="0">
              <a:solidFill>
                <a:schemeClr val="bg1"/>
              </a:solidFill>
            </a:rPr>
            <a:t>塵暴</a:t>
          </a:r>
          <a:endParaRPr lang="zh-TW" altLang="en-US" dirty="0">
            <a:solidFill>
              <a:schemeClr val="bg1"/>
            </a:solidFill>
          </a:endParaRPr>
        </a:p>
      </dgm:t>
    </dgm:pt>
    <dgm:pt modelId="{7D2D84F3-7952-45A9-9B95-376E1C535712}" type="parTrans" cxnId="{7B0AC18C-BF30-428D-8E87-F3E325D0B252}">
      <dgm:prSet/>
      <dgm:spPr/>
      <dgm:t>
        <a:bodyPr/>
        <a:lstStyle/>
        <a:p>
          <a:endParaRPr lang="zh-TW" altLang="en-US"/>
        </a:p>
      </dgm:t>
    </dgm:pt>
    <dgm:pt modelId="{0E99F5F8-5341-4C13-A2C1-24F3AABABE30}" type="sibTrans" cxnId="{7B0AC18C-BF30-428D-8E87-F3E325D0B252}">
      <dgm:prSet/>
      <dgm:spPr/>
      <dgm:t>
        <a:bodyPr/>
        <a:lstStyle/>
        <a:p>
          <a:endParaRPr lang="zh-TW" altLang="en-US"/>
        </a:p>
      </dgm:t>
    </dgm:pt>
    <dgm:pt modelId="{3D4B578F-6611-4DD6-A77A-35EABDFB3AEB}">
      <dgm:prSet phldrT="[文字]"/>
      <dgm:spPr/>
      <dgm:t>
        <a:bodyPr/>
        <a:lstStyle/>
        <a:p>
          <a:r>
            <a:rPr lang="zh-TW" altLang="en-US" dirty="0" smtClean="0"/>
            <a:t>臭氧層破損</a:t>
          </a:r>
          <a:endParaRPr lang="zh-TW" altLang="en-US" dirty="0"/>
        </a:p>
      </dgm:t>
    </dgm:pt>
    <dgm:pt modelId="{9EABD9D9-B4C3-4553-ACAF-70472C252542}" type="parTrans" cxnId="{691314AB-7795-4C4F-9F31-1D826A04A2BC}">
      <dgm:prSet/>
      <dgm:spPr/>
      <dgm:t>
        <a:bodyPr/>
        <a:lstStyle/>
        <a:p>
          <a:endParaRPr lang="zh-TW" altLang="en-US"/>
        </a:p>
      </dgm:t>
    </dgm:pt>
    <dgm:pt modelId="{CD399491-9578-41F3-A9A6-6152FBE33CC4}" type="sibTrans" cxnId="{691314AB-7795-4C4F-9F31-1D826A04A2BC}">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dirty="0" smtClean="0"/>
            <a:t>島嶼受海平面上升威脅</a:t>
          </a:r>
        </a:p>
        <a:p>
          <a:pPr defTabSz="1600200">
            <a:lnSpc>
              <a:spcPct val="90000"/>
            </a:lnSpc>
            <a:spcBef>
              <a:spcPct val="0"/>
            </a:spcBef>
            <a:spcAft>
              <a:spcPct val="35000"/>
            </a:spcAft>
          </a:pPr>
          <a:endParaRPr lang="zh-TW" altLang="en-US" dirty="0"/>
        </a:p>
      </dgm:t>
    </dgm:pt>
    <dgm:pt modelId="{CF584267-99DE-4208-A8A7-B9EA6DDC9892}">
      <dgm:prSet phldrT="[文字]"/>
      <dgm:spPr/>
      <dgm:t>
        <a:bodyPr/>
        <a:lstStyle/>
        <a:p>
          <a:r>
            <a:rPr lang="zh-TW" altLang="en-US" dirty="0" smtClean="0">
              <a:solidFill>
                <a:schemeClr val="bg1"/>
              </a:solidFill>
            </a:rPr>
            <a:t>熱帶雨林</a:t>
          </a:r>
          <a:endParaRPr lang="en-US" altLang="zh-TW" dirty="0" smtClean="0">
            <a:solidFill>
              <a:schemeClr val="bg1"/>
            </a:solidFill>
          </a:endParaRPr>
        </a:p>
        <a:p>
          <a:r>
            <a:rPr lang="zh-TW" altLang="en-US" dirty="0" smtClean="0">
              <a:solidFill>
                <a:schemeClr val="bg1"/>
              </a:solidFill>
            </a:rPr>
            <a:t>消失</a:t>
          </a:r>
          <a:endParaRPr lang="zh-TW" altLang="en-US" dirty="0">
            <a:solidFill>
              <a:schemeClr val="bg1"/>
            </a:solidFill>
          </a:endParaRPr>
        </a:p>
      </dgm:t>
    </dgm:pt>
    <dgm:pt modelId="{A7D6D4AF-AC3B-4A52-9CCE-99E61698682D}" type="parTrans" cxnId="{4E05E566-499A-4B82-BA8D-2B07306358B1}">
      <dgm:prSet/>
      <dgm:spPr/>
      <dgm:t>
        <a:bodyPr/>
        <a:lstStyle/>
        <a:p>
          <a:endParaRPr lang="zh-TW" altLang="en-US"/>
        </a:p>
      </dgm:t>
    </dgm:pt>
    <dgm:pt modelId="{889E978E-AD16-4978-AB8E-FFF27723229B}" type="sibTrans" cxnId="{4E05E566-499A-4B82-BA8D-2B07306358B1}">
      <dgm:prSet/>
      <dgm:spPr/>
      <dgm:t>
        <a:bodyPr/>
        <a:lstStyle/>
        <a:p>
          <a:endParaRPr lang="zh-TW" altLang="en-US"/>
        </a:p>
      </dgm:t>
    </dgm:pt>
    <dgm:pt modelId="{834E567E-AA8B-4192-B59E-26B155A175DC}" type="pres">
      <dgm:prSet presAssocID="{AD5E281D-0EB4-4B6B-A249-AE2D5304DF6A}" presName="Name0" presStyleCnt="0">
        <dgm:presLayoutVars>
          <dgm:chMax/>
          <dgm:chPref/>
          <dgm:dir/>
          <dgm:animLvl val="lvl"/>
        </dgm:presLayoutVars>
      </dgm:prSet>
      <dgm:spPr/>
      <dgm:t>
        <a:bodyPr/>
        <a:lstStyle/>
        <a:p>
          <a:endParaRPr lang="zh-TW" altLang="en-US"/>
        </a:p>
      </dgm:t>
    </dgm:pt>
    <dgm:pt modelId="{A76B9E04-E16D-487C-AA5C-1B9B56103D5A}" type="pres">
      <dgm:prSet presAssocID="{1B707674-6787-4FB0-95F3-FBF7A4F34516}" presName="composite" presStyleCnt="0"/>
      <dgm:spPr/>
    </dgm:pt>
    <dgm:pt modelId="{AD1C8C9A-D9A8-4EBE-B7B9-967D444D4986}" type="pres">
      <dgm:prSet presAssocID="{1B707674-6787-4FB0-95F3-FBF7A4F34516}" presName="Parent1" presStyleLbl="node1" presStyleIdx="0" presStyleCnt="6">
        <dgm:presLayoutVars>
          <dgm:chMax val="1"/>
          <dgm:chPref val="1"/>
          <dgm:bulletEnabled val="1"/>
        </dgm:presLayoutVars>
      </dgm:prSet>
      <dgm:spPr/>
      <dgm:t>
        <a:bodyPr/>
        <a:lstStyle/>
        <a:p>
          <a:endParaRPr lang="zh-TW" altLang="en-US"/>
        </a:p>
      </dgm:t>
    </dgm:pt>
    <dgm:pt modelId="{D6E8045A-306A-44CE-BABE-91BFCBE5AF2C}" type="pres">
      <dgm:prSet presAssocID="{1B707674-6787-4FB0-95F3-FBF7A4F34516}" presName="Childtext1" presStyleLbl="revTx" presStyleIdx="0" presStyleCnt="3" custLinFactX="-56176" custLinFactY="100000" custLinFactNeighborX="-100000" custLinFactNeighborY="180910">
        <dgm:presLayoutVars>
          <dgm:chMax val="0"/>
          <dgm:chPref val="0"/>
          <dgm:bulletEnabled val="1"/>
        </dgm:presLayoutVars>
      </dgm:prSet>
      <dgm:spPr/>
      <dgm:t>
        <a:bodyPr/>
        <a:lstStyle/>
        <a:p>
          <a:endParaRPr lang="zh-TW" altLang="en-US"/>
        </a:p>
      </dgm:t>
    </dgm:pt>
    <dgm:pt modelId="{12DA452C-5BAA-4418-A963-029C9C4737D5}" type="pres">
      <dgm:prSet presAssocID="{1B707674-6787-4FB0-95F3-FBF7A4F34516}" presName="BalanceSpacing" presStyleCnt="0"/>
      <dgm:spPr/>
    </dgm:pt>
    <dgm:pt modelId="{1A53F184-268B-44F5-95A6-ED77BDF84D71}" type="pres">
      <dgm:prSet presAssocID="{1B707674-6787-4FB0-95F3-FBF7A4F34516}" presName="BalanceSpacing1" presStyleCnt="0"/>
      <dgm:spPr/>
    </dgm:pt>
    <dgm:pt modelId="{B08F5D84-57A6-4979-B7D6-703107A572D4}" type="pres">
      <dgm:prSet presAssocID="{925E6AAA-AF38-4571-9175-E1602E17BE6E}" presName="Accent1Text" presStyleLbl="node1" presStyleIdx="1" presStyleCnt="6" custLinFactNeighborX="-1704" custLinFactNeighborY="-63"/>
      <dgm:spPr/>
      <dgm:t>
        <a:bodyPr/>
        <a:lstStyle/>
        <a:p>
          <a:endParaRPr lang="zh-TW" altLang="en-US"/>
        </a:p>
      </dgm:t>
    </dgm:pt>
    <dgm:pt modelId="{2875996F-852A-42E6-8BEC-BDE95316F6C6}" type="pres">
      <dgm:prSet presAssocID="{925E6AAA-AF38-4571-9175-E1602E17BE6E}" presName="spaceBetweenRectangles" presStyleCnt="0"/>
      <dgm:spPr/>
    </dgm:pt>
    <dgm:pt modelId="{1AA4D0E2-084C-41EC-B132-D57F770A658F}" type="pres">
      <dgm:prSet presAssocID="{AE9C31B3-FA92-497A-B9B0-3463EE3CEF1D}" presName="composite" presStyleCnt="0"/>
      <dgm:spPr/>
    </dgm:pt>
    <dgm:pt modelId="{EB9DB4AE-942E-4E17-9A5C-F6B3FA7C6CB9}" type="pres">
      <dgm:prSet presAssocID="{AE9C31B3-FA92-497A-B9B0-3463EE3CEF1D}" presName="Parent1" presStyleLbl="node1" presStyleIdx="2" presStyleCnt="6">
        <dgm:presLayoutVars>
          <dgm:chMax val="1"/>
          <dgm:chPref val="1"/>
          <dgm:bulletEnabled val="1"/>
        </dgm:presLayoutVars>
      </dgm:prSet>
      <dgm:spPr/>
      <dgm:t>
        <a:bodyPr/>
        <a:lstStyle/>
        <a:p>
          <a:endParaRPr lang="zh-TW" altLang="en-US"/>
        </a:p>
      </dgm:t>
    </dgm:pt>
    <dgm:pt modelId="{B505F7D9-1E16-4417-B592-6A5622ACB4F2}" type="pres">
      <dgm:prSet presAssocID="{AE9C31B3-FA92-497A-B9B0-3463EE3CEF1D}" presName="Childtext1" presStyleLbl="revTx" presStyleIdx="1" presStyleCnt="3" custLinFactY="-37209" custLinFactNeighborX="39831" custLinFactNeighborY="-100000">
        <dgm:presLayoutVars>
          <dgm:chMax val="0"/>
          <dgm:chPref val="0"/>
          <dgm:bulletEnabled val="1"/>
        </dgm:presLayoutVars>
      </dgm:prSet>
      <dgm:spPr/>
      <dgm:t>
        <a:bodyPr/>
        <a:lstStyle/>
        <a:p>
          <a:endParaRPr lang="zh-TW" altLang="en-US"/>
        </a:p>
      </dgm:t>
    </dgm:pt>
    <dgm:pt modelId="{1E769AFE-1F82-47EB-BF97-4880801A24FC}" type="pres">
      <dgm:prSet presAssocID="{AE9C31B3-FA92-497A-B9B0-3463EE3CEF1D}" presName="BalanceSpacing" presStyleCnt="0"/>
      <dgm:spPr/>
    </dgm:pt>
    <dgm:pt modelId="{6B79A170-B2B8-4D46-ABC0-53B22AEFB556}" type="pres">
      <dgm:prSet presAssocID="{AE9C31B3-FA92-497A-B9B0-3463EE3CEF1D}" presName="BalanceSpacing1" presStyleCnt="0"/>
      <dgm:spPr/>
    </dgm:pt>
    <dgm:pt modelId="{A85C470D-1E96-44F9-91B3-0D0AF1DA11D9}" type="pres">
      <dgm:prSet presAssocID="{F9811889-9F4C-4093-A20B-C68909EBB826}" presName="Accent1Text" presStyleLbl="node1" presStyleIdx="3" presStyleCnt="6"/>
      <dgm:spPr/>
      <dgm:t>
        <a:bodyPr/>
        <a:lstStyle/>
        <a:p>
          <a:endParaRPr lang="zh-TW" altLang="en-US"/>
        </a:p>
      </dgm:t>
    </dgm:pt>
    <dgm:pt modelId="{AE0F481D-4134-478F-8816-91FFF0A4996E}" type="pres">
      <dgm:prSet presAssocID="{F9811889-9F4C-4093-A20B-C68909EBB826}" presName="spaceBetweenRectangles" presStyleCnt="0"/>
      <dgm:spPr/>
    </dgm:pt>
    <dgm:pt modelId="{0033F442-B8DE-4A4C-8F4D-572F2C401802}" type="pres">
      <dgm:prSet presAssocID="{3D4B578F-6611-4DD6-A77A-35EABDFB3AEB}" presName="composite" presStyleCnt="0"/>
      <dgm:spPr/>
    </dgm:pt>
    <dgm:pt modelId="{F44E2A15-040B-4836-A136-558DCCF907F1}" type="pres">
      <dgm:prSet presAssocID="{3D4B578F-6611-4DD6-A77A-35EABDFB3AEB}" presName="Parent1" presStyleLbl="node1" presStyleIdx="4" presStyleCnt="6">
        <dgm:presLayoutVars>
          <dgm:chMax val="1"/>
          <dgm:chPref val="1"/>
          <dgm:bulletEnabled val="1"/>
        </dgm:presLayoutVars>
      </dgm:prSet>
      <dgm:spPr/>
      <dgm:t>
        <a:bodyPr/>
        <a:lstStyle/>
        <a:p>
          <a:endParaRPr lang="zh-TW" altLang="en-US"/>
        </a:p>
      </dgm:t>
    </dgm:pt>
    <dgm:pt modelId="{3C3800F6-A728-4869-A0F3-F510195486B4}" type="pres">
      <dgm:prSet presAssocID="{3D4B578F-6611-4DD6-A77A-35EABDFB3AEB}" presName="Childtext1" presStyleLbl="revTx" presStyleIdx="2" presStyleCnt="3" custLinFactY="-39681" custLinFactNeighborX="-39211" custLinFactNeighborY="-100000">
        <dgm:presLayoutVars>
          <dgm:chMax val="0"/>
          <dgm:chPref val="0"/>
          <dgm:bulletEnabled val="1"/>
        </dgm:presLayoutVars>
      </dgm:prSet>
      <dgm:spPr/>
      <dgm:t>
        <a:bodyPr/>
        <a:lstStyle/>
        <a:p>
          <a:endParaRPr lang="zh-TW" altLang="en-US"/>
        </a:p>
      </dgm:t>
    </dgm:pt>
    <dgm:pt modelId="{0D3DB6C7-9D57-4850-8CAC-63549706C3ED}" type="pres">
      <dgm:prSet presAssocID="{3D4B578F-6611-4DD6-A77A-35EABDFB3AEB}" presName="BalanceSpacing" presStyleCnt="0"/>
      <dgm:spPr/>
    </dgm:pt>
    <dgm:pt modelId="{3D23EB6B-CFE8-4628-83CC-DA851C9170B7}" type="pres">
      <dgm:prSet presAssocID="{3D4B578F-6611-4DD6-A77A-35EABDFB3AEB}" presName="BalanceSpacing1" presStyleCnt="0"/>
      <dgm:spPr/>
    </dgm:pt>
    <dgm:pt modelId="{7E63B6A1-B4B9-483C-B4EF-8FED7484949A}" type="pres">
      <dgm:prSet presAssocID="{CD399491-9578-41F3-A9A6-6152FBE33CC4}" presName="Accent1Text" presStyleLbl="node1" presStyleIdx="5" presStyleCnt="6"/>
      <dgm:spPr/>
      <dgm:t>
        <a:bodyPr/>
        <a:lstStyle/>
        <a:p>
          <a:endParaRPr lang="zh-TW" altLang="en-US"/>
        </a:p>
      </dgm:t>
    </dgm:pt>
  </dgm:ptLst>
  <dgm:cxnLst>
    <dgm:cxn modelId="{6415D85B-E5FD-4D7C-A137-EACB7962D063}" srcId="{AD5E281D-0EB4-4B6B-A249-AE2D5304DF6A}" destId="{AE9C31B3-FA92-497A-B9B0-3463EE3CEF1D}" srcOrd="1" destOrd="0" parTransId="{304191FF-F73B-419B-9098-7754164E69FE}" sibTransId="{F9811889-9F4C-4093-A20B-C68909EBB826}"/>
    <dgm:cxn modelId="{E9665451-10E5-44FD-8906-6F8688A83F60}" type="presOf" srcId="{1B707674-6787-4FB0-95F3-FBF7A4F34516}" destId="{AD1C8C9A-D9A8-4EBE-B7B9-967D444D4986}" srcOrd="0" destOrd="0" presId="urn:microsoft.com/office/officeart/2008/layout/AlternatingHexagons"/>
    <dgm:cxn modelId="{FB9E5C3F-1D39-4847-B43F-B41B507DD3DA}" type="presOf" srcId="{AE9C31B3-FA92-497A-B9B0-3463EE3CEF1D}" destId="{EB9DB4AE-942E-4E17-9A5C-F6B3FA7C6CB9}" srcOrd="0" destOrd="0" presId="urn:microsoft.com/office/officeart/2008/layout/AlternatingHexagons"/>
    <dgm:cxn modelId="{0482D199-E5DD-4CCA-A983-4D54C17B74B8}" type="presOf" srcId="{CD399491-9578-41F3-A9A6-6152FBE33CC4}" destId="{7E63B6A1-B4B9-483C-B4EF-8FED7484949A}" srcOrd="0" destOrd="0" presId="urn:microsoft.com/office/officeart/2008/layout/AlternatingHexagons"/>
    <dgm:cxn modelId="{8C2C7122-49A7-48B9-BE38-DF38560648A5}" type="presOf" srcId="{AD5E281D-0EB4-4B6B-A249-AE2D5304DF6A}" destId="{834E567E-AA8B-4192-B59E-26B155A175DC}" srcOrd="0" destOrd="0" presId="urn:microsoft.com/office/officeart/2008/layout/AlternatingHexagons"/>
    <dgm:cxn modelId="{691314AB-7795-4C4F-9F31-1D826A04A2BC}" srcId="{AD5E281D-0EB4-4B6B-A249-AE2D5304DF6A}" destId="{3D4B578F-6611-4DD6-A77A-35EABDFB3AEB}" srcOrd="2" destOrd="0" parTransId="{9EABD9D9-B4C3-4553-ACAF-70472C252542}" sibTransId="{CD399491-9578-41F3-A9A6-6152FBE33CC4}"/>
    <dgm:cxn modelId="{B9CD5F06-F873-4750-A660-9DC2FE3C8761}" srcId="{1B707674-6787-4FB0-95F3-FBF7A4F34516}" destId="{1AD08D1A-BD62-4A6B-A992-F4876DB7D15C}" srcOrd="0" destOrd="0" parTransId="{32F1A82B-9935-4356-ADC8-A648F56AD869}" sibTransId="{F9745FBA-21CE-43CC-8B4F-B165654EA815}"/>
    <dgm:cxn modelId="{F76D1BE9-A75F-4411-BF06-E8082ED5F545}" type="presOf" srcId="{CF584267-99DE-4208-A8A7-B9EA6DDC9892}" destId="{3C3800F6-A728-4869-A0F3-F510195486B4}" srcOrd="0" destOrd="0" presId="urn:microsoft.com/office/officeart/2008/layout/AlternatingHexagons"/>
    <dgm:cxn modelId="{14A0EE3A-395E-4397-A047-626565A7BFEF}" srcId="{AD5E281D-0EB4-4B6B-A249-AE2D5304DF6A}" destId="{1B707674-6787-4FB0-95F3-FBF7A4F34516}" srcOrd="0" destOrd="0" parTransId="{73C7E593-E748-47D0-BCCC-0F4D5F778B09}" sibTransId="{925E6AAA-AF38-4571-9175-E1602E17BE6E}"/>
    <dgm:cxn modelId="{28EB5742-37D6-4D95-B7D6-A9264FC42698}" type="presOf" srcId="{925E6AAA-AF38-4571-9175-E1602E17BE6E}" destId="{B08F5D84-57A6-4979-B7D6-703107A572D4}" srcOrd="0" destOrd="0" presId="urn:microsoft.com/office/officeart/2008/layout/AlternatingHexagons"/>
    <dgm:cxn modelId="{DEBC32D9-7828-4A4B-9F4D-180AB2798604}" type="presOf" srcId="{3D4B578F-6611-4DD6-A77A-35EABDFB3AEB}" destId="{F44E2A15-040B-4836-A136-558DCCF907F1}" srcOrd="0" destOrd="0" presId="urn:microsoft.com/office/officeart/2008/layout/AlternatingHexagons"/>
    <dgm:cxn modelId="{8C51EEDF-373A-41AF-8FA1-304DD261A00B}" type="presOf" srcId="{F9811889-9F4C-4093-A20B-C68909EBB826}" destId="{A85C470D-1E96-44F9-91B3-0D0AF1DA11D9}" srcOrd="0" destOrd="0" presId="urn:microsoft.com/office/officeart/2008/layout/AlternatingHexagons"/>
    <dgm:cxn modelId="{A6F83AA4-E753-4AE4-A3D0-1C588ADC8C45}" type="presOf" srcId="{1AD08D1A-BD62-4A6B-A992-F4876DB7D15C}" destId="{D6E8045A-306A-44CE-BABE-91BFCBE5AF2C}" srcOrd="0" destOrd="0" presId="urn:microsoft.com/office/officeart/2008/layout/AlternatingHexagons"/>
    <dgm:cxn modelId="{7B0AC18C-BF30-428D-8E87-F3E325D0B252}" srcId="{AE9C31B3-FA92-497A-B9B0-3463EE3CEF1D}" destId="{AC3F774C-76FC-47C0-A93D-505C90307969}" srcOrd="0" destOrd="0" parTransId="{7D2D84F3-7952-45A9-9B95-376E1C535712}" sibTransId="{0E99F5F8-5341-4C13-A2C1-24F3AABABE30}"/>
    <dgm:cxn modelId="{B2D28A96-CD36-43FE-9251-5CFE77CC14A9}" type="presOf" srcId="{AC3F774C-76FC-47C0-A93D-505C90307969}" destId="{B505F7D9-1E16-4417-B592-6A5622ACB4F2}" srcOrd="0" destOrd="0" presId="urn:microsoft.com/office/officeart/2008/layout/AlternatingHexagons"/>
    <dgm:cxn modelId="{4E05E566-499A-4B82-BA8D-2B07306358B1}" srcId="{3D4B578F-6611-4DD6-A77A-35EABDFB3AEB}" destId="{CF584267-99DE-4208-A8A7-B9EA6DDC9892}" srcOrd="0" destOrd="0" parTransId="{A7D6D4AF-AC3B-4A52-9CCE-99E61698682D}" sibTransId="{889E978E-AD16-4978-AB8E-FFF27723229B}"/>
    <dgm:cxn modelId="{AA8CA81B-35A5-4FB2-ABF7-610112758B12}" type="presParOf" srcId="{834E567E-AA8B-4192-B59E-26B155A175DC}" destId="{A76B9E04-E16D-487C-AA5C-1B9B56103D5A}" srcOrd="0" destOrd="0" presId="urn:microsoft.com/office/officeart/2008/layout/AlternatingHexagons"/>
    <dgm:cxn modelId="{CAA4543E-DAB0-4B82-A644-5F919F684880}" type="presParOf" srcId="{A76B9E04-E16D-487C-AA5C-1B9B56103D5A}" destId="{AD1C8C9A-D9A8-4EBE-B7B9-967D444D4986}" srcOrd="0" destOrd="0" presId="urn:microsoft.com/office/officeart/2008/layout/AlternatingHexagons"/>
    <dgm:cxn modelId="{ADE38652-6E5E-4A9C-B1E5-C8F8053E001C}" type="presParOf" srcId="{A76B9E04-E16D-487C-AA5C-1B9B56103D5A}" destId="{D6E8045A-306A-44CE-BABE-91BFCBE5AF2C}" srcOrd="1" destOrd="0" presId="urn:microsoft.com/office/officeart/2008/layout/AlternatingHexagons"/>
    <dgm:cxn modelId="{CE35A5BF-880B-4D71-9254-CDA73B007B30}" type="presParOf" srcId="{A76B9E04-E16D-487C-AA5C-1B9B56103D5A}" destId="{12DA452C-5BAA-4418-A963-029C9C4737D5}" srcOrd="2" destOrd="0" presId="urn:microsoft.com/office/officeart/2008/layout/AlternatingHexagons"/>
    <dgm:cxn modelId="{71C6E7EB-8D12-4466-98D6-77F79B6B52D7}" type="presParOf" srcId="{A76B9E04-E16D-487C-AA5C-1B9B56103D5A}" destId="{1A53F184-268B-44F5-95A6-ED77BDF84D71}" srcOrd="3" destOrd="0" presId="urn:microsoft.com/office/officeart/2008/layout/AlternatingHexagons"/>
    <dgm:cxn modelId="{813BA1C5-2C7B-412B-9BFD-5CD2495537A6}" type="presParOf" srcId="{A76B9E04-E16D-487C-AA5C-1B9B56103D5A}" destId="{B08F5D84-57A6-4979-B7D6-703107A572D4}" srcOrd="4" destOrd="0" presId="urn:microsoft.com/office/officeart/2008/layout/AlternatingHexagons"/>
    <dgm:cxn modelId="{5084AA68-E654-4F0E-93DA-A7D4D714194E}" type="presParOf" srcId="{834E567E-AA8B-4192-B59E-26B155A175DC}" destId="{2875996F-852A-42E6-8BEC-BDE95316F6C6}" srcOrd="1" destOrd="0" presId="urn:microsoft.com/office/officeart/2008/layout/AlternatingHexagons"/>
    <dgm:cxn modelId="{1345F4F2-AEE9-4879-9A06-8D2C7F42883E}" type="presParOf" srcId="{834E567E-AA8B-4192-B59E-26B155A175DC}" destId="{1AA4D0E2-084C-41EC-B132-D57F770A658F}" srcOrd="2" destOrd="0" presId="urn:microsoft.com/office/officeart/2008/layout/AlternatingHexagons"/>
    <dgm:cxn modelId="{8AE1F8CB-F45C-4A47-9C27-619D245E921D}" type="presParOf" srcId="{1AA4D0E2-084C-41EC-B132-D57F770A658F}" destId="{EB9DB4AE-942E-4E17-9A5C-F6B3FA7C6CB9}" srcOrd="0" destOrd="0" presId="urn:microsoft.com/office/officeart/2008/layout/AlternatingHexagons"/>
    <dgm:cxn modelId="{4BF91605-6AED-4FAF-BF4D-200FB752E8B2}" type="presParOf" srcId="{1AA4D0E2-084C-41EC-B132-D57F770A658F}" destId="{B505F7D9-1E16-4417-B592-6A5622ACB4F2}" srcOrd="1" destOrd="0" presId="urn:microsoft.com/office/officeart/2008/layout/AlternatingHexagons"/>
    <dgm:cxn modelId="{C51DBA28-D7AC-424F-B77C-9BED36DDD33E}" type="presParOf" srcId="{1AA4D0E2-084C-41EC-B132-D57F770A658F}" destId="{1E769AFE-1F82-47EB-BF97-4880801A24FC}" srcOrd="2" destOrd="0" presId="urn:microsoft.com/office/officeart/2008/layout/AlternatingHexagons"/>
    <dgm:cxn modelId="{6FA3E299-4CDF-4AA1-8579-D01016384B4A}" type="presParOf" srcId="{1AA4D0E2-084C-41EC-B132-D57F770A658F}" destId="{6B79A170-B2B8-4D46-ABC0-53B22AEFB556}" srcOrd="3" destOrd="0" presId="urn:microsoft.com/office/officeart/2008/layout/AlternatingHexagons"/>
    <dgm:cxn modelId="{B55F779E-E4C0-49EF-84E8-22566BE04797}" type="presParOf" srcId="{1AA4D0E2-084C-41EC-B132-D57F770A658F}" destId="{A85C470D-1E96-44F9-91B3-0D0AF1DA11D9}" srcOrd="4" destOrd="0" presId="urn:microsoft.com/office/officeart/2008/layout/AlternatingHexagons"/>
    <dgm:cxn modelId="{6425D96B-127F-462A-A3BE-AC3892385850}" type="presParOf" srcId="{834E567E-AA8B-4192-B59E-26B155A175DC}" destId="{AE0F481D-4134-478F-8816-91FFF0A4996E}" srcOrd="3" destOrd="0" presId="urn:microsoft.com/office/officeart/2008/layout/AlternatingHexagons"/>
    <dgm:cxn modelId="{28579232-FC27-4FA0-98DC-81FA25D99448}" type="presParOf" srcId="{834E567E-AA8B-4192-B59E-26B155A175DC}" destId="{0033F442-B8DE-4A4C-8F4D-572F2C401802}" srcOrd="4" destOrd="0" presId="urn:microsoft.com/office/officeart/2008/layout/AlternatingHexagons"/>
    <dgm:cxn modelId="{4D0D8F89-1700-47A0-87CB-E05EFC5A3574}" type="presParOf" srcId="{0033F442-B8DE-4A4C-8F4D-572F2C401802}" destId="{F44E2A15-040B-4836-A136-558DCCF907F1}" srcOrd="0" destOrd="0" presId="urn:microsoft.com/office/officeart/2008/layout/AlternatingHexagons"/>
    <dgm:cxn modelId="{9AE1281E-4689-4F4A-8820-3750E9710A4B}" type="presParOf" srcId="{0033F442-B8DE-4A4C-8F4D-572F2C401802}" destId="{3C3800F6-A728-4869-A0F3-F510195486B4}" srcOrd="1" destOrd="0" presId="urn:microsoft.com/office/officeart/2008/layout/AlternatingHexagons"/>
    <dgm:cxn modelId="{15111842-6A9C-47D8-ABC3-403C77D565C3}" type="presParOf" srcId="{0033F442-B8DE-4A4C-8F4D-572F2C401802}" destId="{0D3DB6C7-9D57-4850-8CAC-63549706C3ED}" srcOrd="2" destOrd="0" presId="urn:microsoft.com/office/officeart/2008/layout/AlternatingHexagons"/>
    <dgm:cxn modelId="{8B7455B4-3C7B-4A91-A2C9-2A1CDB0F3BEA}" type="presParOf" srcId="{0033F442-B8DE-4A4C-8F4D-572F2C401802}" destId="{3D23EB6B-CFE8-4628-83CC-DA851C9170B7}" srcOrd="3" destOrd="0" presId="urn:microsoft.com/office/officeart/2008/layout/AlternatingHexagons"/>
    <dgm:cxn modelId="{ED2AAA7B-C31E-4F2F-B306-4E6B27AA92AA}" type="presParOf" srcId="{0033F442-B8DE-4A4C-8F4D-572F2C401802}" destId="{7E63B6A1-B4B9-483C-B4EF-8FED7484949A}" srcOrd="4" destOrd="0" presId="urn:microsoft.com/office/officeart/2008/layout/AlternatingHexagons"/>
  </dgm:cxnLst>
  <dgm:bg/>
  <dgm:whole/>
</dgm:dataModel>
</file>

<file path=ppt/diagrams/data9.xml><?xml version="1.0" encoding="utf-8"?>
<dgm:dataModel xmlns:dgm="http://schemas.openxmlformats.org/drawingml/2006/diagram" xmlns:a="http://schemas.openxmlformats.org/drawingml/2006/main">
  <dgm:ptLst>
    <dgm:pt modelId="{9CF077D8-D8D6-49F4-9F39-8E967E386D11}" type="doc">
      <dgm:prSet loTypeId="urn:microsoft.com/office/officeart/2005/8/layout/gear1" loCatId="cycle" qsTypeId="urn:microsoft.com/office/officeart/2005/8/quickstyle/simple1" qsCatId="simple" csTypeId="urn:microsoft.com/office/officeart/2005/8/colors/accent1_2" csCatId="accent1" phldr="1"/>
      <dgm:spPr/>
    </dgm:pt>
    <dgm:pt modelId="{0C03F37F-6D94-4AEE-8D6E-66760B62E45E}">
      <dgm:prSet phldrT="[文字]" custT="1"/>
      <dgm:spPr>
        <a:solidFill>
          <a:srgbClr val="FFFF00"/>
        </a:solidFill>
        <a:ln>
          <a:solidFill>
            <a:schemeClr val="tx1"/>
          </a:solidFill>
        </a:ln>
      </dgm:spPr>
      <dgm:t>
        <a:bodyPr/>
        <a:lstStyle/>
        <a:p>
          <a:r>
            <a:rPr lang="zh-TW" altLang="en-US" sz="1600" b="1" dirty="0" smtClean="0">
              <a:solidFill>
                <a:schemeClr val="tx1"/>
              </a:solidFill>
            </a:rPr>
            <a:t>能力指標教學目標</a:t>
          </a:r>
          <a:endParaRPr lang="zh-TW" altLang="en-US" sz="1200" b="1" dirty="0">
            <a:solidFill>
              <a:schemeClr val="tx1"/>
            </a:solidFill>
          </a:endParaRPr>
        </a:p>
      </dgm:t>
    </dgm:pt>
    <dgm:pt modelId="{C33E954D-D055-4986-8461-77BF42F13BB8}" type="parTrans" cxnId="{71F82B59-32C7-4C2D-AD7E-4984DE4CD1BF}">
      <dgm:prSet/>
      <dgm:spPr/>
      <dgm:t>
        <a:bodyPr/>
        <a:lstStyle/>
        <a:p>
          <a:endParaRPr lang="zh-TW" altLang="en-US"/>
        </a:p>
      </dgm:t>
    </dgm:pt>
    <dgm:pt modelId="{C32DBA62-32FF-47E4-B749-D9C2D93C550A}" type="sibTrans" cxnId="{71F82B59-32C7-4C2D-AD7E-4984DE4CD1BF}">
      <dgm:prSet/>
      <dgm:spPr/>
      <dgm:t>
        <a:bodyPr/>
        <a:lstStyle/>
        <a:p>
          <a:endParaRPr lang="zh-TW" altLang="en-US"/>
        </a:p>
      </dgm:t>
    </dgm:pt>
    <dgm:pt modelId="{205C0936-40BF-4C16-8BEF-91A74746C781}">
      <dgm:prSet phldrT="[文字]" custT="1"/>
      <dgm:spPr>
        <a:solidFill>
          <a:srgbClr val="00B0F0"/>
        </a:solidFill>
        <a:ln>
          <a:solidFill>
            <a:schemeClr val="tx1"/>
          </a:solidFill>
        </a:ln>
      </dgm:spPr>
      <dgm:t>
        <a:bodyPr/>
        <a:lstStyle/>
        <a:p>
          <a:r>
            <a:rPr lang="zh-TW" altLang="en-US" sz="2000" b="1" dirty="0" smtClean="0">
              <a:solidFill>
                <a:schemeClr val="tx1">
                  <a:lumMod val="95000"/>
                  <a:lumOff val="5000"/>
                </a:schemeClr>
              </a:solidFill>
            </a:rPr>
            <a:t>教學內容</a:t>
          </a:r>
          <a:endParaRPr lang="zh-TW" altLang="en-US" sz="2000" b="1" dirty="0">
            <a:solidFill>
              <a:schemeClr val="tx1">
                <a:lumMod val="95000"/>
                <a:lumOff val="5000"/>
              </a:schemeClr>
            </a:solidFill>
          </a:endParaRPr>
        </a:p>
      </dgm:t>
    </dgm:pt>
    <dgm:pt modelId="{CF697799-2FDB-452A-A23A-6E3C7B06167C}" type="parTrans" cxnId="{5D158318-56E0-483F-B882-09C6BCB986BF}">
      <dgm:prSet/>
      <dgm:spPr/>
      <dgm:t>
        <a:bodyPr/>
        <a:lstStyle/>
        <a:p>
          <a:endParaRPr lang="zh-TW" altLang="en-US"/>
        </a:p>
      </dgm:t>
    </dgm:pt>
    <dgm:pt modelId="{E059E1E3-93BA-42DC-BDD6-1A15F3B2DD9F}" type="sibTrans" cxnId="{5D158318-56E0-483F-B882-09C6BCB986BF}">
      <dgm:prSet/>
      <dgm:spPr/>
      <dgm:t>
        <a:bodyPr/>
        <a:lstStyle/>
        <a:p>
          <a:endParaRPr lang="zh-TW" altLang="en-US"/>
        </a:p>
      </dgm:t>
    </dgm:pt>
    <dgm:pt modelId="{7734F2D1-CAEF-4FE8-8086-EF4B9DD18F77}">
      <dgm:prSet phldrT="[文字]" custT="1"/>
      <dgm:spPr>
        <a:solidFill>
          <a:schemeClr val="accent6"/>
        </a:solidFill>
        <a:ln>
          <a:solidFill>
            <a:schemeClr val="tx1"/>
          </a:solidFill>
        </a:ln>
      </dgm:spPr>
      <dgm:t>
        <a:bodyPr/>
        <a:lstStyle/>
        <a:p>
          <a:r>
            <a:rPr lang="zh-TW" altLang="en-US" sz="2400" b="1" dirty="0" smtClean="0">
              <a:solidFill>
                <a:schemeClr val="tx1"/>
              </a:solidFill>
              <a:latin typeface="+mn-ea"/>
              <a:ea typeface="+mn-ea"/>
            </a:rPr>
            <a:t>評量活動</a:t>
          </a:r>
          <a:endParaRPr lang="zh-TW" altLang="en-US" sz="2400" b="1" dirty="0">
            <a:solidFill>
              <a:schemeClr val="tx1"/>
            </a:solidFill>
            <a:latin typeface="+mn-ea"/>
            <a:ea typeface="+mn-ea"/>
          </a:endParaRPr>
        </a:p>
      </dgm:t>
    </dgm:pt>
    <dgm:pt modelId="{020AB34A-0870-401D-A158-202EA4B8CE6A}" type="parTrans" cxnId="{0D1EFE1C-6C99-40D7-B874-C1503D06BB68}">
      <dgm:prSet/>
      <dgm:spPr/>
      <dgm:t>
        <a:bodyPr/>
        <a:lstStyle/>
        <a:p>
          <a:endParaRPr lang="zh-TW" altLang="en-US"/>
        </a:p>
      </dgm:t>
    </dgm:pt>
    <dgm:pt modelId="{86988AE5-D5BF-4955-AB0A-9129DBE240DF}" type="sibTrans" cxnId="{0D1EFE1C-6C99-40D7-B874-C1503D06BB68}">
      <dgm:prSet/>
      <dgm:spPr/>
      <dgm:t>
        <a:bodyPr/>
        <a:lstStyle/>
        <a:p>
          <a:endParaRPr lang="zh-TW" altLang="en-US"/>
        </a:p>
      </dgm:t>
    </dgm:pt>
    <dgm:pt modelId="{047B99CD-BBBA-4B14-8209-F3B13E060945}" type="pres">
      <dgm:prSet presAssocID="{9CF077D8-D8D6-49F4-9F39-8E967E386D11}" presName="composite" presStyleCnt="0">
        <dgm:presLayoutVars>
          <dgm:chMax val="3"/>
          <dgm:animLvl val="lvl"/>
          <dgm:resizeHandles val="exact"/>
        </dgm:presLayoutVars>
      </dgm:prSet>
      <dgm:spPr/>
    </dgm:pt>
    <dgm:pt modelId="{9EA6C067-F66D-4137-ADBB-A868406310ED}" type="pres">
      <dgm:prSet presAssocID="{0C03F37F-6D94-4AEE-8D6E-66760B62E45E}" presName="gear1" presStyleLbl="node1" presStyleIdx="0" presStyleCnt="3" custAng="21378641" custScaleX="98930" custScaleY="100585" custLinFactNeighborX="-2808" custLinFactNeighborY="-5207">
        <dgm:presLayoutVars>
          <dgm:chMax val="1"/>
          <dgm:bulletEnabled val="1"/>
        </dgm:presLayoutVars>
      </dgm:prSet>
      <dgm:spPr/>
      <dgm:t>
        <a:bodyPr/>
        <a:lstStyle/>
        <a:p>
          <a:endParaRPr lang="zh-TW" altLang="en-US"/>
        </a:p>
      </dgm:t>
    </dgm:pt>
    <dgm:pt modelId="{1D965B17-F21C-47E4-A217-F937D840933B}" type="pres">
      <dgm:prSet presAssocID="{0C03F37F-6D94-4AEE-8D6E-66760B62E45E}" presName="gear1srcNode" presStyleLbl="node1" presStyleIdx="0" presStyleCnt="3"/>
      <dgm:spPr/>
      <dgm:t>
        <a:bodyPr/>
        <a:lstStyle/>
        <a:p>
          <a:endParaRPr lang="zh-TW" altLang="en-US"/>
        </a:p>
      </dgm:t>
    </dgm:pt>
    <dgm:pt modelId="{10104EBF-5F7A-47B6-8CFB-49BDF20E1879}" type="pres">
      <dgm:prSet presAssocID="{0C03F37F-6D94-4AEE-8D6E-66760B62E45E}" presName="gear1dstNode" presStyleLbl="node1" presStyleIdx="0" presStyleCnt="3"/>
      <dgm:spPr/>
      <dgm:t>
        <a:bodyPr/>
        <a:lstStyle/>
        <a:p>
          <a:endParaRPr lang="zh-TW" altLang="en-US"/>
        </a:p>
      </dgm:t>
    </dgm:pt>
    <dgm:pt modelId="{5A765120-113C-47BC-93D8-C3796B6742A3}" type="pres">
      <dgm:prSet presAssocID="{205C0936-40BF-4C16-8BEF-91A74746C781}" presName="gear2" presStyleLbl="node1" presStyleIdx="1" presStyleCnt="3" custAng="847560" custScaleX="103577" custScaleY="117968" custLinFactNeighborX="-12631" custLinFactNeighborY="16177">
        <dgm:presLayoutVars>
          <dgm:chMax val="1"/>
          <dgm:bulletEnabled val="1"/>
        </dgm:presLayoutVars>
      </dgm:prSet>
      <dgm:spPr/>
      <dgm:t>
        <a:bodyPr/>
        <a:lstStyle/>
        <a:p>
          <a:endParaRPr lang="zh-TW" altLang="en-US"/>
        </a:p>
      </dgm:t>
    </dgm:pt>
    <dgm:pt modelId="{ACE3B862-5A04-4E85-961B-83C044677EB2}" type="pres">
      <dgm:prSet presAssocID="{205C0936-40BF-4C16-8BEF-91A74746C781}" presName="gear2srcNode" presStyleLbl="node1" presStyleIdx="1" presStyleCnt="3"/>
      <dgm:spPr/>
      <dgm:t>
        <a:bodyPr/>
        <a:lstStyle/>
        <a:p>
          <a:endParaRPr lang="zh-TW" altLang="en-US"/>
        </a:p>
      </dgm:t>
    </dgm:pt>
    <dgm:pt modelId="{8CB597BC-E706-458F-A7BE-73CCC03AB4FE}" type="pres">
      <dgm:prSet presAssocID="{205C0936-40BF-4C16-8BEF-91A74746C781}" presName="gear2dstNode" presStyleLbl="node1" presStyleIdx="1" presStyleCnt="3"/>
      <dgm:spPr/>
      <dgm:t>
        <a:bodyPr/>
        <a:lstStyle/>
        <a:p>
          <a:endParaRPr lang="zh-TW" altLang="en-US"/>
        </a:p>
      </dgm:t>
    </dgm:pt>
    <dgm:pt modelId="{80D1630E-24A1-4B8E-AF83-A68C119395F4}" type="pres">
      <dgm:prSet presAssocID="{7734F2D1-CAEF-4FE8-8086-EF4B9DD18F77}" presName="gear3" presStyleLbl="node1" presStyleIdx="2" presStyleCnt="3" custAng="119265" custScaleX="126897" custScaleY="130843" custLinFactNeighborX="1347" custLinFactNeighborY="-3024"/>
      <dgm:spPr/>
      <dgm:t>
        <a:bodyPr/>
        <a:lstStyle/>
        <a:p>
          <a:endParaRPr lang="zh-TW" altLang="en-US"/>
        </a:p>
      </dgm:t>
    </dgm:pt>
    <dgm:pt modelId="{5D19ABDE-2C1D-4276-803B-6D5A7C12645C}" type="pres">
      <dgm:prSet presAssocID="{7734F2D1-CAEF-4FE8-8086-EF4B9DD18F77}" presName="gear3tx" presStyleLbl="node1" presStyleIdx="2" presStyleCnt="3">
        <dgm:presLayoutVars>
          <dgm:chMax val="1"/>
          <dgm:bulletEnabled val="1"/>
        </dgm:presLayoutVars>
      </dgm:prSet>
      <dgm:spPr/>
      <dgm:t>
        <a:bodyPr/>
        <a:lstStyle/>
        <a:p>
          <a:endParaRPr lang="zh-TW" altLang="en-US"/>
        </a:p>
      </dgm:t>
    </dgm:pt>
    <dgm:pt modelId="{1996C5AE-2AC1-465A-A219-DFAF39C8DE44}" type="pres">
      <dgm:prSet presAssocID="{7734F2D1-CAEF-4FE8-8086-EF4B9DD18F77}" presName="gear3srcNode" presStyleLbl="node1" presStyleIdx="2" presStyleCnt="3"/>
      <dgm:spPr/>
      <dgm:t>
        <a:bodyPr/>
        <a:lstStyle/>
        <a:p>
          <a:endParaRPr lang="zh-TW" altLang="en-US"/>
        </a:p>
      </dgm:t>
    </dgm:pt>
    <dgm:pt modelId="{E0B3D2FD-9BC5-4F6A-B13E-02C34D685049}" type="pres">
      <dgm:prSet presAssocID="{7734F2D1-CAEF-4FE8-8086-EF4B9DD18F77}" presName="gear3dstNode" presStyleLbl="node1" presStyleIdx="2" presStyleCnt="3"/>
      <dgm:spPr/>
      <dgm:t>
        <a:bodyPr/>
        <a:lstStyle/>
        <a:p>
          <a:endParaRPr lang="zh-TW" altLang="en-US"/>
        </a:p>
      </dgm:t>
    </dgm:pt>
    <dgm:pt modelId="{A9686812-CDDE-47A0-89C5-A7990FA0874D}" type="pres">
      <dgm:prSet presAssocID="{C32DBA62-32FF-47E4-B749-D9C2D93C550A}" presName="connector1" presStyleLbl="sibTrans2D1" presStyleIdx="0" presStyleCnt="3" custLinFactNeighborX="-959" custLinFactNeighborY="-5405"/>
      <dgm:spPr/>
      <dgm:t>
        <a:bodyPr/>
        <a:lstStyle/>
        <a:p>
          <a:endParaRPr lang="zh-TW" altLang="en-US"/>
        </a:p>
      </dgm:t>
    </dgm:pt>
    <dgm:pt modelId="{8438F4AF-B36C-4248-B5C8-776E1F96543B}" type="pres">
      <dgm:prSet presAssocID="{E059E1E3-93BA-42DC-BDD6-1A15F3B2DD9F}" presName="connector2" presStyleLbl="sibTrans2D1" presStyleIdx="1" presStyleCnt="3" custLinFactNeighborX="-10727" custLinFactNeighborY="6124"/>
      <dgm:spPr/>
      <dgm:t>
        <a:bodyPr/>
        <a:lstStyle/>
        <a:p>
          <a:endParaRPr lang="zh-TW" altLang="en-US"/>
        </a:p>
      </dgm:t>
    </dgm:pt>
    <dgm:pt modelId="{6965C222-DE99-430F-A696-215359CE15B7}" type="pres">
      <dgm:prSet presAssocID="{86988AE5-D5BF-4955-AB0A-9129DBE240DF}" presName="connector3" presStyleLbl="sibTrans2D1" presStyleIdx="2" presStyleCnt="3" custScaleX="110128"/>
      <dgm:spPr/>
      <dgm:t>
        <a:bodyPr/>
        <a:lstStyle/>
        <a:p>
          <a:endParaRPr lang="zh-TW" altLang="en-US"/>
        </a:p>
      </dgm:t>
    </dgm:pt>
  </dgm:ptLst>
  <dgm:cxnLst>
    <dgm:cxn modelId="{F6EB81B5-B682-42D5-B7F7-05837A83CAED}" type="presOf" srcId="{0C03F37F-6D94-4AEE-8D6E-66760B62E45E}" destId="{9EA6C067-F66D-4137-ADBB-A868406310ED}" srcOrd="0" destOrd="0" presId="urn:microsoft.com/office/officeart/2005/8/layout/gear1"/>
    <dgm:cxn modelId="{5D158318-56E0-483F-B882-09C6BCB986BF}" srcId="{9CF077D8-D8D6-49F4-9F39-8E967E386D11}" destId="{205C0936-40BF-4C16-8BEF-91A74746C781}" srcOrd="1" destOrd="0" parTransId="{CF697799-2FDB-452A-A23A-6E3C7B06167C}" sibTransId="{E059E1E3-93BA-42DC-BDD6-1A15F3B2DD9F}"/>
    <dgm:cxn modelId="{83B41174-6615-40F9-B4D8-A8C4877C215D}" type="presOf" srcId="{7734F2D1-CAEF-4FE8-8086-EF4B9DD18F77}" destId="{80D1630E-24A1-4B8E-AF83-A68C119395F4}" srcOrd="0" destOrd="0" presId="urn:microsoft.com/office/officeart/2005/8/layout/gear1"/>
    <dgm:cxn modelId="{C5F3ABF4-40B3-4032-83B8-A62933B71366}" type="presOf" srcId="{C32DBA62-32FF-47E4-B749-D9C2D93C550A}" destId="{A9686812-CDDE-47A0-89C5-A7990FA0874D}" srcOrd="0" destOrd="0" presId="urn:microsoft.com/office/officeart/2005/8/layout/gear1"/>
    <dgm:cxn modelId="{8C7EB745-69F7-476B-B820-472CCDAB90CE}" type="presOf" srcId="{0C03F37F-6D94-4AEE-8D6E-66760B62E45E}" destId="{10104EBF-5F7A-47B6-8CFB-49BDF20E1879}" srcOrd="2" destOrd="0" presId="urn:microsoft.com/office/officeart/2005/8/layout/gear1"/>
    <dgm:cxn modelId="{ECA3001A-F4BF-444E-90C3-1076C8A5F120}" type="presOf" srcId="{E059E1E3-93BA-42DC-BDD6-1A15F3B2DD9F}" destId="{8438F4AF-B36C-4248-B5C8-776E1F96543B}" srcOrd="0" destOrd="0" presId="urn:microsoft.com/office/officeart/2005/8/layout/gear1"/>
    <dgm:cxn modelId="{C93781B9-B69B-4E5B-8734-D5B75058E1BE}" type="presOf" srcId="{7734F2D1-CAEF-4FE8-8086-EF4B9DD18F77}" destId="{1996C5AE-2AC1-465A-A219-DFAF39C8DE44}" srcOrd="2" destOrd="0" presId="urn:microsoft.com/office/officeart/2005/8/layout/gear1"/>
    <dgm:cxn modelId="{8BEFF84F-62A4-430F-912A-31769EE12DAC}" type="presOf" srcId="{0C03F37F-6D94-4AEE-8D6E-66760B62E45E}" destId="{1D965B17-F21C-47E4-A217-F937D840933B}" srcOrd="1" destOrd="0" presId="urn:microsoft.com/office/officeart/2005/8/layout/gear1"/>
    <dgm:cxn modelId="{71F82B59-32C7-4C2D-AD7E-4984DE4CD1BF}" srcId="{9CF077D8-D8D6-49F4-9F39-8E967E386D11}" destId="{0C03F37F-6D94-4AEE-8D6E-66760B62E45E}" srcOrd="0" destOrd="0" parTransId="{C33E954D-D055-4986-8461-77BF42F13BB8}" sibTransId="{C32DBA62-32FF-47E4-B749-D9C2D93C550A}"/>
    <dgm:cxn modelId="{05F3D7BF-9D13-42B0-98B5-EE1551482264}" type="presOf" srcId="{205C0936-40BF-4C16-8BEF-91A74746C781}" destId="{ACE3B862-5A04-4E85-961B-83C044677EB2}" srcOrd="1" destOrd="0" presId="urn:microsoft.com/office/officeart/2005/8/layout/gear1"/>
    <dgm:cxn modelId="{0E068508-CC78-4185-A352-25E459DC70B1}" type="presOf" srcId="{7734F2D1-CAEF-4FE8-8086-EF4B9DD18F77}" destId="{5D19ABDE-2C1D-4276-803B-6D5A7C12645C}" srcOrd="1" destOrd="0" presId="urn:microsoft.com/office/officeart/2005/8/layout/gear1"/>
    <dgm:cxn modelId="{2BCA8E1B-BE5E-41B1-98BE-44DF9D7D60B1}" type="presOf" srcId="{7734F2D1-CAEF-4FE8-8086-EF4B9DD18F77}" destId="{E0B3D2FD-9BC5-4F6A-B13E-02C34D685049}" srcOrd="3" destOrd="0" presId="urn:microsoft.com/office/officeart/2005/8/layout/gear1"/>
    <dgm:cxn modelId="{AE7AF0C4-44AE-4157-8C96-EF0E75AD7731}" type="presOf" srcId="{205C0936-40BF-4C16-8BEF-91A74746C781}" destId="{8CB597BC-E706-458F-A7BE-73CCC03AB4FE}" srcOrd="2" destOrd="0" presId="urn:microsoft.com/office/officeart/2005/8/layout/gear1"/>
    <dgm:cxn modelId="{B96A1AC4-07DF-4035-8D23-C6FBAFE676B6}" type="presOf" srcId="{9CF077D8-D8D6-49F4-9F39-8E967E386D11}" destId="{047B99CD-BBBA-4B14-8209-F3B13E060945}" srcOrd="0" destOrd="0" presId="urn:microsoft.com/office/officeart/2005/8/layout/gear1"/>
    <dgm:cxn modelId="{B05ABB2C-56FB-49C4-9C13-796724C35197}" type="presOf" srcId="{86988AE5-D5BF-4955-AB0A-9129DBE240DF}" destId="{6965C222-DE99-430F-A696-215359CE15B7}" srcOrd="0" destOrd="0" presId="urn:microsoft.com/office/officeart/2005/8/layout/gear1"/>
    <dgm:cxn modelId="{ADCAE14A-EDE2-481D-91F5-5BE601AD9B01}" type="presOf" srcId="{205C0936-40BF-4C16-8BEF-91A74746C781}" destId="{5A765120-113C-47BC-93D8-C3796B6742A3}" srcOrd="0" destOrd="0" presId="urn:microsoft.com/office/officeart/2005/8/layout/gear1"/>
    <dgm:cxn modelId="{0D1EFE1C-6C99-40D7-B874-C1503D06BB68}" srcId="{9CF077D8-D8D6-49F4-9F39-8E967E386D11}" destId="{7734F2D1-CAEF-4FE8-8086-EF4B9DD18F77}" srcOrd="2" destOrd="0" parTransId="{020AB34A-0870-401D-A158-202EA4B8CE6A}" sibTransId="{86988AE5-D5BF-4955-AB0A-9129DBE240DF}"/>
    <dgm:cxn modelId="{5576896E-BDBA-4871-AAEA-7B583034C700}" type="presParOf" srcId="{047B99CD-BBBA-4B14-8209-F3B13E060945}" destId="{9EA6C067-F66D-4137-ADBB-A868406310ED}" srcOrd="0" destOrd="0" presId="urn:microsoft.com/office/officeart/2005/8/layout/gear1"/>
    <dgm:cxn modelId="{F7231055-EC15-4013-95DB-AE13CD480382}" type="presParOf" srcId="{047B99CD-BBBA-4B14-8209-F3B13E060945}" destId="{1D965B17-F21C-47E4-A217-F937D840933B}" srcOrd="1" destOrd="0" presId="urn:microsoft.com/office/officeart/2005/8/layout/gear1"/>
    <dgm:cxn modelId="{5EB0DDEC-67FE-4AC6-89FB-4B62B7DAA4C9}" type="presParOf" srcId="{047B99CD-BBBA-4B14-8209-F3B13E060945}" destId="{10104EBF-5F7A-47B6-8CFB-49BDF20E1879}" srcOrd="2" destOrd="0" presId="urn:microsoft.com/office/officeart/2005/8/layout/gear1"/>
    <dgm:cxn modelId="{DC8A29A0-1D55-4310-8461-A01C4D9DC4B0}" type="presParOf" srcId="{047B99CD-BBBA-4B14-8209-F3B13E060945}" destId="{5A765120-113C-47BC-93D8-C3796B6742A3}" srcOrd="3" destOrd="0" presId="urn:microsoft.com/office/officeart/2005/8/layout/gear1"/>
    <dgm:cxn modelId="{CA87EFC8-95BC-43FA-90B2-7EDD094D63A8}" type="presParOf" srcId="{047B99CD-BBBA-4B14-8209-F3B13E060945}" destId="{ACE3B862-5A04-4E85-961B-83C044677EB2}" srcOrd="4" destOrd="0" presId="urn:microsoft.com/office/officeart/2005/8/layout/gear1"/>
    <dgm:cxn modelId="{BD9DBCDF-073D-4395-AFCF-8656828EF0BD}" type="presParOf" srcId="{047B99CD-BBBA-4B14-8209-F3B13E060945}" destId="{8CB597BC-E706-458F-A7BE-73CCC03AB4FE}" srcOrd="5" destOrd="0" presId="urn:microsoft.com/office/officeart/2005/8/layout/gear1"/>
    <dgm:cxn modelId="{BC5A1F23-608F-4A28-B297-864C93278353}" type="presParOf" srcId="{047B99CD-BBBA-4B14-8209-F3B13E060945}" destId="{80D1630E-24A1-4B8E-AF83-A68C119395F4}" srcOrd="6" destOrd="0" presId="urn:microsoft.com/office/officeart/2005/8/layout/gear1"/>
    <dgm:cxn modelId="{D2564F4F-DA0F-403E-AFF8-AD32F4893A4F}" type="presParOf" srcId="{047B99CD-BBBA-4B14-8209-F3B13E060945}" destId="{5D19ABDE-2C1D-4276-803B-6D5A7C12645C}" srcOrd="7" destOrd="0" presId="urn:microsoft.com/office/officeart/2005/8/layout/gear1"/>
    <dgm:cxn modelId="{C93EEA18-BB1D-445F-9A66-EDBFD7E45189}" type="presParOf" srcId="{047B99CD-BBBA-4B14-8209-F3B13E060945}" destId="{1996C5AE-2AC1-465A-A219-DFAF39C8DE44}" srcOrd="8" destOrd="0" presId="urn:microsoft.com/office/officeart/2005/8/layout/gear1"/>
    <dgm:cxn modelId="{54284FBD-325C-4D34-82D8-ED0C7492360A}" type="presParOf" srcId="{047B99CD-BBBA-4B14-8209-F3B13E060945}" destId="{E0B3D2FD-9BC5-4F6A-B13E-02C34D685049}" srcOrd="9" destOrd="0" presId="urn:microsoft.com/office/officeart/2005/8/layout/gear1"/>
    <dgm:cxn modelId="{F74F33D5-EE6B-448F-B462-72FA727E6341}" type="presParOf" srcId="{047B99CD-BBBA-4B14-8209-F3B13E060945}" destId="{A9686812-CDDE-47A0-89C5-A7990FA0874D}" srcOrd="10" destOrd="0" presId="urn:microsoft.com/office/officeart/2005/8/layout/gear1"/>
    <dgm:cxn modelId="{2B4D4612-B652-468E-A4BD-4AB54C3E6D38}" type="presParOf" srcId="{047B99CD-BBBA-4B14-8209-F3B13E060945}" destId="{8438F4AF-B36C-4248-B5C8-776E1F96543B}" srcOrd="11" destOrd="0" presId="urn:microsoft.com/office/officeart/2005/8/layout/gear1"/>
    <dgm:cxn modelId="{14A5D1BF-E6C3-4D60-B6D5-324E04D9EFD7}" type="presParOf" srcId="{047B99CD-BBBA-4B14-8209-F3B13E060945}" destId="{6965C222-DE99-430F-A696-215359CE15B7}" srcOrd="12" destOrd="0" presId="urn:microsoft.com/office/officeart/2005/8/layout/gear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1DB48A-B7A9-45E1-A05A-B959D22AC242}">
      <dsp:nvSpPr>
        <dsp:cNvPr id="0" name=""/>
        <dsp:cNvSpPr/>
      </dsp:nvSpPr>
      <dsp:spPr>
        <a:xfrm rot="5400000">
          <a:off x="-263696" y="267324"/>
          <a:ext cx="1757977" cy="123058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altLang="zh-TW" sz="4400" kern="1200" dirty="0" smtClean="0"/>
            <a:t>1</a:t>
          </a:r>
          <a:endParaRPr lang="zh-TW" altLang="en-US" sz="4400" kern="1200" dirty="0"/>
        </a:p>
      </dsp:txBody>
      <dsp:txXfrm rot="5400000">
        <a:off x="-263696" y="267324"/>
        <a:ext cx="1757977" cy="1230583"/>
      </dsp:txXfrm>
    </dsp:sp>
    <dsp:sp modelId="{5E684310-5E70-4BED-AA93-F5A5F830128C}">
      <dsp:nvSpPr>
        <dsp:cNvPr id="0" name=""/>
        <dsp:cNvSpPr/>
      </dsp:nvSpPr>
      <dsp:spPr>
        <a:xfrm rot="5400000">
          <a:off x="3608044" y="-2373832"/>
          <a:ext cx="1143285" cy="589820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zh-TW" altLang="en-US" sz="4000" b="1" kern="1200" dirty="0" smtClean="0">
              <a:latin typeface="標楷體" pitchFamily="65" charset="-120"/>
              <a:ea typeface="標楷體" pitchFamily="65" charset="-120"/>
            </a:rPr>
            <a:t>多元評量政策說明</a:t>
          </a:r>
          <a:endParaRPr lang="zh-TW" altLang="en-US" sz="4000" b="1" kern="1200" dirty="0">
            <a:latin typeface="標楷體" pitchFamily="65" charset="-120"/>
            <a:ea typeface="標楷體" pitchFamily="65" charset="-120"/>
          </a:endParaRPr>
        </a:p>
      </dsp:txBody>
      <dsp:txXfrm rot="5400000">
        <a:off x="3608044" y="-2373832"/>
        <a:ext cx="1143285" cy="5898208"/>
      </dsp:txXfrm>
    </dsp:sp>
    <dsp:sp modelId="{A98F11E9-8F9A-47D0-999D-51E16DB3D71E}">
      <dsp:nvSpPr>
        <dsp:cNvPr id="0" name=""/>
        <dsp:cNvSpPr/>
      </dsp:nvSpPr>
      <dsp:spPr>
        <a:xfrm rot="5400000">
          <a:off x="-263696" y="1832980"/>
          <a:ext cx="1757977" cy="1230583"/>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altLang="zh-TW" sz="4400" kern="1200" dirty="0" smtClean="0"/>
            <a:t>2</a:t>
          </a:r>
          <a:endParaRPr lang="zh-TW" altLang="en-US" sz="4400" kern="1200" dirty="0"/>
        </a:p>
      </dsp:txBody>
      <dsp:txXfrm rot="5400000">
        <a:off x="-263696" y="1832980"/>
        <a:ext cx="1757977" cy="1230583"/>
      </dsp:txXfrm>
    </dsp:sp>
    <dsp:sp modelId="{68D3BE51-2D3D-43D2-8167-2A50923ED329}">
      <dsp:nvSpPr>
        <dsp:cNvPr id="0" name=""/>
        <dsp:cNvSpPr/>
      </dsp:nvSpPr>
      <dsp:spPr>
        <a:xfrm rot="5400000">
          <a:off x="3608345" y="-808478"/>
          <a:ext cx="1142685" cy="5898208"/>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zh-TW" altLang="en-US" sz="4000" b="1" kern="1200" dirty="0" smtClean="0">
              <a:latin typeface="標楷體" pitchFamily="65" charset="-120"/>
              <a:ea typeface="標楷體" pitchFamily="65" charset="-120"/>
            </a:rPr>
            <a:t>多元評量概念</a:t>
          </a:r>
          <a:endParaRPr lang="zh-TW" altLang="en-US" sz="4000" b="1" kern="1200" dirty="0">
            <a:latin typeface="標楷體" pitchFamily="65" charset="-120"/>
            <a:ea typeface="標楷體" pitchFamily="65" charset="-120"/>
          </a:endParaRPr>
        </a:p>
      </dsp:txBody>
      <dsp:txXfrm rot="5400000">
        <a:off x="3608345" y="-808478"/>
        <a:ext cx="1142685" cy="5898208"/>
      </dsp:txXfrm>
    </dsp:sp>
    <dsp:sp modelId="{DF3E423E-4E66-43DE-89F3-34BB2AC7672A}">
      <dsp:nvSpPr>
        <dsp:cNvPr id="0" name=""/>
        <dsp:cNvSpPr/>
      </dsp:nvSpPr>
      <dsp:spPr>
        <a:xfrm rot="5400000">
          <a:off x="-263696" y="3398635"/>
          <a:ext cx="1757977" cy="1230583"/>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altLang="zh-TW" sz="4400" kern="1200" dirty="0" smtClean="0"/>
            <a:t>3</a:t>
          </a:r>
          <a:endParaRPr lang="zh-TW" altLang="en-US" sz="4400" kern="1200" dirty="0"/>
        </a:p>
      </dsp:txBody>
      <dsp:txXfrm rot="5400000">
        <a:off x="-263696" y="3398635"/>
        <a:ext cx="1757977" cy="1230583"/>
      </dsp:txXfrm>
    </dsp:sp>
    <dsp:sp modelId="{F61E27FE-6833-4608-82AD-21594AA63FC3}">
      <dsp:nvSpPr>
        <dsp:cNvPr id="0" name=""/>
        <dsp:cNvSpPr/>
      </dsp:nvSpPr>
      <dsp:spPr>
        <a:xfrm rot="5400000">
          <a:off x="3608345" y="757177"/>
          <a:ext cx="1142685" cy="5898208"/>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zh-TW" altLang="en-US" sz="4000" b="1" kern="1200" dirty="0" smtClean="0">
              <a:latin typeface="標楷體" pitchFamily="65" charset="-120"/>
              <a:ea typeface="標楷體" pitchFamily="65" charset="-120"/>
            </a:rPr>
            <a:t>多元評量在社會學習領域的應用</a:t>
          </a:r>
          <a:endParaRPr lang="zh-TW" altLang="en-US" sz="4000" b="1" kern="1200" dirty="0">
            <a:latin typeface="標楷體" pitchFamily="65" charset="-120"/>
            <a:ea typeface="標楷體" pitchFamily="65" charset="-120"/>
          </a:endParaRPr>
        </a:p>
      </dsp:txBody>
      <dsp:txXfrm rot="5400000">
        <a:off x="3608345" y="757177"/>
        <a:ext cx="1142685" cy="58982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A6C067-F66D-4137-ADBB-A868406310ED}">
      <dsp:nvSpPr>
        <dsp:cNvPr id="0" name=""/>
        <dsp:cNvSpPr/>
      </dsp:nvSpPr>
      <dsp:spPr>
        <a:xfrm rot="21378641">
          <a:off x="1726178" y="1420313"/>
          <a:ext cx="1676780" cy="1723270"/>
        </a:xfrm>
        <a:prstGeom prst="gear9">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tx1"/>
              </a:solidFill>
            </a:rPr>
            <a:t>能力指標教學目標</a:t>
          </a:r>
          <a:endParaRPr lang="zh-TW" altLang="en-US" sz="1200" b="1" kern="1200" dirty="0">
            <a:solidFill>
              <a:schemeClr val="tx1"/>
            </a:solidFill>
          </a:endParaRPr>
        </a:p>
      </dsp:txBody>
      <dsp:txXfrm rot="21378641">
        <a:off x="1726178" y="1420313"/>
        <a:ext cx="1676780" cy="1723270"/>
      </dsp:txXfrm>
    </dsp:sp>
    <dsp:sp modelId="{5A765120-113C-47BC-93D8-C3796B6742A3}">
      <dsp:nvSpPr>
        <dsp:cNvPr id="0" name=""/>
        <dsp:cNvSpPr/>
      </dsp:nvSpPr>
      <dsp:spPr>
        <a:xfrm rot="847560">
          <a:off x="588238" y="1199209"/>
          <a:ext cx="1290568" cy="1469879"/>
        </a:xfrm>
        <a:prstGeom prst="gear6">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b="1" kern="1200" dirty="0" smtClean="0">
              <a:solidFill>
                <a:schemeClr val="tx1">
                  <a:lumMod val="95000"/>
                  <a:lumOff val="5000"/>
                </a:schemeClr>
              </a:solidFill>
            </a:rPr>
            <a:t>教學內容</a:t>
          </a:r>
          <a:endParaRPr lang="zh-TW" altLang="en-US" sz="2000" b="1" kern="1200" dirty="0">
            <a:solidFill>
              <a:schemeClr val="tx1">
                <a:lumMod val="95000"/>
                <a:lumOff val="5000"/>
              </a:schemeClr>
            </a:solidFill>
          </a:endParaRPr>
        </a:p>
      </dsp:txBody>
      <dsp:txXfrm rot="847560">
        <a:off x="588238" y="1199209"/>
        <a:ext cx="1290568" cy="1469879"/>
      </dsp:txXfrm>
    </dsp:sp>
    <dsp:sp modelId="{80D1630E-24A1-4B8E-AF83-A68C119395F4}">
      <dsp:nvSpPr>
        <dsp:cNvPr id="0" name=""/>
        <dsp:cNvSpPr/>
      </dsp:nvSpPr>
      <dsp:spPr>
        <a:xfrm rot="20819265">
          <a:off x="1330566" y="52886"/>
          <a:ext cx="1531556" cy="1614996"/>
        </a:xfrm>
        <a:prstGeom prst="gear6">
          <a:avLst/>
        </a:prstGeom>
        <a:solidFill>
          <a:schemeClr val="accent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chemeClr val="tx1"/>
              </a:solidFill>
              <a:latin typeface="+mn-ea"/>
              <a:ea typeface="+mn-ea"/>
            </a:rPr>
            <a:t>評量活動</a:t>
          </a:r>
          <a:endParaRPr lang="zh-TW" altLang="en-US" sz="2400" b="1" kern="1200" dirty="0">
            <a:solidFill>
              <a:schemeClr val="tx1"/>
            </a:solidFill>
            <a:latin typeface="+mn-ea"/>
            <a:ea typeface="+mn-ea"/>
          </a:endParaRPr>
        </a:p>
      </dsp:txBody>
      <dsp:txXfrm rot="119265">
        <a:off x="1661532" y="412051"/>
        <a:ext cx="869624" cy="896666"/>
      </dsp:txXfrm>
    </dsp:sp>
    <dsp:sp modelId="{A9686812-CDDE-47A0-89C5-A7990FA0874D}">
      <dsp:nvSpPr>
        <dsp:cNvPr id="0" name=""/>
        <dsp:cNvSpPr/>
      </dsp:nvSpPr>
      <dsp:spPr>
        <a:xfrm>
          <a:off x="1600460" y="1143940"/>
          <a:ext cx="2192957" cy="2192957"/>
        </a:xfrm>
        <a:prstGeom prst="circularArrow">
          <a:avLst>
            <a:gd name="adj1" fmla="val 4687"/>
            <a:gd name="adj2" fmla="val 299029"/>
            <a:gd name="adj3" fmla="val 2483396"/>
            <a:gd name="adj4" fmla="val 1593376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38F4AF-B36C-4248-B5C8-776E1F96543B}">
      <dsp:nvSpPr>
        <dsp:cNvPr id="0" name=""/>
        <dsp:cNvSpPr/>
      </dsp:nvSpPr>
      <dsp:spPr>
        <a:xfrm>
          <a:off x="376325" y="936098"/>
          <a:ext cx="1593320" cy="159332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65C222-DE99-430F-A696-215359CE15B7}">
      <dsp:nvSpPr>
        <dsp:cNvPr id="0" name=""/>
        <dsp:cNvSpPr/>
      </dsp:nvSpPr>
      <dsp:spPr>
        <a:xfrm>
          <a:off x="1096407" y="-12802"/>
          <a:ext cx="1891911" cy="171792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2074FE-BBC9-4FDE-8DD7-2DCBFAC08FB2}">
      <dsp:nvSpPr>
        <dsp:cNvPr id="0" name=""/>
        <dsp:cNvSpPr/>
      </dsp:nvSpPr>
      <dsp:spPr>
        <a:xfrm rot="5400000">
          <a:off x="4413710" y="-2088549"/>
          <a:ext cx="847043" cy="5202269"/>
        </a:xfrm>
        <a:prstGeom prst="round2SameRect">
          <a:avLst/>
        </a:prstGeom>
        <a:solidFill>
          <a:srgbClr val="59CA46">
            <a:alpha val="90000"/>
          </a:srgbClr>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b="0" kern="1200" dirty="0" smtClean="0">
              <a:solidFill>
                <a:schemeClr val="tx1"/>
              </a:solidFill>
              <a:latin typeface="標楷體" pitchFamily="65" charset="-120"/>
              <a:ea typeface="標楷體" pitchFamily="65" charset="-120"/>
            </a:rPr>
            <a:t>成品製作、表演、實作、作業、鑑賞、實踐、或其他行為檢核表或態度評量表。</a:t>
          </a:r>
          <a:endParaRPr lang="zh-TW" altLang="en-US" sz="2000" b="0" kern="1200" dirty="0">
            <a:solidFill>
              <a:schemeClr val="tx1"/>
            </a:solidFill>
          </a:endParaRPr>
        </a:p>
      </dsp:txBody>
      <dsp:txXfrm rot="5400000">
        <a:off x="4413710" y="-2088549"/>
        <a:ext cx="847043" cy="5202269"/>
      </dsp:txXfrm>
    </dsp:sp>
    <dsp:sp modelId="{A8BA9F1F-B715-4279-8D83-7AC4A830FAC4}">
      <dsp:nvSpPr>
        <dsp:cNvPr id="0" name=""/>
        <dsp:cNvSpPr/>
      </dsp:nvSpPr>
      <dsp:spPr>
        <a:xfrm>
          <a:off x="71984" y="0"/>
          <a:ext cx="2217611" cy="1082300"/>
        </a:xfrm>
        <a:prstGeom prst="roundRect">
          <a:avLst/>
        </a:prstGeom>
        <a:solidFill>
          <a:srgbClr val="59CA4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TW" altLang="en-US" sz="3200" b="1" kern="1200" dirty="0" smtClean="0">
              <a:solidFill>
                <a:schemeClr val="tx1"/>
              </a:solidFill>
              <a:latin typeface="標楷體" pitchFamily="65" charset="-120"/>
              <a:ea typeface="標楷體" pitchFamily="65" charset="-120"/>
            </a:rPr>
            <a:t>實作評量</a:t>
          </a:r>
          <a:endParaRPr lang="zh-TW" altLang="en-US" sz="3200" b="1" kern="1200" dirty="0">
            <a:solidFill>
              <a:schemeClr val="tx1"/>
            </a:solidFill>
            <a:latin typeface="標楷體" pitchFamily="65" charset="-120"/>
            <a:ea typeface="標楷體" pitchFamily="65" charset="-120"/>
          </a:endParaRPr>
        </a:p>
      </dsp:txBody>
      <dsp:txXfrm>
        <a:off x="71984" y="0"/>
        <a:ext cx="2217611" cy="1082300"/>
      </dsp:txXfrm>
    </dsp:sp>
    <dsp:sp modelId="{0EF81B83-4DF1-44D6-ABCD-76B89C431420}">
      <dsp:nvSpPr>
        <dsp:cNvPr id="0" name=""/>
        <dsp:cNvSpPr/>
      </dsp:nvSpPr>
      <dsp:spPr>
        <a:xfrm rot="5400000">
          <a:off x="4487554" y="-913470"/>
          <a:ext cx="865840" cy="5146745"/>
        </a:xfrm>
        <a:prstGeom prst="round2SameRect">
          <a:avLst/>
        </a:prstGeom>
        <a:solidFill>
          <a:srgbClr val="59CA46"/>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b="0" kern="1200" dirty="0" smtClean="0">
              <a:solidFill>
                <a:schemeClr val="tx1"/>
              </a:solidFill>
              <a:latin typeface="標楷體" pitchFamily="65" charset="-120"/>
              <a:ea typeface="標楷體" pitchFamily="65" charset="-120"/>
            </a:rPr>
            <a:t>口試、口頭報告、晤談</a:t>
          </a:r>
          <a:endParaRPr lang="zh-TW" altLang="en-US" sz="2000" b="0" kern="1200" dirty="0">
            <a:solidFill>
              <a:schemeClr val="tx1"/>
            </a:solidFill>
          </a:endParaRPr>
        </a:p>
      </dsp:txBody>
      <dsp:txXfrm rot="5400000">
        <a:off x="4487554" y="-913470"/>
        <a:ext cx="865840" cy="5146745"/>
      </dsp:txXfrm>
    </dsp:sp>
    <dsp:sp modelId="{281C3F0D-C2C4-41AE-820A-E472CC8DB23B}">
      <dsp:nvSpPr>
        <dsp:cNvPr id="0" name=""/>
        <dsp:cNvSpPr/>
      </dsp:nvSpPr>
      <dsp:spPr>
        <a:xfrm>
          <a:off x="81255" y="1118751"/>
          <a:ext cx="2265847" cy="1082300"/>
        </a:xfrm>
        <a:prstGeom prst="roundRect">
          <a:avLst/>
        </a:prstGeom>
        <a:solidFill>
          <a:srgbClr val="59CA4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200" b="1" kern="1200" dirty="0" smtClean="0">
              <a:solidFill>
                <a:schemeClr val="tx1"/>
              </a:solidFill>
              <a:latin typeface="標楷體" pitchFamily="65" charset="-120"/>
              <a:ea typeface="標楷體" pitchFamily="65" charset="-120"/>
            </a:rPr>
            <a:t>口語評量</a:t>
          </a:r>
          <a:endParaRPr lang="zh-TW" altLang="en-US" sz="3200" kern="1200" dirty="0">
            <a:solidFill>
              <a:schemeClr val="tx1"/>
            </a:solidFill>
          </a:endParaRPr>
        </a:p>
      </dsp:txBody>
      <dsp:txXfrm>
        <a:off x="81255" y="1118751"/>
        <a:ext cx="2265847" cy="1082300"/>
      </dsp:txXfrm>
    </dsp:sp>
    <dsp:sp modelId="{D4642E86-48AC-4531-AE02-17D2A2809036}">
      <dsp:nvSpPr>
        <dsp:cNvPr id="0" name=""/>
        <dsp:cNvSpPr/>
      </dsp:nvSpPr>
      <dsp:spPr>
        <a:xfrm rot="5400000">
          <a:off x="4529885" y="256476"/>
          <a:ext cx="865840" cy="5079682"/>
        </a:xfrm>
        <a:prstGeom prst="round2SameRect">
          <a:avLst/>
        </a:prstGeom>
        <a:solidFill>
          <a:srgbClr val="59CA46"/>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b="0" kern="1200" dirty="0" smtClean="0">
              <a:solidFill>
                <a:schemeClr val="tx1"/>
              </a:solidFill>
              <a:latin typeface="標楷體" pitchFamily="65" charset="-120"/>
              <a:ea typeface="標楷體" pitchFamily="65" charset="-120"/>
            </a:rPr>
            <a:t>研究報告、學習日誌、分組學習記錄、各類學習單、或其他資料之評量。</a:t>
          </a:r>
          <a:endParaRPr lang="zh-TW" altLang="en-US" sz="2000" b="0" kern="1200" dirty="0">
            <a:solidFill>
              <a:schemeClr val="tx1"/>
            </a:solidFill>
          </a:endParaRPr>
        </a:p>
      </dsp:txBody>
      <dsp:txXfrm rot="5400000">
        <a:off x="4529885" y="256476"/>
        <a:ext cx="865840" cy="5079682"/>
      </dsp:txXfrm>
    </dsp:sp>
    <dsp:sp modelId="{A4E2B50C-A4A3-4D06-967F-1A64A02AEC4A}">
      <dsp:nvSpPr>
        <dsp:cNvPr id="0" name=""/>
        <dsp:cNvSpPr/>
      </dsp:nvSpPr>
      <dsp:spPr>
        <a:xfrm>
          <a:off x="81255" y="2255167"/>
          <a:ext cx="2341709" cy="1082300"/>
        </a:xfrm>
        <a:prstGeom prst="roundRect">
          <a:avLst/>
        </a:prstGeom>
        <a:solidFill>
          <a:srgbClr val="59CA4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200" b="1" kern="1200" dirty="0" smtClean="0">
              <a:solidFill>
                <a:schemeClr val="tx1"/>
              </a:solidFill>
              <a:latin typeface="標楷體" pitchFamily="65" charset="-120"/>
              <a:ea typeface="標楷體" pitchFamily="65" charset="-120"/>
            </a:rPr>
            <a:t>檔案評量</a:t>
          </a:r>
          <a:endParaRPr lang="zh-TW" altLang="en-US" sz="3200" kern="1200" dirty="0">
            <a:solidFill>
              <a:schemeClr val="tx1"/>
            </a:solidFill>
          </a:endParaRPr>
        </a:p>
      </dsp:txBody>
      <dsp:txXfrm>
        <a:off x="81255" y="2255167"/>
        <a:ext cx="2341709" cy="1082300"/>
      </dsp:txXfrm>
    </dsp:sp>
    <dsp:sp modelId="{C19C2315-6592-4DC0-9D1C-466188B0505D}">
      <dsp:nvSpPr>
        <dsp:cNvPr id="0" name=""/>
        <dsp:cNvSpPr/>
      </dsp:nvSpPr>
      <dsp:spPr>
        <a:xfrm rot="5400000">
          <a:off x="4529117" y="1323039"/>
          <a:ext cx="865840" cy="5197584"/>
        </a:xfrm>
        <a:prstGeom prst="round2SameRect">
          <a:avLst/>
        </a:prstGeom>
        <a:solidFill>
          <a:srgbClr val="59CA46"/>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0" algn="l" defTabSz="577850">
            <a:lnSpc>
              <a:spcPct val="90000"/>
            </a:lnSpc>
            <a:spcBef>
              <a:spcPct val="0"/>
            </a:spcBef>
            <a:spcAft>
              <a:spcPct val="15000"/>
            </a:spcAft>
            <a:buChar char="••"/>
          </a:pPr>
          <a:r>
            <a:rPr lang="zh-TW" altLang="en-US" sz="2000" kern="1200" dirty="0" smtClean="0">
              <a:solidFill>
                <a:schemeClr val="tx1"/>
              </a:solidFill>
              <a:latin typeface="標楷體" pitchFamily="65" charset="-120"/>
              <a:ea typeface="標楷體" pitchFamily="65" charset="-120"/>
            </a:rPr>
            <a:t>組織、歸納、批判、統整、創造等各   種能力</a:t>
          </a:r>
          <a:endParaRPr lang="zh-TW" altLang="en-US" sz="2000" kern="1200" dirty="0">
            <a:solidFill>
              <a:schemeClr val="tx1"/>
            </a:solidFill>
            <a:latin typeface="標楷體" pitchFamily="65" charset="-120"/>
            <a:ea typeface="標楷體" pitchFamily="65" charset="-120"/>
          </a:endParaRPr>
        </a:p>
      </dsp:txBody>
      <dsp:txXfrm rot="5400000">
        <a:off x="4529117" y="1323039"/>
        <a:ext cx="865840" cy="5197584"/>
      </dsp:txXfrm>
    </dsp:sp>
    <dsp:sp modelId="{5123E59C-9611-4717-BBBE-37D837D8C52A}">
      <dsp:nvSpPr>
        <dsp:cNvPr id="0" name=""/>
        <dsp:cNvSpPr/>
      </dsp:nvSpPr>
      <dsp:spPr>
        <a:xfrm>
          <a:off x="81255" y="3380684"/>
          <a:ext cx="2344760" cy="1082300"/>
        </a:xfrm>
        <a:prstGeom prst="roundRect">
          <a:avLst/>
        </a:prstGeom>
        <a:solidFill>
          <a:srgbClr val="59CA4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標楷體" pitchFamily="65" charset="-120"/>
              <a:ea typeface="標楷體" pitchFamily="65" charset="-120"/>
            </a:rPr>
            <a:t>高層次紙筆測驗</a:t>
          </a:r>
          <a:endParaRPr lang="zh-TW" altLang="en-US" sz="2800" kern="1200" dirty="0">
            <a:solidFill>
              <a:schemeClr val="tx1"/>
            </a:solidFill>
            <a:latin typeface="標楷體" pitchFamily="65" charset="-120"/>
            <a:ea typeface="標楷體" pitchFamily="65" charset="-120"/>
          </a:endParaRPr>
        </a:p>
      </dsp:txBody>
      <dsp:txXfrm>
        <a:off x="81255" y="3380684"/>
        <a:ext cx="2344760" cy="10823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8865B-3081-498F-AE60-B640ACCE38C5}" type="datetimeFigureOut">
              <a:rPr lang="zh-TW" altLang="en-US" smtClean="0"/>
              <a:pPr/>
              <a:t>2013/10/23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9CAA7-0748-47A2-A1A0-6CFC2625FC7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a:xfrm>
            <a:off x="1143000" y="685800"/>
            <a:ext cx="4572000" cy="3429000"/>
          </a:xfrm>
          <a:ln/>
        </p:spPr>
      </p:sp>
      <p:sp>
        <p:nvSpPr>
          <p:cNvPr id="43011" name="備忘稿版面配置區 2"/>
          <p:cNvSpPr>
            <a:spLocks noGrp="1"/>
          </p:cNvSpPr>
          <p:nvPr>
            <p:ph type="body" idx="1"/>
          </p:nvPr>
        </p:nvSpPr>
        <p:spPr>
          <a:noFill/>
          <a:ln/>
        </p:spPr>
        <p:txBody>
          <a:bodyPr/>
          <a:lstStyle/>
          <a:p>
            <a:endParaRPr lang="zh-TW" altLang="en-US" smtClean="0">
              <a:latin typeface="Arial" pitchFamily="34" charset="0"/>
            </a:endParaRPr>
          </a:p>
        </p:txBody>
      </p:sp>
      <p:sp>
        <p:nvSpPr>
          <p:cNvPr id="31748" name="投影片編號版面配置區 3"/>
          <p:cNvSpPr>
            <a:spLocks noGrp="1"/>
          </p:cNvSpPr>
          <p:nvPr>
            <p:ph type="sldNum" sz="quarter" idx="5"/>
          </p:nvPr>
        </p:nvSpPr>
        <p:spPr/>
        <p:txBody>
          <a:bodyPr/>
          <a:lstStyle/>
          <a:p>
            <a:pPr>
              <a:defRPr/>
            </a:pPr>
            <a:fld id="{CB289A1A-7C56-4D30-B7B6-093688FEFD36}" type="slidenum">
              <a:rPr lang="zh-TW" altLang="en-US" smtClean="0">
                <a:solidFill>
                  <a:prstClr val="black"/>
                </a:solidFill>
              </a:rPr>
              <a:pPr>
                <a:defRPr/>
              </a:pPr>
              <a:t>11</a:t>
            </a:fld>
            <a:endParaRPr lang="en-US" altLang="zh-TW"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4815CF13-990C-453D-8AF9-27212CB02E25}" type="slidenum">
              <a:rPr lang="zh-TW" altLang="en-US" smtClean="0">
                <a:solidFill>
                  <a:prstClr val="black"/>
                </a:solidFill>
              </a:rPr>
              <a:pPr>
                <a:defRPr/>
              </a:pPr>
              <a:t>18</a:t>
            </a:fld>
            <a:endParaRPr lang="en-US" altLang="zh-TW" smtClean="0">
              <a:solidFill>
                <a:prstClr val="black"/>
              </a:solidFill>
            </a:endParaRPr>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44036" name="Rectangle 3"/>
          <p:cNvSpPr>
            <a:spLocks noGrp="1" noChangeArrowheads="1"/>
          </p:cNvSpPr>
          <p:nvPr>
            <p:ph type="body" idx="1"/>
          </p:nvPr>
        </p:nvSpPr>
        <p:spPr>
          <a:noFill/>
          <a:ln/>
        </p:spPr>
        <p:txBody>
          <a:bodyPr/>
          <a:lstStyle/>
          <a:p>
            <a:pPr eaLnBrk="1" hangingPunct="1"/>
            <a:r>
              <a:rPr lang="en-GB" altLang="zh-TW" smtClean="0">
                <a:latin typeface="Arial" pitchFamily="34" charset="0"/>
              </a:rPr>
              <a:t>MUST HAVE THESE CHARACTORISTICS.</a:t>
            </a:r>
          </a:p>
          <a:p>
            <a:pPr eaLnBrk="1" hangingPunct="1"/>
            <a:r>
              <a:rPr lang="en-GB" altLang="zh-TW" smtClean="0">
                <a:latin typeface="Arial" pitchFamily="34" charset="0"/>
              </a:rPr>
              <a:t>ABOVE ALL LEARNER CENTERED.</a:t>
            </a:r>
          </a:p>
          <a:p>
            <a:pPr eaLnBrk="1" hangingPunct="1"/>
            <a:endParaRPr lang="en-GB" altLang="zh-TW"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0723" name="備忘稿版面配置區 2"/>
          <p:cNvSpPr>
            <a:spLocks noGrp="1"/>
          </p:cNvSpPr>
          <p:nvPr>
            <p:ph type="body" idx="1"/>
          </p:nvPr>
        </p:nvSpPr>
        <p:spPr bwMode="auto">
          <a:noFill/>
        </p:spPr>
        <p:txBody>
          <a:bodyPr/>
          <a:lstStyle/>
          <a:p>
            <a:r>
              <a:rPr lang="zh-TW" altLang="en-US" smtClean="0"/>
              <a:t>同質性分組</a:t>
            </a:r>
            <a:r>
              <a:rPr lang="en-US" altLang="zh-TW" smtClean="0"/>
              <a:t>(</a:t>
            </a:r>
            <a:r>
              <a:rPr lang="zh-TW" altLang="en-US" smtClean="0"/>
              <a:t>三種程度，</a:t>
            </a:r>
            <a:r>
              <a:rPr lang="en-US" altLang="zh-TW" smtClean="0"/>
              <a:t>Blue-Easy, Yellow-Middle, Pink-Challenging)</a:t>
            </a:r>
            <a:r>
              <a:rPr lang="zh-TW" altLang="en-US" smtClean="0"/>
              <a:t>，分組的方式是進行前測，請學生在</a:t>
            </a:r>
            <a:r>
              <a:rPr lang="en-US" altLang="zh-TW" smtClean="0"/>
              <a:t>10</a:t>
            </a:r>
            <a:r>
              <a:rPr lang="zh-TW" altLang="en-US" smtClean="0"/>
              <a:t>分鐘內，將課名頁寫成一篇短文。學生一邊寫，老師一邊巡迴。能寫出</a:t>
            </a:r>
            <a:r>
              <a:rPr lang="en-US" altLang="zh-TW" smtClean="0"/>
              <a:t>6</a:t>
            </a:r>
            <a:r>
              <a:rPr lang="zh-TW" altLang="en-US" smtClean="0"/>
              <a:t>個圖以上，發給</a:t>
            </a:r>
            <a:r>
              <a:rPr lang="en-US" altLang="zh-TW" smtClean="0"/>
              <a:t>Pink</a:t>
            </a:r>
            <a:r>
              <a:rPr lang="zh-TW" altLang="en-US" smtClean="0"/>
              <a:t>卡；</a:t>
            </a:r>
            <a:r>
              <a:rPr lang="en-US" altLang="zh-TW" smtClean="0"/>
              <a:t>3-5</a:t>
            </a:r>
            <a:r>
              <a:rPr lang="zh-TW" altLang="en-US" smtClean="0"/>
              <a:t>個圖者，發給</a:t>
            </a:r>
            <a:r>
              <a:rPr lang="en-US" altLang="zh-TW" smtClean="0"/>
              <a:t>Yellow</a:t>
            </a:r>
            <a:r>
              <a:rPr lang="zh-TW" altLang="en-US" smtClean="0"/>
              <a:t>卡；</a:t>
            </a:r>
            <a:r>
              <a:rPr lang="en-US" altLang="zh-TW" smtClean="0"/>
              <a:t>2</a:t>
            </a:r>
            <a:r>
              <a:rPr lang="zh-TW" altLang="en-US" smtClean="0"/>
              <a:t>個圖以下者，發給藍卡。</a:t>
            </a:r>
          </a:p>
        </p:txBody>
      </p:sp>
      <p:sp>
        <p:nvSpPr>
          <p:cNvPr id="30724" name="日期版面配置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zh-TW">
                <a:solidFill>
                  <a:prstClr val="black"/>
                </a:solidFill>
                <a:ea typeface="SimSun" pitchFamily="2" charset="-122"/>
              </a:rPr>
              <a:t>2013/05/03</a:t>
            </a:r>
            <a:endParaRPr lang="zh-CN" altLang="en-US">
              <a:solidFill>
                <a:prstClr val="black"/>
              </a:solidFill>
            </a:endParaRPr>
          </a:p>
        </p:txBody>
      </p:sp>
      <p:sp>
        <p:nvSpPr>
          <p:cNvPr id="30725" name="頁首版面配置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altLang="zh-CN" smtClean="0">
                <a:solidFill>
                  <a:prstClr val="black"/>
                </a:solidFill>
              </a:rPr>
              <a:t>By </a:t>
            </a:r>
            <a:r>
              <a:rPr lang="zh-CN" altLang="en-US" smtClean="0">
                <a:solidFill>
                  <a:prstClr val="black"/>
                </a:solidFill>
              </a:rPr>
              <a:t>武崙國中 莊惠如</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0723" name="備忘稿版面配置區 2"/>
          <p:cNvSpPr>
            <a:spLocks noGrp="1"/>
          </p:cNvSpPr>
          <p:nvPr>
            <p:ph type="body" idx="1"/>
          </p:nvPr>
        </p:nvSpPr>
        <p:spPr bwMode="auto">
          <a:noFill/>
        </p:spPr>
        <p:txBody>
          <a:bodyPr/>
          <a:lstStyle/>
          <a:p>
            <a:r>
              <a:rPr lang="zh-TW" altLang="en-US" smtClean="0"/>
              <a:t>同質性分組</a:t>
            </a:r>
            <a:r>
              <a:rPr lang="en-US" altLang="zh-TW" smtClean="0"/>
              <a:t>(</a:t>
            </a:r>
            <a:r>
              <a:rPr lang="zh-TW" altLang="en-US" smtClean="0"/>
              <a:t>三種程度，</a:t>
            </a:r>
            <a:r>
              <a:rPr lang="en-US" altLang="zh-TW" smtClean="0"/>
              <a:t>Blue-Easy, Yellow-Middle, Pink-Challenging)</a:t>
            </a:r>
            <a:r>
              <a:rPr lang="zh-TW" altLang="en-US" smtClean="0"/>
              <a:t>，分組的方式是進行前測，請學生在</a:t>
            </a:r>
            <a:r>
              <a:rPr lang="en-US" altLang="zh-TW" smtClean="0"/>
              <a:t>10</a:t>
            </a:r>
            <a:r>
              <a:rPr lang="zh-TW" altLang="en-US" smtClean="0"/>
              <a:t>分鐘內，將課名頁寫成一篇短文。學生一邊寫，老師一邊巡迴。能寫出</a:t>
            </a:r>
            <a:r>
              <a:rPr lang="en-US" altLang="zh-TW" smtClean="0"/>
              <a:t>6</a:t>
            </a:r>
            <a:r>
              <a:rPr lang="zh-TW" altLang="en-US" smtClean="0"/>
              <a:t>個圖以上，發給</a:t>
            </a:r>
            <a:r>
              <a:rPr lang="en-US" altLang="zh-TW" smtClean="0"/>
              <a:t>Pink</a:t>
            </a:r>
            <a:r>
              <a:rPr lang="zh-TW" altLang="en-US" smtClean="0"/>
              <a:t>卡；</a:t>
            </a:r>
            <a:r>
              <a:rPr lang="en-US" altLang="zh-TW" smtClean="0"/>
              <a:t>3-5</a:t>
            </a:r>
            <a:r>
              <a:rPr lang="zh-TW" altLang="en-US" smtClean="0"/>
              <a:t>個圖者，發給</a:t>
            </a:r>
            <a:r>
              <a:rPr lang="en-US" altLang="zh-TW" smtClean="0"/>
              <a:t>Yellow</a:t>
            </a:r>
            <a:r>
              <a:rPr lang="zh-TW" altLang="en-US" smtClean="0"/>
              <a:t>卡；</a:t>
            </a:r>
            <a:r>
              <a:rPr lang="en-US" altLang="zh-TW" smtClean="0"/>
              <a:t>2</a:t>
            </a:r>
            <a:r>
              <a:rPr lang="zh-TW" altLang="en-US" smtClean="0"/>
              <a:t>個圖以下者，發給藍卡。</a:t>
            </a:r>
          </a:p>
        </p:txBody>
      </p:sp>
      <p:sp>
        <p:nvSpPr>
          <p:cNvPr id="30724" name="日期版面配置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zh-TW">
                <a:solidFill>
                  <a:prstClr val="black"/>
                </a:solidFill>
                <a:ea typeface="SimSun" pitchFamily="2" charset="-122"/>
              </a:rPr>
              <a:t>2013/05/03</a:t>
            </a:r>
            <a:endParaRPr lang="zh-CN" altLang="en-US">
              <a:solidFill>
                <a:prstClr val="black"/>
              </a:solidFill>
            </a:endParaRPr>
          </a:p>
        </p:txBody>
      </p:sp>
      <p:sp>
        <p:nvSpPr>
          <p:cNvPr id="30725" name="頁首版面配置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altLang="zh-CN" smtClean="0">
                <a:solidFill>
                  <a:prstClr val="black"/>
                </a:solidFill>
              </a:rPr>
              <a:t>By </a:t>
            </a:r>
            <a:r>
              <a:rPr lang="zh-CN" altLang="en-US" smtClean="0">
                <a:solidFill>
                  <a:prstClr val="black"/>
                </a:solidFill>
              </a:rPr>
              <a:t>武崙國中 莊惠如</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3"/>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577DC8C-FF96-4FB1-986D-F8134D517CAD}" type="datetimeFigureOut">
              <a:rPr lang="zh-TW" altLang="en-US"/>
              <a:pPr>
                <a:defRPr/>
              </a:pPr>
              <a:t>2013/10/23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30143E7-A1E6-4408-B70D-7F3B224F52C4}"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EC1BE0E-DB79-4EFB-A220-F1B1367ED607}" type="datetimeFigureOut">
              <a:rPr lang="zh-TW" altLang="en-US"/>
              <a:pPr>
                <a:defRPr/>
              </a:pPr>
              <a:t>2013/10/23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FE96695-CAFB-49F9-B52E-49A30F8E710E}"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E25FF5E-5E4B-4D47-B3C0-FD087B1617FB}" type="datetimeFigureOut">
              <a:rPr lang="zh-TW" altLang="en-US"/>
              <a:pPr>
                <a:defRPr/>
              </a:pPr>
              <a:t>2013/10/23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FEE96CF-2C4A-42BE-9E98-1069C101B280}"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50">
                <a:ln w="11430"/>
                <a:solidFill>
                  <a:schemeClr val="accent5">
                    <a:lumMod val="75000"/>
                  </a:schemeClr>
                </a:solidFill>
                <a:effectLst>
                  <a:outerShdw blurRad="76200" dist="50800" dir="5400000" algn="tl" rotWithShape="0">
                    <a:srgbClr val="000000">
                      <a:alpha val="65000"/>
                    </a:srgbClr>
                  </a:outerShdw>
                </a:effectLst>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9623F79-3715-4795-92B9-D49FF203016C}" type="datetimeFigureOut">
              <a:rPr lang="zh-TW" altLang="en-US">
                <a:solidFill>
                  <a:prstClr val="black">
                    <a:tint val="75000"/>
                  </a:prstClr>
                </a:solidFill>
              </a:rPr>
              <a:pPr>
                <a:defRPr/>
              </a:pPr>
              <a:t>2013/10/23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C4E82459-8713-429B-A516-B2EBF84DFBF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1310372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6A7D9B4-3283-4806-B008-EA8A79F96BB1}" type="datetimeFigureOut">
              <a:rPr lang="zh-TW" altLang="en-US">
                <a:solidFill>
                  <a:prstClr val="black">
                    <a:tint val="75000"/>
                  </a:prstClr>
                </a:solidFill>
              </a:rPr>
              <a:pPr>
                <a:defRPr/>
              </a:pPr>
              <a:t>2013/10/23</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3DB75CE0-D9F0-4F2C-8E0E-B30E6DF91798}"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2574097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3"/>
            <a:ext cx="7772400" cy="1470025"/>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4800" b="1" cap="none" spc="50">
                <a:ln w="11430"/>
                <a:solidFill>
                  <a:schemeClr val="tx2"/>
                </a:solidFill>
                <a:effectLst>
                  <a:outerShdw blurRad="76200" dist="50800" dir="5400000" algn="tl" rotWithShape="0">
                    <a:srgbClr val="000000">
                      <a:alpha val="65000"/>
                    </a:srgbClr>
                  </a:outerShdw>
                </a:effectLst>
                <a:latin typeface="標楷體" pitchFamily="65" charset="-120"/>
                <a:ea typeface="標楷體" pitchFamily="65" charset="-120"/>
              </a:defRPr>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577DC8C-FF96-4FB1-986D-F8134D517CAD}" type="datetimeFigureOut">
              <a:rPr lang="zh-TW" altLang="en-US">
                <a:solidFill>
                  <a:prstClr val="black">
                    <a:tint val="75000"/>
                  </a:prstClr>
                </a:solidFill>
              </a:rPr>
              <a:pPr>
                <a:defRPr/>
              </a:pPr>
              <a:t>2013/10/23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330143E7-A1E6-4408-B70D-7F3B224F52C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541700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7CFD3C25-9B5E-4527-A6DD-787D46D9EC88}" type="datetimeFigureOut">
              <a:rPr lang="zh-TW" altLang="en-US">
                <a:solidFill>
                  <a:prstClr val="black">
                    <a:tint val="75000"/>
                  </a:prstClr>
                </a:solidFill>
              </a:rPr>
              <a:pPr>
                <a:defRPr/>
              </a:pPr>
              <a:t>2013/10/23</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C03480F7-D12C-49FE-8085-E54ACBC5275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39369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5"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pPr>
              <a:defRPr/>
            </a:pPr>
            <a:fld id="{0F01C95E-E7B8-4C3E-ABC1-497EA7AD7CB3}"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xmlns="" val="29425316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5"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pPr>
              <a:defRPr/>
            </a:pPr>
            <a:fld id="{0F01C95E-E7B8-4C3E-ABC1-497EA7AD7CB3}"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xmlns="" val="29425316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solidFill>
                <a:srgbClr val="04617B">
                  <a:shade val="90000"/>
                </a:srgbClr>
              </a:solidFill>
            </a:endParaRPr>
          </a:p>
        </p:txBody>
      </p:sp>
      <p:sp>
        <p:nvSpPr>
          <p:cNvPr id="5" name="頁尾版面配置區 21"/>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17"/>
          <p:cNvSpPr>
            <a:spLocks noGrp="1"/>
          </p:cNvSpPr>
          <p:nvPr>
            <p:ph type="sldNum" sz="quarter" idx="12"/>
          </p:nvPr>
        </p:nvSpPr>
        <p:spPr/>
        <p:txBody>
          <a:bodyPr/>
          <a:lstStyle>
            <a:lvl1pPr>
              <a:defRPr/>
            </a:lvl1pPr>
          </a:lstStyle>
          <a:p>
            <a:pPr>
              <a:defRPr/>
            </a:pPr>
            <a:fld id="{0F01C95E-E7B8-4C3E-ABC1-497EA7AD7CB3}"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xmlns="" val="29425316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9623F79-3715-4795-92B9-D49FF203016C}" type="datetimeFigureOut">
              <a:rPr lang="zh-TW" altLang="en-US"/>
              <a:pPr>
                <a:defRPr/>
              </a:pPr>
              <a:t>2013/10/23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4E82459-8713-429B-A516-B2EBF84DFBF1}"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8"/>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C224E04B-50D7-4296-A912-68B0A99FD0F2}" type="datetimeFigureOut">
              <a:rPr lang="zh-TW" altLang="en-US"/>
              <a:pPr>
                <a:defRPr/>
              </a:pPr>
              <a:t>2013/10/23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09FBA71-D313-4570-8F2A-6CEA704A2155}"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1988700A-4E71-4B45-B85D-A42B044341AB}" type="datetimeFigureOut">
              <a:rPr lang="zh-TW" altLang="en-US"/>
              <a:pPr>
                <a:defRPr/>
              </a:pPr>
              <a:t>2013/10/23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1E5A4E7-F812-4FCA-8D4F-C168ED7962DC}"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92A9E993-E605-4363-B48D-4F55BB815CF2}" type="datetimeFigureOut">
              <a:rPr lang="zh-TW" altLang="en-US"/>
              <a:pPr>
                <a:defRPr/>
              </a:pPr>
              <a:t>2013/10/23</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72B4A2CA-C869-4320-A9BA-1FB899BDF8B6}"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6A987340-5AD6-4586-8794-9D9D3C89AB5D}" type="datetimeFigureOut">
              <a:rPr lang="zh-TW" altLang="en-US"/>
              <a:pPr>
                <a:defRPr/>
              </a:pPr>
              <a:t>2013/10/23</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A41A0DED-38B2-4957-BEA6-1EC2844DE1CD}"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6A7D9B4-3283-4806-B008-EA8A79F96BB1}" type="datetimeFigureOut">
              <a:rPr lang="zh-TW" altLang="en-US"/>
              <a:pPr>
                <a:defRPr/>
              </a:pPr>
              <a:t>2013/10/23</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3DB75CE0-D9F0-4F2C-8E0E-B30E6DF91798}"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0971D4F-22C9-4957-901D-CDFA529255A0}" type="datetimeFigureOut">
              <a:rPr lang="zh-TW" altLang="en-US"/>
              <a:pPr>
                <a:defRPr/>
              </a:pPr>
              <a:t>2013/10/23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33C9757-D8CF-45FC-BB2B-557B20C4F965}"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7E58706-2DF6-4EE9-AAC1-E92EE2C95DDC}" type="datetimeFigureOut">
              <a:rPr lang="zh-TW" altLang="en-US"/>
              <a:pPr>
                <a:defRPr/>
              </a:pPr>
              <a:t>2013/10/23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1E8205B-FADF-424D-A2F3-AD0EFD6C3B39}"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8A1EFB6E-E2C5-4BA4-BE7A-9E9D9C8E8DD1}" type="datetimeFigureOut">
              <a:rPr lang="zh-TW" altLang="en-US"/>
              <a:pPr>
                <a:defRPr/>
              </a:pPr>
              <a:t>2013/10/23</a:t>
            </a:fld>
            <a:endParaRPr lang="zh-TW" altLang="en-US"/>
          </a:p>
        </p:txBody>
      </p:sp>
      <p:sp>
        <p:nvSpPr>
          <p:cNvPr id="5" name="頁尾版面配置區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10A16F3F-4312-4124-8026-9CA2A2122FA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charset="-120"/>
        </a:defRPr>
      </a:lvl2pPr>
      <a:lvl3pPr algn="ctr" rtl="0" fontAlgn="base">
        <a:spcBef>
          <a:spcPct val="0"/>
        </a:spcBef>
        <a:spcAft>
          <a:spcPct val="0"/>
        </a:spcAft>
        <a:defRPr sz="4400">
          <a:solidFill>
            <a:schemeClr val="tx1"/>
          </a:solidFill>
          <a:latin typeface="Calibri" pitchFamily="34" charset="0"/>
          <a:ea typeface="新細明體" charset="-120"/>
        </a:defRPr>
      </a:lvl3pPr>
      <a:lvl4pPr algn="ctr" rtl="0" fontAlgn="base">
        <a:spcBef>
          <a:spcPct val="0"/>
        </a:spcBef>
        <a:spcAft>
          <a:spcPct val="0"/>
        </a:spcAft>
        <a:defRPr sz="4400">
          <a:solidFill>
            <a:schemeClr val="tx1"/>
          </a:solidFill>
          <a:latin typeface="Calibri" pitchFamily="34" charset="0"/>
          <a:ea typeface="新細明體" charset="-120"/>
        </a:defRPr>
      </a:lvl4pPr>
      <a:lvl5pPr algn="ctr" rtl="0" fontAlgn="base">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899592" y="764704"/>
            <a:ext cx="7787208"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perspectiveFront"/>
              <a:lightRig rig="contrasting" dir="t">
                <a:rot lat="0" lon="0" rev="4500000"/>
              </a:lightRig>
            </a:scene3d>
            <a:sp3d contourW="6350" prstMaterial="metal">
              <a:contourClr>
                <a:schemeClr val="accent1">
                  <a:shade val="75000"/>
                </a:schemeClr>
              </a:contourClr>
            </a:sp3d>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772816"/>
            <a:ext cx="7571184" cy="4353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4" name="日期版面配置區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8A1EFB6E-E2C5-4BA4-BE7A-9E9D9C8E8DD1}" type="datetimeFigureOut">
              <a:rPr lang="zh-TW" altLang="en-US">
                <a:solidFill>
                  <a:prstClr val="black">
                    <a:tint val="75000"/>
                  </a:prstClr>
                </a:solidFill>
              </a:rPr>
              <a:pPr>
                <a:defRPr/>
              </a:pPr>
              <a:t>2013/10/23</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10A16F3F-4312-4124-8026-9CA2A2122FA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40333576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rtl="0" fontAlgn="base">
        <a:spcBef>
          <a:spcPct val="0"/>
        </a:spcBef>
        <a:spcAft>
          <a:spcPct val="0"/>
        </a:spcAft>
        <a:defRPr sz="44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2700000" algn="tl" rotWithShape="0">
              <a:prstClr val="black">
                <a:alpha val="40000"/>
              </a:prstClr>
            </a:outerShdw>
          </a:effectLst>
          <a:latin typeface="+mn-lt"/>
          <a:ea typeface="標楷體" pitchFamily="65" charset="-120"/>
          <a:cs typeface="+mj-cs"/>
        </a:defRPr>
      </a:lvl1pPr>
      <a:lvl2pPr algn="ctr" rtl="0" fontAlgn="base">
        <a:spcBef>
          <a:spcPct val="0"/>
        </a:spcBef>
        <a:spcAft>
          <a:spcPct val="0"/>
        </a:spcAft>
        <a:defRPr sz="4400">
          <a:solidFill>
            <a:schemeClr val="tx1"/>
          </a:solidFill>
          <a:latin typeface="Calibri" pitchFamily="34" charset="0"/>
          <a:ea typeface="新細明體" charset="-120"/>
        </a:defRPr>
      </a:lvl2pPr>
      <a:lvl3pPr algn="ctr" rtl="0" fontAlgn="base">
        <a:spcBef>
          <a:spcPct val="0"/>
        </a:spcBef>
        <a:spcAft>
          <a:spcPct val="0"/>
        </a:spcAft>
        <a:defRPr sz="4400">
          <a:solidFill>
            <a:schemeClr val="tx1"/>
          </a:solidFill>
          <a:latin typeface="Calibri" pitchFamily="34" charset="0"/>
          <a:ea typeface="新細明體" charset="-120"/>
        </a:defRPr>
      </a:lvl3pPr>
      <a:lvl4pPr algn="ctr" rtl="0" fontAlgn="base">
        <a:spcBef>
          <a:spcPct val="0"/>
        </a:spcBef>
        <a:spcAft>
          <a:spcPct val="0"/>
        </a:spcAft>
        <a:defRPr sz="4400">
          <a:solidFill>
            <a:schemeClr val="tx1"/>
          </a:solidFill>
          <a:latin typeface="Calibri" pitchFamily="34" charset="0"/>
          <a:ea typeface="新細明體" charset="-120"/>
        </a:defRPr>
      </a:lvl4pPr>
      <a:lvl5pPr algn="ctr" rtl="0" fontAlgn="base">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標楷體" pitchFamily="65" charset="-120"/>
          <a:ea typeface="標楷體" pitchFamily="65" charset="-120"/>
          <a:cs typeface="+mn-cs"/>
        </a:defRPr>
      </a:lvl1pPr>
      <a:lvl2pPr marL="742950" indent="-285750" algn="l" rtl="0" fontAlgn="base">
        <a:spcBef>
          <a:spcPct val="20000"/>
        </a:spcBef>
        <a:spcAft>
          <a:spcPct val="0"/>
        </a:spcAft>
        <a:buFont typeface="Arial" charset="0"/>
        <a:buChar char="–"/>
        <a:defRPr sz="2800" kern="1200">
          <a:solidFill>
            <a:schemeClr val="tx1"/>
          </a:solidFill>
          <a:latin typeface="標楷體" pitchFamily="65" charset="-120"/>
          <a:ea typeface="標楷體" pitchFamily="65" charset="-120"/>
          <a:cs typeface="+mn-cs"/>
        </a:defRPr>
      </a:lvl2pPr>
      <a:lvl3pPr marL="1143000" indent="-228600" algn="l" rtl="0" fontAlgn="base">
        <a:spcBef>
          <a:spcPct val="20000"/>
        </a:spcBef>
        <a:spcAft>
          <a:spcPct val="0"/>
        </a:spcAft>
        <a:buFont typeface="Arial" charset="0"/>
        <a:buChar char="•"/>
        <a:defRPr sz="2400" kern="1200">
          <a:solidFill>
            <a:schemeClr val="tx1"/>
          </a:solidFill>
          <a:latin typeface="標楷體" pitchFamily="65" charset="-120"/>
          <a:ea typeface="標楷體" pitchFamily="65" charset="-120"/>
          <a:cs typeface="+mn-cs"/>
        </a:defRPr>
      </a:lvl3pPr>
      <a:lvl4pPr marL="1600200" indent="-228600" algn="l" rtl="0" fontAlgn="base">
        <a:spcBef>
          <a:spcPct val="20000"/>
        </a:spcBef>
        <a:spcAft>
          <a:spcPct val="0"/>
        </a:spcAft>
        <a:buFont typeface="Arial" charset="0"/>
        <a:buChar char="–"/>
        <a:defRPr sz="2000" kern="1200">
          <a:solidFill>
            <a:schemeClr val="tx1"/>
          </a:solidFill>
          <a:latin typeface="標楷體" pitchFamily="65" charset="-120"/>
          <a:ea typeface="標楷體" pitchFamily="65" charset="-120"/>
          <a:cs typeface="+mn-cs"/>
        </a:defRPr>
      </a:lvl4pPr>
      <a:lvl5pPr marL="2057400" indent="-228600" algn="l" rtl="0" fontAlgn="base">
        <a:spcBef>
          <a:spcPct val="20000"/>
        </a:spcBef>
        <a:spcAft>
          <a:spcPct val="0"/>
        </a:spcAft>
        <a:buFont typeface="Arial"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EF36C381-AF6D-4683-A539-B518C7C0F61A}" type="datetimeFigureOut">
              <a:rPr lang="zh-TW" altLang="en-US">
                <a:solidFill>
                  <a:prstClr val="black">
                    <a:tint val="75000"/>
                  </a:prstClr>
                </a:solidFill>
              </a:rPr>
              <a:pPr>
                <a:defRPr/>
              </a:pPr>
              <a:t>2013/10/23</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138AEFA1-5F7E-4F20-830C-C11B52C7E56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3016784616"/>
      </p:ext>
    </p:extLst>
  </p:cSld>
  <p:clrMap bg1="lt1" tx1="dk1" bg2="lt2" tx2="dk2" accent1="accent1" accent2="accent2" accent3="accent3" accent4="accent4" accent5="accent5" accent6="accent6" hlink="hlink" folHlink="folHlink"/>
  <p:sldLayoutIdLst>
    <p:sldLayoutId id="214748366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lnSpc>
                <a:spcPct val="80000"/>
              </a:lnSpc>
              <a:spcBef>
                <a:spcPct val="20000"/>
              </a:spcBef>
              <a:spcAft>
                <a:spcPct val="0"/>
              </a:spcAft>
              <a:defRPr/>
            </a:pPr>
            <a:endParaRPr lang="en-US" altLang="zh-TW">
              <a:solidFill>
                <a:prstClr val="black"/>
              </a:solidFill>
            </a:endParaRPr>
          </a:p>
        </p:txBody>
      </p:sp>
      <p:sp>
        <p:nvSpPr>
          <p:cNvPr id="8"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lnSpc>
                <a:spcPct val="80000"/>
              </a:lnSpc>
              <a:spcBef>
                <a:spcPct val="20000"/>
              </a:spcBef>
              <a:spcAft>
                <a:spcPct val="0"/>
              </a:spcAft>
              <a:defRPr/>
            </a:pPr>
            <a:endParaRPr lang="en-US" altLang="zh-TW">
              <a:solidFill>
                <a:prstClr val="black"/>
              </a:solidFill>
            </a:endParaRPr>
          </a:p>
        </p:txBody>
      </p:sp>
      <p:sp>
        <p:nvSpPr>
          <p:cNvPr id="1028" name="標題版面配置區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zh-TW" altLang="en-US" smtClean="0"/>
              <a:t>按一下以編輯母片標題樣式</a:t>
            </a:r>
          </a:p>
        </p:txBody>
      </p:sp>
      <p:sp>
        <p:nvSpPr>
          <p:cNvPr id="1029" name="文字版面配置區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日期版面配置區 9"/>
          <p:cNvSpPr>
            <a:spLocks noGrp="1"/>
          </p:cNvSpPr>
          <p:nvPr>
            <p:ph type="dt" sz="half" idx="2"/>
          </p:nvPr>
        </p:nvSpPr>
        <p:spPr>
          <a:xfrm>
            <a:off x="457200" y="635636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lnSpc>
                <a:spcPct val="80000"/>
              </a:lnSpc>
              <a:spcBef>
                <a:spcPct val="20000"/>
              </a:spcBef>
              <a:spcAft>
                <a:spcPct val="0"/>
              </a:spcAft>
              <a:defRPr/>
            </a:pPr>
            <a:endParaRPr lang="en-US" altLang="zh-TW">
              <a:solidFill>
                <a:srgbClr val="04617B">
                  <a:shade val="90000"/>
                </a:srgbClr>
              </a:solidFill>
              <a:latin typeface="Comic Sans MS" pitchFamily="66" charset="0"/>
            </a:endParaRPr>
          </a:p>
        </p:txBody>
      </p:sp>
      <p:sp>
        <p:nvSpPr>
          <p:cNvPr id="22" name="頁尾版面配置區 21"/>
          <p:cNvSpPr>
            <a:spLocks noGrp="1"/>
          </p:cNvSpPr>
          <p:nvPr>
            <p:ph type="ftr" sz="quarter" idx="3"/>
          </p:nvPr>
        </p:nvSpPr>
        <p:spPr>
          <a:xfrm>
            <a:off x="2667000" y="635636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lnSpc>
                <a:spcPct val="80000"/>
              </a:lnSpc>
              <a:spcBef>
                <a:spcPct val="20000"/>
              </a:spcBef>
              <a:spcAft>
                <a:spcPct val="0"/>
              </a:spcAft>
              <a:defRPr/>
            </a:pPr>
            <a:endParaRPr lang="en-US" altLang="zh-TW">
              <a:solidFill>
                <a:srgbClr val="04617B">
                  <a:shade val="90000"/>
                </a:srgbClr>
              </a:solidFill>
              <a:latin typeface="Comic Sans MS" pitchFamily="66" charset="0"/>
            </a:endParaRPr>
          </a:p>
        </p:txBody>
      </p:sp>
      <p:sp>
        <p:nvSpPr>
          <p:cNvPr id="18" name="投影片編號版面配置區 17"/>
          <p:cNvSpPr>
            <a:spLocks noGrp="1"/>
          </p:cNvSpPr>
          <p:nvPr>
            <p:ph type="sldNum" sz="quarter" idx="4"/>
          </p:nvPr>
        </p:nvSpPr>
        <p:spPr>
          <a:xfrm>
            <a:off x="7924800" y="635636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lnSpc>
                <a:spcPct val="80000"/>
              </a:lnSpc>
              <a:spcBef>
                <a:spcPct val="20000"/>
              </a:spcBef>
              <a:spcAft>
                <a:spcPct val="0"/>
              </a:spcAft>
              <a:defRPr/>
            </a:pPr>
            <a:fld id="{1A72C413-C894-4CAB-91B9-FDAB1A1A6EFD}" type="slidenum">
              <a:rPr lang="zh-TW" altLang="en-US">
                <a:solidFill>
                  <a:srgbClr val="04617B">
                    <a:shade val="90000"/>
                  </a:srgbClr>
                </a:solidFill>
                <a:latin typeface="Comic Sans MS" pitchFamily="66" charset="0"/>
              </a:rPr>
              <a:pPr fontAlgn="base">
                <a:lnSpc>
                  <a:spcPct val="80000"/>
                </a:lnSpc>
                <a:spcBef>
                  <a:spcPct val="20000"/>
                </a:spcBef>
                <a:spcAft>
                  <a:spcPct val="0"/>
                </a:spcAft>
                <a:defRPr/>
              </a:pPr>
              <a:t>‹#›</a:t>
            </a:fld>
            <a:endParaRPr lang="en-US" altLang="zh-TW">
              <a:solidFill>
                <a:srgbClr val="04617B">
                  <a:shade val="90000"/>
                </a:srgbClr>
              </a:solidFill>
              <a:latin typeface="Comic Sans MS" pitchFamily="66" charset="0"/>
            </a:endParaRPr>
          </a:p>
        </p:txBody>
      </p:sp>
      <p:grpSp>
        <p:nvGrpSpPr>
          <p:cNvPr id="2" name="群組 1"/>
          <p:cNvGrpSpPr>
            <a:grpSpLocks/>
          </p:cNvGrpSpPr>
          <p:nvPr/>
        </p:nvGrpSpPr>
        <p:grpSpPr bwMode="auto">
          <a:xfrm>
            <a:off x="-19049" y="203200"/>
            <a:ext cx="9180513" cy="647700"/>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fontAlgn="base" hangingPunct="0">
                <a:lnSpc>
                  <a:spcPct val="80000"/>
                </a:lnSpc>
                <a:spcBef>
                  <a:spcPct val="20000"/>
                </a:spcBef>
                <a:spcAft>
                  <a:spcPct val="0"/>
                </a:spcAft>
                <a:defRPr/>
              </a:pPr>
              <a:endParaRPr lang="en-US" altLang="zh-TW">
                <a:solidFill>
                  <a:prstClr val="black"/>
                </a:solidFill>
                <a:latin typeface="Comic Sans MS" pitchFamily="66" charset="0"/>
              </a:endParaRPr>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fontAlgn="base" hangingPunct="0">
                <a:lnSpc>
                  <a:spcPct val="80000"/>
                </a:lnSpc>
                <a:spcBef>
                  <a:spcPct val="20000"/>
                </a:spcBef>
                <a:spcAft>
                  <a:spcPct val="0"/>
                </a:spcAft>
                <a:defRPr/>
              </a:pPr>
              <a:endParaRPr lang="en-US" altLang="zh-TW">
                <a:solidFill>
                  <a:prstClr val="black"/>
                </a:solidFill>
                <a:latin typeface="Comic Sans MS" pitchFamily="66" charset="0"/>
              </a:endParaRPr>
            </a:p>
          </p:txBody>
        </p:sp>
      </p:grpSp>
    </p:spTree>
    <p:extLst>
      <p:ext uri="{BB962C8B-B14F-4D97-AF65-F5344CB8AC3E}">
        <p14:creationId xmlns:p14="http://schemas.microsoft.com/office/powerpoint/2010/main" xmlns="" val="3075046981"/>
      </p:ext>
    </p:extLst>
  </p:cSld>
  <p:clrMap bg1="lt1" tx1="dk1" bg2="lt2" tx2="dk2" accent1="accent1" accent2="accent2" accent3="accent3" accent4="accent4" accent5="accent5" accent6="accent6" hlink="hlink" folHlink="folHlink"/>
  <p:sldLayoutIdLst>
    <p:sldLayoutId id="2147483670"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lnSpc>
                <a:spcPct val="80000"/>
              </a:lnSpc>
              <a:spcBef>
                <a:spcPct val="20000"/>
              </a:spcBef>
              <a:spcAft>
                <a:spcPct val="0"/>
              </a:spcAft>
              <a:defRPr/>
            </a:pPr>
            <a:endParaRPr lang="en-US" altLang="zh-TW">
              <a:solidFill>
                <a:prstClr val="black"/>
              </a:solidFill>
            </a:endParaRPr>
          </a:p>
        </p:txBody>
      </p:sp>
      <p:sp>
        <p:nvSpPr>
          <p:cNvPr id="8"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lnSpc>
                <a:spcPct val="80000"/>
              </a:lnSpc>
              <a:spcBef>
                <a:spcPct val="20000"/>
              </a:spcBef>
              <a:spcAft>
                <a:spcPct val="0"/>
              </a:spcAft>
              <a:defRPr/>
            </a:pPr>
            <a:endParaRPr lang="en-US" altLang="zh-TW">
              <a:solidFill>
                <a:prstClr val="black"/>
              </a:solidFill>
            </a:endParaRPr>
          </a:p>
        </p:txBody>
      </p:sp>
      <p:sp>
        <p:nvSpPr>
          <p:cNvPr id="1028" name="標題版面配置區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zh-TW" altLang="en-US" smtClean="0"/>
              <a:t>按一下以編輯母片標題樣式</a:t>
            </a:r>
          </a:p>
        </p:txBody>
      </p:sp>
      <p:sp>
        <p:nvSpPr>
          <p:cNvPr id="1029" name="文字版面配置區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日期版面配置區 9"/>
          <p:cNvSpPr>
            <a:spLocks noGrp="1"/>
          </p:cNvSpPr>
          <p:nvPr>
            <p:ph type="dt" sz="half" idx="2"/>
          </p:nvPr>
        </p:nvSpPr>
        <p:spPr>
          <a:xfrm>
            <a:off x="457200" y="6356358"/>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lnSpc>
                <a:spcPct val="80000"/>
              </a:lnSpc>
              <a:spcBef>
                <a:spcPct val="20000"/>
              </a:spcBef>
              <a:spcAft>
                <a:spcPct val="0"/>
              </a:spcAft>
              <a:defRPr/>
            </a:pPr>
            <a:endParaRPr lang="en-US" altLang="zh-TW">
              <a:solidFill>
                <a:srgbClr val="04617B">
                  <a:shade val="90000"/>
                </a:srgbClr>
              </a:solidFill>
              <a:latin typeface="Comic Sans MS" pitchFamily="66" charset="0"/>
            </a:endParaRPr>
          </a:p>
        </p:txBody>
      </p:sp>
      <p:sp>
        <p:nvSpPr>
          <p:cNvPr id="22" name="頁尾版面配置區 21"/>
          <p:cNvSpPr>
            <a:spLocks noGrp="1"/>
          </p:cNvSpPr>
          <p:nvPr>
            <p:ph type="ftr" sz="quarter" idx="3"/>
          </p:nvPr>
        </p:nvSpPr>
        <p:spPr>
          <a:xfrm>
            <a:off x="2667000" y="6356358"/>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lnSpc>
                <a:spcPct val="80000"/>
              </a:lnSpc>
              <a:spcBef>
                <a:spcPct val="20000"/>
              </a:spcBef>
              <a:spcAft>
                <a:spcPct val="0"/>
              </a:spcAft>
              <a:defRPr/>
            </a:pPr>
            <a:endParaRPr lang="en-US" altLang="zh-TW">
              <a:solidFill>
                <a:srgbClr val="04617B">
                  <a:shade val="90000"/>
                </a:srgbClr>
              </a:solidFill>
              <a:latin typeface="Comic Sans MS" pitchFamily="66" charset="0"/>
            </a:endParaRPr>
          </a:p>
        </p:txBody>
      </p:sp>
      <p:sp>
        <p:nvSpPr>
          <p:cNvPr id="18" name="投影片編號版面配置區 17"/>
          <p:cNvSpPr>
            <a:spLocks noGrp="1"/>
          </p:cNvSpPr>
          <p:nvPr>
            <p:ph type="sldNum" sz="quarter" idx="4"/>
          </p:nvPr>
        </p:nvSpPr>
        <p:spPr>
          <a:xfrm>
            <a:off x="7924800" y="6356358"/>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lnSpc>
                <a:spcPct val="80000"/>
              </a:lnSpc>
              <a:spcBef>
                <a:spcPct val="20000"/>
              </a:spcBef>
              <a:spcAft>
                <a:spcPct val="0"/>
              </a:spcAft>
              <a:defRPr/>
            </a:pPr>
            <a:fld id="{1A72C413-C894-4CAB-91B9-FDAB1A1A6EFD}" type="slidenum">
              <a:rPr lang="zh-TW" altLang="en-US">
                <a:solidFill>
                  <a:srgbClr val="04617B">
                    <a:shade val="90000"/>
                  </a:srgbClr>
                </a:solidFill>
                <a:latin typeface="Comic Sans MS" pitchFamily="66" charset="0"/>
              </a:rPr>
              <a:pPr fontAlgn="base">
                <a:lnSpc>
                  <a:spcPct val="80000"/>
                </a:lnSpc>
                <a:spcBef>
                  <a:spcPct val="20000"/>
                </a:spcBef>
                <a:spcAft>
                  <a:spcPct val="0"/>
                </a:spcAft>
                <a:defRPr/>
              </a:pPr>
              <a:t>‹#›</a:t>
            </a:fld>
            <a:endParaRPr lang="en-US" altLang="zh-TW">
              <a:solidFill>
                <a:srgbClr val="04617B">
                  <a:shade val="90000"/>
                </a:srgbClr>
              </a:solidFill>
              <a:latin typeface="Comic Sans MS" pitchFamily="66" charset="0"/>
            </a:endParaRPr>
          </a:p>
        </p:txBody>
      </p:sp>
      <p:grpSp>
        <p:nvGrpSpPr>
          <p:cNvPr id="2" name="群組 1"/>
          <p:cNvGrpSpPr>
            <a:grpSpLocks/>
          </p:cNvGrpSpPr>
          <p:nvPr/>
        </p:nvGrpSpPr>
        <p:grpSpPr bwMode="auto">
          <a:xfrm>
            <a:off x="-19049" y="203200"/>
            <a:ext cx="9180513" cy="647700"/>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fontAlgn="base" hangingPunct="0">
                <a:lnSpc>
                  <a:spcPct val="80000"/>
                </a:lnSpc>
                <a:spcBef>
                  <a:spcPct val="20000"/>
                </a:spcBef>
                <a:spcAft>
                  <a:spcPct val="0"/>
                </a:spcAft>
                <a:defRPr/>
              </a:pPr>
              <a:endParaRPr lang="en-US" altLang="zh-TW">
                <a:solidFill>
                  <a:prstClr val="black"/>
                </a:solidFill>
                <a:latin typeface="Comic Sans MS" pitchFamily="66" charset="0"/>
              </a:endParaRPr>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fontAlgn="base" hangingPunct="0">
                <a:lnSpc>
                  <a:spcPct val="80000"/>
                </a:lnSpc>
                <a:spcBef>
                  <a:spcPct val="20000"/>
                </a:spcBef>
                <a:spcAft>
                  <a:spcPct val="0"/>
                </a:spcAft>
                <a:defRPr/>
              </a:pPr>
              <a:endParaRPr lang="en-US" altLang="zh-TW">
                <a:solidFill>
                  <a:prstClr val="black"/>
                </a:solidFill>
                <a:latin typeface="Comic Sans MS" pitchFamily="66" charset="0"/>
              </a:endParaRPr>
            </a:p>
          </p:txBody>
        </p:sp>
      </p:grpSp>
    </p:spTree>
    <p:extLst>
      <p:ext uri="{BB962C8B-B14F-4D97-AF65-F5344CB8AC3E}">
        <p14:creationId xmlns:p14="http://schemas.microsoft.com/office/powerpoint/2010/main" xmlns="" val="3075046981"/>
      </p:ext>
    </p:extLst>
  </p:cSld>
  <p:clrMap bg1="lt1" tx1="dk1" bg2="lt2" tx2="dk2" accent1="accent1" accent2="accent2" accent3="accent3" accent4="accent4" accent5="accent5" accent6="accent6" hlink="hlink" folHlink="folHlink"/>
  <p:sldLayoutIdLst>
    <p:sldLayoutId id="2147483672"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lnSpc>
                <a:spcPct val="80000"/>
              </a:lnSpc>
              <a:spcBef>
                <a:spcPct val="20000"/>
              </a:spcBef>
              <a:spcAft>
                <a:spcPct val="0"/>
              </a:spcAft>
              <a:defRPr/>
            </a:pPr>
            <a:endParaRPr lang="en-US" altLang="zh-TW">
              <a:solidFill>
                <a:prstClr val="black"/>
              </a:solidFill>
            </a:endParaRPr>
          </a:p>
        </p:txBody>
      </p:sp>
      <p:sp>
        <p:nvSpPr>
          <p:cNvPr id="8"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lnSpc>
                <a:spcPct val="80000"/>
              </a:lnSpc>
              <a:spcBef>
                <a:spcPct val="20000"/>
              </a:spcBef>
              <a:spcAft>
                <a:spcPct val="0"/>
              </a:spcAft>
              <a:defRPr/>
            </a:pPr>
            <a:endParaRPr lang="en-US" altLang="zh-TW">
              <a:solidFill>
                <a:prstClr val="black"/>
              </a:solidFill>
            </a:endParaRPr>
          </a:p>
        </p:txBody>
      </p:sp>
      <p:sp>
        <p:nvSpPr>
          <p:cNvPr id="1028" name="標題版面配置區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zh-TW" altLang="en-US" smtClean="0"/>
              <a:t>按一下以編輯母片標題樣式</a:t>
            </a:r>
          </a:p>
        </p:txBody>
      </p:sp>
      <p:sp>
        <p:nvSpPr>
          <p:cNvPr id="1029" name="文字版面配置區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日期版面配置區 9"/>
          <p:cNvSpPr>
            <a:spLocks noGrp="1"/>
          </p:cNvSpPr>
          <p:nvPr>
            <p:ph type="dt" sz="half" idx="2"/>
          </p:nvPr>
        </p:nvSpPr>
        <p:spPr>
          <a:xfrm>
            <a:off x="457200" y="6356356"/>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lnSpc>
                <a:spcPct val="80000"/>
              </a:lnSpc>
              <a:spcBef>
                <a:spcPct val="20000"/>
              </a:spcBef>
              <a:spcAft>
                <a:spcPct val="0"/>
              </a:spcAft>
              <a:defRPr/>
            </a:pPr>
            <a:endParaRPr lang="en-US" altLang="zh-TW">
              <a:solidFill>
                <a:srgbClr val="04617B">
                  <a:shade val="90000"/>
                </a:srgbClr>
              </a:solidFill>
              <a:latin typeface="Comic Sans MS" pitchFamily="66" charset="0"/>
            </a:endParaRPr>
          </a:p>
        </p:txBody>
      </p:sp>
      <p:sp>
        <p:nvSpPr>
          <p:cNvPr id="22" name="頁尾版面配置區 21"/>
          <p:cNvSpPr>
            <a:spLocks noGrp="1"/>
          </p:cNvSpPr>
          <p:nvPr>
            <p:ph type="ftr" sz="quarter" idx="3"/>
          </p:nvPr>
        </p:nvSpPr>
        <p:spPr>
          <a:xfrm>
            <a:off x="2667000" y="6356356"/>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lnSpc>
                <a:spcPct val="80000"/>
              </a:lnSpc>
              <a:spcBef>
                <a:spcPct val="20000"/>
              </a:spcBef>
              <a:spcAft>
                <a:spcPct val="0"/>
              </a:spcAft>
              <a:defRPr/>
            </a:pPr>
            <a:endParaRPr lang="en-US" altLang="zh-TW">
              <a:solidFill>
                <a:srgbClr val="04617B">
                  <a:shade val="90000"/>
                </a:srgbClr>
              </a:solidFill>
              <a:latin typeface="Comic Sans MS" pitchFamily="66" charset="0"/>
            </a:endParaRPr>
          </a:p>
        </p:txBody>
      </p:sp>
      <p:sp>
        <p:nvSpPr>
          <p:cNvPr id="18" name="投影片編號版面配置區 17"/>
          <p:cNvSpPr>
            <a:spLocks noGrp="1"/>
          </p:cNvSpPr>
          <p:nvPr>
            <p:ph type="sldNum" sz="quarter" idx="4"/>
          </p:nvPr>
        </p:nvSpPr>
        <p:spPr>
          <a:xfrm>
            <a:off x="7924800" y="6356356"/>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lnSpc>
                <a:spcPct val="80000"/>
              </a:lnSpc>
              <a:spcBef>
                <a:spcPct val="20000"/>
              </a:spcBef>
              <a:spcAft>
                <a:spcPct val="0"/>
              </a:spcAft>
              <a:defRPr/>
            </a:pPr>
            <a:fld id="{1A72C413-C894-4CAB-91B9-FDAB1A1A6EFD}" type="slidenum">
              <a:rPr lang="zh-TW" altLang="en-US">
                <a:solidFill>
                  <a:srgbClr val="04617B">
                    <a:shade val="90000"/>
                  </a:srgbClr>
                </a:solidFill>
                <a:latin typeface="Comic Sans MS" pitchFamily="66" charset="0"/>
              </a:rPr>
              <a:pPr fontAlgn="base">
                <a:lnSpc>
                  <a:spcPct val="80000"/>
                </a:lnSpc>
                <a:spcBef>
                  <a:spcPct val="20000"/>
                </a:spcBef>
                <a:spcAft>
                  <a:spcPct val="0"/>
                </a:spcAft>
                <a:defRPr/>
              </a:pPr>
              <a:t>‹#›</a:t>
            </a:fld>
            <a:endParaRPr lang="en-US" altLang="zh-TW">
              <a:solidFill>
                <a:srgbClr val="04617B">
                  <a:shade val="90000"/>
                </a:srgbClr>
              </a:solidFill>
              <a:latin typeface="Comic Sans MS" pitchFamily="66" charset="0"/>
            </a:endParaRPr>
          </a:p>
        </p:txBody>
      </p:sp>
      <p:grpSp>
        <p:nvGrpSpPr>
          <p:cNvPr id="2" name="群組 1"/>
          <p:cNvGrpSpPr>
            <a:grpSpLocks/>
          </p:cNvGrpSpPr>
          <p:nvPr/>
        </p:nvGrpSpPr>
        <p:grpSpPr bwMode="auto">
          <a:xfrm>
            <a:off x="-19049" y="203200"/>
            <a:ext cx="9180513" cy="647700"/>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fontAlgn="base" hangingPunct="0">
                <a:lnSpc>
                  <a:spcPct val="80000"/>
                </a:lnSpc>
                <a:spcBef>
                  <a:spcPct val="20000"/>
                </a:spcBef>
                <a:spcAft>
                  <a:spcPct val="0"/>
                </a:spcAft>
                <a:defRPr/>
              </a:pPr>
              <a:endParaRPr lang="en-US" altLang="zh-TW">
                <a:solidFill>
                  <a:prstClr val="black"/>
                </a:solidFill>
                <a:latin typeface="Comic Sans MS" pitchFamily="66" charset="0"/>
              </a:endParaRPr>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fontAlgn="base" hangingPunct="0">
                <a:lnSpc>
                  <a:spcPct val="80000"/>
                </a:lnSpc>
                <a:spcBef>
                  <a:spcPct val="20000"/>
                </a:spcBef>
                <a:spcAft>
                  <a:spcPct val="0"/>
                </a:spcAft>
                <a:defRPr/>
              </a:pPr>
              <a:endParaRPr lang="en-US" altLang="zh-TW">
                <a:solidFill>
                  <a:prstClr val="black"/>
                </a:solidFill>
                <a:latin typeface="Comic Sans MS" pitchFamily="66" charset="0"/>
              </a:endParaRPr>
            </a:p>
          </p:txBody>
        </p:sp>
      </p:grpSp>
    </p:spTree>
    <p:extLst>
      <p:ext uri="{BB962C8B-B14F-4D97-AF65-F5344CB8AC3E}">
        <p14:creationId xmlns:p14="http://schemas.microsoft.com/office/powerpoint/2010/main" xmlns="" val="3075046981"/>
      </p:ext>
    </p:extLst>
  </p:cSld>
  <p:clrMap bg1="lt1" tx1="dk1" bg2="lt2" tx2="dk2" accent1="accent1" accent2="accent2" accent3="accent3" accent4="accent4" accent5="accent5" accent6="accent6" hlink="hlink" folHlink="folHlink"/>
  <p:sldLayoutIdLst>
    <p:sldLayoutId id="2147483674"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openxmlformats.org/officeDocument/2006/relationships/diagramData" Target="../diagrams/data3.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6"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http://www.taoism.org.hk/taoist-beliefs/image/img232.gif"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2.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圓角矩形 14"/>
          <p:cNvSpPr>
            <a:spLocks noChangeArrowheads="1"/>
          </p:cNvSpPr>
          <p:nvPr/>
        </p:nvSpPr>
        <p:spPr bwMode="auto">
          <a:xfrm>
            <a:off x="785786" y="1000110"/>
            <a:ext cx="7848600" cy="1092637"/>
          </a:xfrm>
          <a:prstGeom prst="roundRect">
            <a:avLst>
              <a:gd name="adj" fmla="val 5130"/>
            </a:avLst>
          </a:prstGeom>
          <a:solidFill>
            <a:schemeClr val="bg1">
              <a:alpha val="70000"/>
            </a:schemeClr>
          </a:solidFill>
          <a:ln w="28575" algn="ctr">
            <a:solidFill>
              <a:srgbClr val="2D2D8A"/>
            </a:solidFill>
            <a:prstDash val="dash"/>
            <a:round/>
            <a:headEnd/>
            <a:tailEnd/>
          </a:ln>
        </p:spPr>
        <p:txBody>
          <a:bodyPr>
            <a:spAutoFit/>
          </a:bodyPr>
          <a:lstStyle/>
          <a:p>
            <a:pPr algn="ctr" eaLnBrk="1" hangingPunct="1">
              <a:spcBef>
                <a:spcPct val="25000"/>
              </a:spcBef>
              <a:buClr>
                <a:srgbClr val="FF3300"/>
              </a:buClr>
              <a:defRPr/>
            </a:pPr>
            <a:r>
              <a:rPr kumimoji="0" lang="zh-TW" altLang="en-US" sz="2800" b="1" dirty="0">
                <a:solidFill>
                  <a:srgbClr val="0000FF"/>
                </a:solidFill>
                <a:effectLst>
                  <a:outerShdw blurRad="38100" dist="38100" dir="2700000" algn="tl">
                    <a:srgbClr val="C0C0C0"/>
                  </a:outerShdw>
                </a:effectLst>
                <a:ea typeface="標楷體" pitchFamily="65" charset="-120"/>
              </a:rPr>
              <a:t>十二年國民</a:t>
            </a:r>
            <a:r>
              <a:rPr kumimoji="0" lang="zh-TW" altLang="en-US" sz="2800" b="1" dirty="0" smtClean="0">
                <a:solidFill>
                  <a:srgbClr val="0000FF"/>
                </a:solidFill>
                <a:effectLst>
                  <a:outerShdw blurRad="38100" dist="38100" dir="2700000" algn="tl">
                    <a:srgbClr val="C0C0C0"/>
                  </a:outerShdw>
                </a:effectLst>
                <a:ea typeface="標楷體" pitchFamily="65" charset="-120"/>
              </a:rPr>
              <a:t>基本教育中等</a:t>
            </a:r>
            <a:r>
              <a:rPr kumimoji="0" lang="zh-TW" altLang="en-US" sz="2800" b="1" dirty="0">
                <a:solidFill>
                  <a:srgbClr val="0000FF"/>
                </a:solidFill>
                <a:effectLst>
                  <a:outerShdw blurRad="38100" dist="38100" dir="2700000" algn="tl">
                    <a:srgbClr val="C0C0C0"/>
                  </a:outerShdw>
                </a:effectLst>
                <a:ea typeface="標楷體" pitchFamily="65" charset="-120"/>
              </a:rPr>
              <a:t>學校教師</a:t>
            </a:r>
          </a:p>
          <a:p>
            <a:pPr algn="ctr" eaLnBrk="1" hangingPunct="1">
              <a:spcBef>
                <a:spcPct val="25000"/>
              </a:spcBef>
              <a:buClr>
                <a:srgbClr val="FF3300"/>
              </a:buClr>
              <a:defRPr/>
            </a:pPr>
            <a:r>
              <a:rPr kumimoji="0" lang="zh-TW" altLang="en-US" sz="2800" b="1" dirty="0">
                <a:solidFill>
                  <a:srgbClr val="0000FF"/>
                </a:solidFill>
                <a:effectLst>
                  <a:outerShdw blurRad="38100" dist="38100" dir="2700000" algn="tl">
                    <a:srgbClr val="C0C0C0"/>
                  </a:outerShdw>
                </a:effectLst>
                <a:ea typeface="標楷體" pitchFamily="65" charset="-120"/>
              </a:rPr>
              <a:t>教學專業能力研習五堂</a:t>
            </a:r>
            <a:r>
              <a:rPr kumimoji="0" lang="zh-TW" altLang="en-US" sz="2800" b="1" dirty="0" smtClean="0">
                <a:solidFill>
                  <a:srgbClr val="0000FF"/>
                </a:solidFill>
                <a:effectLst>
                  <a:outerShdw blurRad="38100" dist="38100" dir="2700000" algn="tl">
                    <a:srgbClr val="C0C0C0"/>
                  </a:outerShdw>
                </a:effectLst>
                <a:ea typeface="標楷體" pitchFamily="65" charset="-120"/>
              </a:rPr>
              <a:t>課</a:t>
            </a:r>
            <a:endParaRPr kumimoji="0" lang="zh-TW" altLang="en-US" sz="2800" b="1" dirty="0">
              <a:solidFill>
                <a:srgbClr val="0000FF"/>
              </a:solidFill>
              <a:effectLst>
                <a:outerShdw blurRad="38100" dist="38100" dir="2700000" algn="tl">
                  <a:srgbClr val="C0C0C0"/>
                </a:outerShdw>
              </a:effectLst>
              <a:ea typeface="標楷體" pitchFamily="65" charset="-120"/>
            </a:endParaRPr>
          </a:p>
        </p:txBody>
      </p:sp>
      <p:sp>
        <p:nvSpPr>
          <p:cNvPr id="75" name="圓角矩形 74"/>
          <p:cNvSpPr/>
          <p:nvPr/>
        </p:nvSpPr>
        <p:spPr>
          <a:xfrm>
            <a:off x="714350" y="2357430"/>
            <a:ext cx="7920037" cy="1285884"/>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kumimoji="0" lang="zh-TW" altLang="zh-TW" sz="6000" b="1" dirty="0">
                <a:solidFill>
                  <a:prstClr val="black"/>
                </a:solidFill>
                <a:latin typeface="Arial" charset="0"/>
                <a:ea typeface="標楷體" pitchFamily="65" charset="-120"/>
              </a:rPr>
              <a:t>多元評量理念與</a:t>
            </a:r>
            <a:r>
              <a:rPr kumimoji="0" lang="zh-TW" altLang="zh-TW" sz="6000" b="1" dirty="0" smtClean="0">
                <a:solidFill>
                  <a:prstClr val="black"/>
                </a:solidFill>
                <a:latin typeface="Arial" charset="0"/>
                <a:ea typeface="標楷體" pitchFamily="65" charset="-120"/>
              </a:rPr>
              <a:t>應用</a:t>
            </a:r>
            <a:endParaRPr kumimoji="0" lang="en-US" altLang="zh-TW" sz="6000" b="1" dirty="0">
              <a:solidFill>
                <a:prstClr val="black"/>
              </a:solidFill>
              <a:latin typeface="Arial" charset="0"/>
              <a:ea typeface="標楷體" pitchFamily="65" charset="-120"/>
            </a:endParaRPr>
          </a:p>
        </p:txBody>
      </p:sp>
      <p:sp>
        <p:nvSpPr>
          <p:cNvPr id="4" name="文字方塊 3"/>
          <p:cNvSpPr txBox="1"/>
          <p:nvPr/>
        </p:nvSpPr>
        <p:spPr>
          <a:xfrm>
            <a:off x="1785918" y="4500570"/>
            <a:ext cx="5286412" cy="1815882"/>
          </a:xfrm>
          <a:prstGeom prst="rect">
            <a:avLst/>
          </a:prstGeom>
          <a:noFill/>
        </p:spPr>
        <p:txBody>
          <a:bodyPr wrap="square" rtlCol="0">
            <a:spAutoFit/>
          </a:bodyPr>
          <a:lstStyle/>
          <a:p>
            <a:pPr algn="ctr"/>
            <a:r>
              <a:rPr lang="zh-TW" altLang="en-US" sz="2800" dirty="0" smtClean="0">
                <a:latin typeface="標楷體" pitchFamily="65" charset="-120"/>
                <a:ea typeface="標楷體" pitchFamily="65" charset="-120"/>
              </a:rPr>
              <a:t>袁筱梅</a:t>
            </a:r>
            <a:endParaRPr lang="en-US" altLang="zh-TW" sz="2800" dirty="0" smtClean="0">
              <a:latin typeface="標楷體" pitchFamily="65" charset="-120"/>
              <a:ea typeface="標楷體" pitchFamily="65" charset="-120"/>
            </a:endParaRPr>
          </a:p>
          <a:p>
            <a:pPr algn="ctr"/>
            <a:r>
              <a:rPr lang="zh-TW" altLang="en-US" sz="2800" dirty="0" smtClean="0">
                <a:latin typeface="標楷體" pitchFamily="65" charset="-120"/>
                <a:ea typeface="標楷體" pitchFamily="65" charset="-120"/>
              </a:rPr>
              <a:t>國中社會領域輔導團  </a:t>
            </a:r>
            <a:endParaRPr lang="en-US" altLang="zh-TW" sz="2800" dirty="0" smtClean="0">
              <a:latin typeface="標楷體" pitchFamily="65" charset="-120"/>
              <a:ea typeface="標楷體" pitchFamily="65" charset="-120"/>
            </a:endParaRPr>
          </a:p>
          <a:p>
            <a:pPr algn="ctr"/>
            <a:r>
              <a:rPr lang="zh-TW" altLang="en-US" sz="2800" dirty="0" smtClean="0">
                <a:latin typeface="標楷體" pitchFamily="65" charset="-120"/>
                <a:ea typeface="標楷體" pitchFamily="65" charset="-120"/>
              </a:rPr>
              <a:t>景興國中教師</a:t>
            </a:r>
            <a:endParaRPr lang="en-US" altLang="zh-TW" sz="2800" dirty="0" smtClean="0">
              <a:latin typeface="標楷體" pitchFamily="65" charset="-120"/>
              <a:ea typeface="標楷體" pitchFamily="65" charset="-120"/>
            </a:endParaRPr>
          </a:p>
          <a:p>
            <a:pPr algn="ctr"/>
            <a:r>
              <a:rPr lang="en-US" altLang="zh-TW" sz="2800" dirty="0" smtClean="0">
                <a:latin typeface="標楷體" pitchFamily="65" charset="-120"/>
                <a:ea typeface="標楷體" pitchFamily="65" charset="-120"/>
              </a:rPr>
              <a:t>2013.10.23</a:t>
            </a:r>
            <a:endParaRPr lang="zh-TW" altLang="en-US" sz="2800" dirty="0">
              <a:latin typeface="標楷體" pitchFamily="65" charset="-120"/>
              <a:ea typeface="標楷體" pitchFamily="65" charset="-120"/>
            </a:endParaRPr>
          </a:p>
        </p:txBody>
      </p:sp>
    </p:spTree>
    <p:extLst>
      <p:ext uri="{BB962C8B-B14F-4D97-AF65-F5344CB8AC3E}">
        <p14:creationId xmlns="" xmlns:p14="http://schemas.microsoft.com/office/powerpoint/2010/main" val="384360219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idx="4294967295"/>
          </p:nvPr>
        </p:nvSpPr>
        <p:spPr>
          <a:xfrm>
            <a:off x="3352800" y="533408"/>
            <a:ext cx="5344344" cy="452289"/>
          </a:xfrm>
        </p:spPr>
        <p:txBody>
          <a:bodyPr>
            <a:noAutofit/>
          </a:bodyPr>
          <a:lstStyle/>
          <a:p>
            <a:pPr eaLnBrk="1" hangingPunct="1"/>
            <a:r>
              <a:rPr lang="zh-TW" altLang="en-US" sz="3600" b="1" dirty="0" smtClean="0">
                <a:solidFill>
                  <a:srgbClr val="2C06CC"/>
                </a:solidFill>
              </a:rPr>
              <a:t>差異化教學教材教法</a:t>
            </a:r>
            <a:r>
              <a:rPr lang="en-US" altLang="zh-TW" sz="3600" b="1" dirty="0" smtClean="0">
                <a:solidFill>
                  <a:srgbClr val="2C06CC"/>
                </a:solidFill>
              </a:rPr>
              <a:t/>
            </a:r>
            <a:br>
              <a:rPr lang="en-US" altLang="zh-TW" sz="3600" b="1" dirty="0" smtClean="0">
                <a:solidFill>
                  <a:srgbClr val="2C06CC"/>
                </a:solidFill>
              </a:rPr>
            </a:br>
            <a:r>
              <a:rPr lang="zh-TW" altLang="en-US" sz="3600" b="1" dirty="0" smtClean="0">
                <a:solidFill>
                  <a:srgbClr val="2C06CC"/>
                </a:solidFill>
              </a:rPr>
              <a:t> 設計的依據</a:t>
            </a:r>
          </a:p>
        </p:txBody>
      </p:sp>
      <p:sp>
        <p:nvSpPr>
          <p:cNvPr id="13315" name="內容版面配置區 2"/>
          <p:cNvSpPr>
            <a:spLocks noGrp="1"/>
          </p:cNvSpPr>
          <p:nvPr>
            <p:ph idx="4294967295"/>
          </p:nvPr>
        </p:nvSpPr>
        <p:spPr>
          <a:xfrm>
            <a:off x="3048000" y="1295400"/>
            <a:ext cx="2514600" cy="838200"/>
          </a:xfrm>
        </p:spPr>
        <p:txBody>
          <a:bodyPr>
            <a:normAutofit fontScale="85000" lnSpcReduction="20000"/>
          </a:bodyPr>
          <a:lstStyle/>
          <a:p>
            <a:pPr marL="0" indent="0" algn="ctr" eaLnBrk="1" hangingPunct="1">
              <a:buFontTx/>
              <a:buNone/>
            </a:pPr>
            <a:r>
              <a:rPr lang="zh-TW" altLang="en-US"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根據</a:t>
            </a:r>
            <a:endParaRPr lang="en-US" altLang="zh-TW"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a:p>
            <a:pPr marL="0" indent="0" algn="ctr" eaLnBrk="1" hangingPunct="1">
              <a:buFontTx/>
              <a:buNone/>
            </a:pPr>
            <a:r>
              <a:rPr lang="zh-TW" altLang="en-US"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並</a:t>
            </a:r>
            <a:r>
              <a:rPr lang="zh-TW" altLang="en-US"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回應</a:t>
            </a:r>
            <a:r>
              <a:rPr lang="zh-TW" altLang="en-US"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學生的</a:t>
            </a:r>
          </a:p>
        </p:txBody>
      </p:sp>
      <p:graphicFrame>
        <p:nvGraphicFramePr>
          <p:cNvPr id="5" name="資料庫圖表 4"/>
          <p:cNvGraphicFramePr/>
          <p:nvPr>
            <p:extLst>
              <p:ext uri="{D42A27DB-BD31-4B8C-83A1-F6EECF244321}">
                <p14:modId xmlns:p14="http://schemas.microsoft.com/office/powerpoint/2010/main" xmlns="" val="3833126093"/>
              </p:ext>
            </p:extLst>
          </p:nvPr>
        </p:nvGraphicFramePr>
        <p:xfrm>
          <a:off x="4038601" y="1752600"/>
          <a:ext cx="374441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extLst>
              <p:ext uri="{D42A27DB-BD31-4B8C-83A1-F6EECF244321}">
                <p14:modId xmlns:p14="http://schemas.microsoft.com/office/powerpoint/2010/main" xmlns="" val="809179996"/>
              </p:ext>
            </p:extLst>
          </p:nvPr>
        </p:nvGraphicFramePr>
        <p:xfrm>
          <a:off x="381000" y="1828800"/>
          <a:ext cx="4038600" cy="4267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448015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idx="4294967295"/>
          </p:nvPr>
        </p:nvSpPr>
        <p:spPr>
          <a:xfrm>
            <a:off x="3276600" y="476673"/>
            <a:ext cx="5420544" cy="792163"/>
          </a:xfrm>
        </p:spPr>
        <p:txBody>
          <a:bodyPr/>
          <a:lstStyle/>
          <a:p>
            <a:pPr eaLnBrk="1" hangingPunct="1"/>
            <a:r>
              <a:rPr lang="zh-TW" altLang="en-US" sz="3600" b="1" dirty="0" smtClean="0">
                <a:solidFill>
                  <a:srgbClr val="2C06CC"/>
                </a:solidFill>
              </a:rPr>
              <a:t>差異化教學實踐的層面</a:t>
            </a:r>
          </a:p>
        </p:txBody>
      </p:sp>
      <p:graphicFrame>
        <p:nvGraphicFramePr>
          <p:cNvPr id="5" name="內容版面配置區 4"/>
          <p:cNvGraphicFramePr>
            <a:graphicFrameLocks noGrp="1"/>
          </p:cNvGraphicFramePr>
          <p:nvPr>
            <p:ph idx="4294967295"/>
          </p:nvPr>
        </p:nvGraphicFramePr>
        <p:xfrm>
          <a:off x="1187624" y="1484784"/>
          <a:ext cx="6769100" cy="417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70423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581402" y="116632"/>
            <a:ext cx="4530403" cy="863600"/>
          </a:xfrm>
        </p:spPr>
        <p:txBody>
          <a:bodyPr/>
          <a:lstStyle/>
          <a:p>
            <a:pPr>
              <a:defRPr/>
            </a:pPr>
            <a:r>
              <a:rPr lang="zh-TW" altLang="en-US" sz="3600" b="1" dirty="0" smtClean="0">
                <a:solidFill>
                  <a:srgbClr val="2C06CC"/>
                </a:solidFill>
                <a:latin typeface="+mn-lt"/>
              </a:rPr>
              <a:t>內  容  </a:t>
            </a:r>
            <a:r>
              <a:rPr lang="en-US" altLang="zh-TW" sz="3600" b="1" dirty="0" smtClean="0">
                <a:solidFill>
                  <a:srgbClr val="2C06CC"/>
                </a:solidFill>
                <a:latin typeface="+mn-lt"/>
              </a:rPr>
              <a:t>(CONTENT)</a:t>
            </a:r>
            <a:endParaRPr lang="zh-TW" altLang="en-US" sz="3600" b="1" dirty="0">
              <a:solidFill>
                <a:srgbClr val="2C06CC"/>
              </a:solidFill>
              <a:latin typeface="+mn-lt"/>
            </a:endParaRPr>
          </a:p>
        </p:txBody>
      </p:sp>
      <p:sp>
        <p:nvSpPr>
          <p:cNvPr id="3" name="內容版面配置區 2"/>
          <p:cNvSpPr>
            <a:spLocks noGrp="1"/>
          </p:cNvSpPr>
          <p:nvPr>
            <p:ph idx="4294967295"/>
          </p:nvPr>
        </p:nvSpPr>
        <p:spPr>
          <a:xfrm>
            <a:off x="395536" y="1052736"/>
            <a:ext cx="7848872" cy="5112568"/>
          </a:xfrm>
        </p:spPr>
        <p:txBody>
          <a:bodyPr>
            <a:noAutofit/>
          </a:bodyPr>
          <a:lstStyle/>
          <a:p>
            <a:r>
              <a:rPr lang="zh-TW" altLang="en-US" dirty="0" smtClean="0"/>
              <a:t>內容是我們想要學生：</a:t>
            </a:r>
            <a:endParaRPr lang="en-US" altLang="zh-TW" dirty="0" smtClean="0"/>
          </a:p>
          <a:p>
            <a:pPr lvl="1"/>
            <a:r>
              <a:rPr lang="zh-TW" altLang="en-US" dirty="0" smtClean="0">
                <a:solidFill>
                  <a:srgbClr val="7030A0"/>
                </a:solidFill>
              </a:rPr>
              <a:t>知道             </a:t>
            </a:r>
            <a:r>
              <a:rPr lang="en-US" altLang="zh-TW" dirty="0" smtClean="0">
                <a:solidFill>
                  <a:srgbClr val="7030A0"/>
                </a:solidFill>
              </a:rPr>
              <a:t>(</a:t>
            </a:r>
            <a:r>
              <a:rPr lang="zh-TW" altLang="en-US" dirty="0" smtClean="0">
                <a:solidFill>
                  <a:srgbClr val="7030A0"/>
                </a:solidFill>
              </a:rPr>
              <a:t>事實和資訊</a:t>
            </a:r>
            <a:r>
              <a:rPr lang="en-US" altLang="zh-TW" dirty="0" smtClean="0">
                <a:solidFill>
                  <a:srgbClr val="7030A0"/>
                </a:solidFill>
              </a:rPr>
              <a:t>)</a:t>
            </a:r>
          </a:p>
          <a:p>
            <a:pPr lvl="1"/>
            <a:r>
              <a:rPr lang="zh-TW" altLang="en-US" sz="2800" dirty="0" smtClean="0">
                <a:solidFill>
                  <a:srgbClr val="7030A0"/>
                </a:solidFill>
              </a:rPr>
              <a:t>理解             </a:t>
            </a:r>
            <a:r>
              <a:rPr lang="en-US" altLang="zh-TW" sz="2800" dirty="0" smtClean="0">
                <a:solidFill>
                  <a:srgbClr val="7030A0"/>
                </a:solidFill>
              </a:rPr>
              <a:t>(</a:t>
            </a:r>
            <a:r>
              <a:rPr lang="zh-TW" altLang="en-US" sz="2800" dirty="0" smtClean="0">
                <a:solidFill>
                  <a:srgbClr val="7030A0"/>
                </a:solidFill>
              </a:rPr>
              <a:t>原則、概括、想法</a:t>
            </a:r>
            <a:r>
              <a:rPr lang="en-US" altLang="zh-TW" sz="2800" dirty="0" smtClean="0">
                <a:solidFill>
                  <a:srgbClr val="7030A0"/>
                </a:solidFill>
              </a:rPr>
              <a:t>)</a:t>
            </a:r>
          </a:p>
          <a:p>
            <a:pPr lvl="1"/>
            <a:r>
              <a:rPr lang="zh-TW" altLang="en-US" sz="2800" dirty="0" smtClean="0">
                <a:solidFill>
                  <a:srgbClr val="7030A0"/>
                </a:solidFill>
              </a:rPr>
              <a:t>能夠做到的</a:t>
            </a:r>
            <a:r>
              <a:rPr lang="en-US" altLang="zh-TW" sz="2800" dirty="0" smtClean="0">
                <a:solidFill>
                  <a:srgbClr val="7030A0"/>
                </a:solidFill>
              </a:rPr>
              <a:t>(</a:t>
            </a:r>
            <a:r>
              <a:rPr lang="zh-TW" altLang="en-US" sz="2800" dirty="0" smtClean="0">
                <a:solidFill>
                  <a:srgbClr val="7030A0"/>
                </a:solidFill>
              </a:rPr>
              <a:t>技能</a:t>
            </a:r>
            <a:r>
              <a:rPr lang="en-US" altLang="zh-TW" sz="2800" dirty="0" smtClean="0">
                <a:solidFill>
                  <a:srgbClr val="7030A0"/>
                </a:solidFill>
              </a:rPr>
              <a:t>)</a:t>
            </a:r>
          </a:p>
          <a:p>
            <a:r>
              <a:rPr lang="zh-TW" altLang="en-US" dirty="0" smtClean="0"/>
              <a:t>內容的差異化：</a:t>
            </a:r>
            <a:endParaRPr lang="en-US" altLang="zh-TW" dirty="0" smtClean="0"/>
          </a:p>
          <a:p>
            <a:pPr lvl="1"/>
            <a:r>
              <a:rPr lang="zh-TW" altLang="en-US" dirty="0" smtClean="0">
                <a:solidFill>
                  <a:srgbClr val="7030A0"/>
                </a:solidFill>
                <a:latin typeface="Times New Roman" pitchFamily="18" charset="0"/>
                <a:cs typeface="Times New Roman" pitchFamily="18" charset="0"/>
              </a:rPr>
              <a:t>預先評估學生的技能和知識，然後根據學生的準備度來搭配適合的活動；</a:t>
            </a:r>
            <a:endParaRPr lang="en-US" altLang="zh-TW" dirty="0">
              <a:solidFill>
                <a:srgbClr val="7030A0"/>
              </a:solidFill>
              <a:latin typeface="Times New Roman" pitchFamily="18" charset="0"/>
              <a:cs typeface="Times New Roman" pitchFamily="18" charset="0"/>
            </a:endParaRPr>
          </a:p>
          <a:p>
            <a:pPr lvl="1"/>
            <a:r>
              <a:rPr lang="zh-TW" altLang="en-US" dirty="0" smtClean="0">
                <a:solidFill>
                  <a:srgbClr val="7030A0"/>
                </a:solidFill>
                <a:latin typeface="Times New Roman" pitchFamily="18" charset="0"/>
                <a:cs typeface="Times New Roman" pitchFamily="18" charset="0"/>
              </a:rPr>
              <a:t>提供學生選擇主題、深入探索的機會；</a:t>
            </a:r>
            <a:endParaRPr lang="en-US" altLang="zh-TW" dirty="0">
              <a:solidFill>
                <a:srgbClr val="7030A0"/>
              </a:solidFill>
              <a:latin typeface="Times New Roman" pitchFamily="18" charset="0"/>
              <a:cs typeface="Times New Roman" pitchFamily="18" charset="0"/>
            </a:endParaRPr>
          </a:p>
          <a:p>
            <a:pPr lvl="1"/>
            <a:r>
              <a:rPr lang="zh-TW" altLang="en-US" dirty="0" smtClean="0">
                <a:solidFill>
                  <a:srgbClr val="7030A0"/>
                </a:solidFill>
                <a:latin typeface="Times New Roman" pitchFamily="18" charset="0"/>
                <a:cs typeface="Times New Roman" pitchFamily="18" charset="0"/>
              </a:rPr>
              <a:t>配合學生目前的理解程度，提供學生基礎</a:t>
            </a:r>
            <a:r>
              <a:rPr lang="en-US" altLang="zh-TW" dirty="0" smtClean="0">
                <a:solidFill>
                  <a:srgbClr val="7030A0"/>
                </a:solidFill>
                <a:latin typeface="Times New Roman" pitchFamily="18" charset="0"/>
                <a:cs typeface="Times New Roman" pitchFamily="18" charset="0"/>
              </a:rPr>
              <a:t/>
            </a:r>
            <a:br>
              <a:rPr lang="en-US" altLang="zh-TW" dirty="0" smtClean="0">
                <a:solidFill>
                  <a:srgbClr val="7030A0"/>
                </a:solidFill>
                <a:latin typeface="Times New Roman" pitchFamily="18" charset="0"/>
                <a:cs typeface="Times New Roman" pitchFamily="18" charset="0"/>
              </a:rPr>
            </a:br>
            <a:r>
              <a:rPr lang="zh-TW" altLang="en-US" dirty="0" smtClean="0">
                <a:solidFill>
                  <a:srgbClr val="7030A0"/>
                </a:solidFill>
                <a:latin typeface="Times New Roman" pitchFamily="18" charset="0"/>
                <a:cs typeface="Times New Roman" pitchFamily="18" charset="0"/>
              </a:rPr>
              <a:t>和進階的教材資源。</a:t>
            </a:r>
          </a:p>
        </p:txBody>
      </p:sp>
      <p:sp>
        <p:nvSpPr>
          <p:cNvPr id="16388" name="Text Box 1027"/>
          <p:cNvSpPr txBox="1">
            <a:spLocks noChangeArrowheads="1"/>
          </p:cNvSpPr>
          <p:nvPr/>
        </p:nvSpPr>
        <p:spPr bwMode="auto">
          <a:xfrm>
            <a:off x="1187628" y="6381329"/>
            <a:ext cx="5766963"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kumimoji="1" lang="en-US" altLang="zh-TW" dirty="0">
                <a:solidFill>
                  <a:prstClr val="black"/>
                </a:solidFill>
                <a:latin typeface="Arial Narrow" pitchFamily="34" charset="0"/>
              </a:rPr>
              <a:t>Diane </a:t>
            </a:r>
            <a:r>
              <a:rPr kumimoji="1" lang="en-US" altLang="zh-TW" dirty="0" err="1">
                <a:solidFill>
                  <a:prstClr val="black"/>
                </a:solidFill>
                <a:latin typeface="Arial Narrow" pitchFamily="34" charset="0"/>
              </a:rPr>
              <a:t>Heacox</a:t>
            </a:r>
            <a:r>
              <a:rPr kumimoji="1" lang="en-US" altLang="zh-TW" dirty="0">
                <a:solidFill>
                  <a:prstClr val="black"/>
                </a:solidFill>
                <a:latin typeface="Arial Narrow" pitchFamily="34" charset="0"/>
              </a:rPr>
              <a:t>, </a:t>
            </a:r>
            <a:r>
              <a:rPr kumimoji="1" lang="en-US" altLang="zh-TW" i="1" dirty="0">
                <a:solidFill>
                  <a:prstClr val="black"/>
                </a:solidFill>
                <a:latin typeface="Arial Narrow" pitchFamily="34" charset="0"/>
              </a:rPr>
              <a:t>Differentiating Instruction in the Regular Classroom</a:t>
            </a:r>
            <a:endParaRPr kumimoji="1" lang="en-US" altLang="zh-TW" dirty="0">
              <a:solidFill>
                <a:prstClr val="black"/>
              </a:solidFill>
              <a:latin typeface="Arial Narrow" pitchFamily="34" charset="0"/>
            </a:endParaRPr>
          </a:p>
        </p:txBody>
      </p:sp>
    </p:spTree>
    <p:extLst>
      <p:ext uri="{BB962C8B-B14F-4D97-AF65-F5344CB8AC3E}">
        <p14:creationId xmlns:p14="http://schemas.microsoft.com/office/powerpoint/2010/main" xmlns="" val="1476008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2895602" y="332656"/>
            <a:ext cx="5214615" cy="863600"/>
          </a:xfrm>
        </p:spPr>
        <p:txBody>
          <a:bodyPr>
            <a:normAutofit/>
          </a:bodyPr>
          <a:lstStyle/>
          <a:p>
            <a:pPr>
              <a:defRPr/>
            </a:pPr>
            <a:r>
              <a:rPr lang="zh-TW" altLang="en-US" b="1" dirty="0" smtClean="0">
                <a:solidFill>
                  <a:srgbClr val="2C06CC"/>
                </a:solidFill>
                <a:latin typeface="+mn-lt"/>
              </a:rPr>
              <a:t>過  程 </a:t>
            </a:r>
            <a:r>
              <a:rPr lang="en-US" altLang="zh-TW" dirty="0" smtClean="0">
                <a:solidFill>
                  <a:srgbClr val="2C06CC"/>
                </a:solidFill>
                <a:latin typeface="+mn-lt"/>
              </a:rPr>
              <a:t>(PROCESS)</a:t>
            </a:r>
            <a:endParaRPr lang="zh-TW" altLang="en-US" b="1" dirty="0">
              <a:solidFill>
                <a:srgbClr val="2C06CC"/>
              </a:solidFill>
              <a:latin typeface="+mn-lt"/>
            </a:endParaRPr>
          </a:p>
        </p:txBody>
      </p:sp>
      <p:sp>
        <p:nvSpPr>
          <p:cNvPr id="18435" name="內容版面配置區 2"/>
          <p:cNvSpPr>
            <a:spLocks noGrp="1"/>
          </p:cNvSpPr>
          <p:nvPr>
            <p:ph idx="4294967295"/>
          </p:nvPr>
        </p:nvSpPr>
        <p:spPr>
          <a:xfrm>
            <a:off x="539553" y="1268760"/>
            <a:ext cx="7632848" cy="4680520"/>
          </a:xfrm>
        </p:spPr>
        <p:txBody>
          <a:bodyPr>
            <a:noAutofit/>
          </a:bodyPr>
          <a:lstStyle/>
          <a:p>
            <a:r>
              <a:rPr lang="zh-TW" altLang="en-US" dirty="0" smtClean="0"/>
              <a:t>過程是教學裡的 “</a:t>
            </a:r>
            <a:r>
              <a:rPr lang="en-US" altLang="zh-TW" dirty="0" smtClean="0">
                <a:latin typeface="Times New Roman" pitchFamily="18" charset="0"/>
                <a:cs typeface="Times New Roman" pitchFamily="18" charset="0"/>
              </a:rPr>
              <a:t>How</a:t>
            </a:r>
            <a:r>
              <a:rPr lang="zh-TW" altLang="en-US" dirty="0">
                <a:cs typeface="Arial" pitchFamily="34" charset="0"/>
              </a:rPr>
              <a:t>”</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是你設計來幫助學生思考和建構學習內容之訊息和重要原則的活動，同時也要求學生運用教學單元裡的重要技能。</a:t>
            </a:r>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當過程差異化時，學生會從事不同的活動，但每項活動都應該指向這堂課的共同焦點，關注學生應該知道、理解和能夠做到什麼。所有學生都投入有意義、尊重其能力的任務。</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zh-TW" altLang="en-US" dirty="0" smtClean="0">
              <a:latin typeface="Times New Roman" pitchFamily="18" charset="0"/>
              <a:cs typeface="Times New Roman" pitchFamily="18" charset="0"/>
            </a:endParaRPr>
          </a:p>
        </p:txBody>
      </p:sp>
      <p:sp>
        <p:nvSpPr>
          <p:cNvPr id="18436" name="Rectangle 3"/>
          <p:cNvSpPr>
            <a:spLocks noChangeArrowheads="1"/>
          </p:cNvSpPr>
          <p:nvPr/>
        </p:nvSpPr>
        <p:spPr bwMode="auto">
          <a:xfrm>
            <a:off x="5364089" y="6093297"/>
            <a:ext cx="1919756"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kumimoji="1" lang="en-US" altLang="zh-TW" dirty="0">
                <a:solidFill>
                  <a:prstClr val="black"/>
                </a:solidFill>
                <a:latin typeface="Arial Narrow" pitchFamily="34" charset="0"/>
              </a:rPr>
              <a:t>Carol Ann Tomlinson</a:t>
            </a:r>
          </a:p>
        </p:txBody>
      </p:sp>
    </p:spTree>
    <p:extLst>
      <p:ext uri="{BB962C8B-B14F-4D97-AF65-F5344CB8AC3E}">
        <p14:creationId xmlns:p14="http://schemas.microsoft.com/office/powerpoint/2010/main" xmlns="" val="1538785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b="1" dirty="0" smtClean="0">
                <a:solidFill>
                  <a:srgbClr val="2C06CC"/>
                </a:solidFill>
                <a:latin typeface="+mn-lt"/>
              </a:rPr>
              <a:t>成  果 </a:t>
            </a:r>
            <a:r>
              <a:rPr lang="en-US" altLang="zh-TW" b="1" dirty="0" smtClean="0">
                <a:solidFill>
                  <a:srgbClr val="2C06CC"/>
                </a:solidFill>
                <a:latin typeface="+mn-lt"/>
              </a:rPr>
              <a:t>(PRODUCT)</a:t>
            </a:r>
            <a:endParaRPr lang="zh-TW" altLang="en-US" b="1" dirty="0">
              <a:solidFill>
                <a:srgbClr val="2C06CC"/>
              </a:solidFill>
              <a:latin typeface="+mn-lt"/>
            </a:endParaRPr>
          </a:p>
        </p:txBody>
      </p:sp>
      <p:sp>
        <p:nvSpPr>
          <p:cNvPr id="3" name="內容版面配置區 2"/>
          <p:cNvSpPr>
            <a:spLocks noGrp="1"/>
          </p:cNvSpPr>
          <p:nvPr>
            <p:ph idx="1"/>
          </p:nvPr>
        </p:nvSpPr>
        <p:spPr/>
        <p:txBody>
          <a:bodyPr/>
          <a:lstStyle/>
          <a:p>
            <a:pPr>
              <a:defRPr/>
            </a:pPr>
            <a:r>
              <a:rPr lang="zh-TW" altLang="en-US" dirty="0" smtClean="0"/>
              <a:t>成果是學生表現或延伸他們所學的方式。</a:t>
            </a:r>
            <a:endParaRPr lang="en-US" altLang="zh-TW" dirty="0" smtClean="0"/>
          </a:p>
          <a:p>
            <a:pPr>
              <a:defRPr/>
            </a:pPr>
            <a:r>
              <a:rPr lang="zh-TW" altLang="en-US" dirty="0" smtClean="0"/>
              <a:t>連續線兩端的差異化：</a:t>
            </a:r>
            <a:endParaRPr lang="en-US" altLang="zh-TW" dirty="0" smtClean="0"/>
          </a:p>
          <a:p>
            <a:pPr marL="400050" lvl="1" indent="0">
              <a:defRPr/>
            </a:pPr>
            <a:r>
              <a:rPr lang="zh-TW" altLang="en-US" dirty="0"/>
              <a:t> </a:t>
            </a:r>
            <a:r>
              <a:rPr lang="zh-TW" altLang="en-US" dirty="0" smtClean="0"/>
              <a:t> </a:t>
            </a:r>
            <a:r>
              <a:rPr lang="zh-TW" altLang="en-US" dirty="0" smtClean="0">
                <a:solidFill>
                  <a:srgbClr val="7030A0"/>
                </a:solidFill>
              </a:rPr>
              <a:t>簡單到複雜</a:t>
            </a:r>
            <a:endParaRPr lang="en-US" altLang="zh-TW" dirty="0">
              <a:solidFill>
                <a:srgbClr val="7030A0"/>
              </a:solidFill>
            </a:endParaRPr>
          </a:p>
          <a:p>
            <a:pPr marL="400050" lvl="1" indent="0">
              <a:defRPr/>
            </a:pPr>
            <a:r>
              <a:rPr lang="en-US" altLang="zh-TW" sz="2800" dirty="0" smtClean="0">
                <a:solidFill>
                  <a:srgbClr val="7030A0"/>
                </a:solidFill>
              </a:rPr>
              <a:t>  </a:t>
            </a:r>
            <a:r>
              <a:rPr lang="zh-TW" altLang="en-US" sz="2800" dirty="0" smtClean="0">
                <a:solidFill>
                  <a:srgbClr val="7030A0"/>
                </a:solidFill>
              </a:rPr>
              <a:t>較不獨立到更加獨立</a:t>
            </a:r>
            <a:endParaRPr lang="en-US" altLang="zh-TW" dirty="0">
              <a:solidFill>
                <a:srgbClr val="7030A0"/>
              </a:solidFill>
            </a:endParaRPr>
          </a:p>
          <a:p>
            <a:pPr marL="400050" lvl="1" indent="0">
              <a:defRPr/>
            </a:pPr>
            <a:r>
              <a:rPr lang="en-US" altLang="zh-TW" sz="2800" dirty="0" smtClean="0">
                <a:solidFill>
                  <a:srgbClr val="7030A0"/>
                </a:solidFill>
              </a:rPr>
              <a:t>  </a:t>
            </a:r>
            <a:r>
              <a:rPr lang="zh-TW" altLang="en-US" sz="2800" dirty="0" smtClean="0">
                <a:solidFill>
                  <a:srgbClr val="7030A0"/>
                </a:solidFill>
              </a:rPr>
              <a:t>清楚定義的問題到辯證批判的問題</a:t>
            </a:r>
            <a:endParaRPr lang="zh-TW" altLang="en-US" sz="2800" dirty="0">
              <a:solidFill>
                <a:srgbClr val="7030A0"/>
              </a:solidFill>
            </a:endParaRPr>
          </a:p>
        </p:txBody>
      </p:sp>
      <p:sp>
        <p:nvSpPr>
          <p:cNvPr id="20484" name="Rectangle 3"/>
          <p:cNvSpPr>
            <a:spLocks noChangeArrowheads="1"/>
          </p:cNvSpPr>
          <p:nvPr/>
        </p:nvSpPr>
        <p:spPr bwMode="auto">
          <a:xfrm>
            <a:off x="5292080" y="5949281"/>
            <a:ext cx="1919756" cy="369332"/>
          </a:xfrm>
          <a:prstGeom prst="rect">
            <a:avLst/>
          </a:prstGeom>
          <a:noFill/>
          <a:ln w="9525">
            <a:noFill/>
            <a:miter lim="800000"/>
            <a:headEnd/>
            <a:tailEnd/>
          </a:ln>
          <a:effectLst/>
        </p:spPr>
        <p:txBody>
          <a:bodyPr wrap="none">
            <a:spAutoFit/>
          </a:bodyPr>
          <a:lstStyle/>
          <a:p>
            <a:pPr fontAlgn="base">
              <a:spcBef>
                <a:spcPct val="0"/>
              </a:spcBef>
              <a:spcAft>
                <a:spcPct val="0"/>
              </a:spcAft>
            </a:pPr>
            <a:r>
              <a:rPr kumimoji="1" lang="en-US" altLang="zh-TW" dirty="0">
                <a:solidFill>
                  <a:prstClr val="black"/>
                </a:solidFill>
                <a:latin typeface="Arial Narrow" pitchFamily="34" charset="0"/>
              </a:rPr>
              <a:t>Carol Ann Tomlinson</a:t>
            </a:r>
          </a:p>
        </p:txBody>
      </p:sp>
    </p:spTree>
    <p:extLst>
      <p:ext uri="{BB962C8B-B14F-4D97-AF65-F5344CB8AC3E}">
        <p14:creationId xmlns:p14="http://schemas.microsoft.com/office/powerpoint/2010/main" xmlns="" val="4189836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lstStyle/>
          <a:p>
            <a:r>
              <a:rPr lang="zh-TW" altLang="en-US" dirty="0" smtClean="0">
                <a:solidFill>
                  <a:srgbClr val="2C06CC"/>
                </a:solidFill>
              </a:rPr>
              <a:t>差異化希望達到的目標</a:t>
            </a:r>
          </a:p>
        </p:txBody>
      </p:sp>
      <p:sp>
        <p:nvSpPr>
          <p:cNvPr id="22531" name="內容版面配置區 2"/>
          <p:cNvSpPr>
            <a:spLocks noGrp="1"/>
          </p:cNvSpPr>
          <p:nvPr>
            <p:ph idx="1"/>
          </p:nvPr>
        </p:nvSpPr>
        <p:spPr>
          <a:xfrm>
            <a:off x="899592" y="1844824"/>
            <a:ext cx="7499350" cy="4525963"/>
          </a:xfrm>
        </p:spPr>
        <p:txBody>
          <a:bodyPr/>
          <a:lstStyle/>
          <a:p>
            <a:r>
              <a:rPr lang="zh-TW" altLang="en-US" dirty="0" smtClean="0">
                <a:solidFill>
                  <a:srgbClr val="7030A0"/>
                </a:solidFill>
              </a:rPr>
              <a:t>增進學業學習</a:t>
            </a:r>
            <a:endParaRPr lang="en-US" altLang="zh-TW" dirty="0" smtClean="0">
              <a:solidFill>
                <a:srgbClr val="7030A0"/>
              </a:solidFill>
            </a:endParaRPr>
          </a:p>
          <a:p>
            <a:r>
              <a:rPr lang="zh-TW" altLang="en-US" dirty="0" smtClean="0">
                <a:solidFill>
                  <a:srgbClr val="7030A0"/>
                </a:solidFill>
              </a:rPr>
              <a:t>增進學習的自信心</a:t>
            </a:r>
            <a:endParaRPr lang="en-US" altLang="zh-TW" dirty="0" smtClean="0">
              <a:solidFill>
                <a:srgbClr val="7030A0"/>
              </a:solidFill>
            </a:endParaRPr>
          </a:p>
          <a:p>
            <a:r>
              <a:rPr lang="zh-TW" altLang="en-US" dirty="0" smtClean="0">
                <a:solidFill>
                  <a:srgbClr val="7030A0"/>
                </a:solidFill>
              </a:rPr>
              <a:t>提升學習的內在動機</a:t>
            </a:r>
            <a:endParaRPr lang="en-US" altLang="zh-TW" dirty="0" smtClean="0">
              <a:solidFill>
                <a:srgbClr val="7030A0"/>
              </a:solidFill>
            </a:endParaRPr>
          </a:p>
          <a:p>
            <a:r>
              <a:rPr lang="zh-TW" altLang="en-US" dirty="0" smtClean="0">
                <a:solidFill>
                  <a:srgbClr val="7030A0"/>
                </a:solidFill>
              </a:rPr>
              <a:t>自我導向的學習行為</a:t>
            </a:r>
          </a:p>
        </p:txBody>
      </p:sp>
      <p:pic>
        <p:nvPicPr>
          <p:cNvPr id="4" name="Picture 5" descr="C:\Documents and Settings\q\Local Settings\Temporary Internet Files\Content.IE5\NYQVV54H\MC900295860[1].wmf"/>
          <p:cNvPicPr>
            <a:picLocks noChangeAspect="1" noChangeArrowheads="1"/>
          </p:cNvPicPr>
          <p:nvPr/>
        </p:nvPicPr>
        <p:blipFill>
          <a:blip r:embed="rId2" cstate="print"/>
          <a:srcRect/>
          <a:stretch>
            <a:fillRect/>
          </a:stretch>
        </p:blipFill>
        <p:spPr bwMode="auto">
          <a:xfrm>
            <a:off x="5940153" y="1916832"/>
            <a:ext cx="1656184" cy="2284836"/>
          </a:xfrm>
          <a:prstGeom prst="rect">
            <a:avLst/>
          </a:prstGeom>
          <a:noFill/>
          <a:ln w="9525">
            <a:noFill/>
            <a:miter lim="800000"/>
            <a:headEnd/>
            <a:tailEnd/>
          </a:ln>
        </p:spPr>
      </p:pic>
    </p:spTree>
    <p:extLst>
      <p:ext uri="{BB962C8B-B14F-4D97-AF65-F5344CB8AC3E}">
        <p14:creationId xmlns:p14="http://schemas.microsoft.com/office/powerpoint/2010/main" xmlns="" val="3832423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r>
              <a:rPr lang="zh-TW" altLang="en-US" dirty="0" smtClean="0">
                <a:solidFill>
                  <a:srgbClr val="2C06CC"/>
                </a:solidFill>
              </a:rPr>
              <a:t>三個最重要的問題 </a:t>
            </a:r>
            <a:r>
              <a:rPr lang="en-US" altLang="zh-TW" dirty="0" smtClean="0">
                <a:solidFill>
                  <a:srgbClr val="2C06CC"/>
                </a:solidFill>
                <a:latin typeface="+mn-lt"/>
              </a:rPr>
              <a:t>(Prioritize)</a:t>
            </a:r>
            <a:endParaRPr lang="zh-TW" altLang="en-US" dirty="0" smtClean="0">
              <a:solidFill>
                <a:srgbClr val="2C06CC"/>
              </a:solidFill>
              <a:latin typeface="+mn-lt"/>
            </a:endParaRPr>
          </a:p>
        </p:txBody>
      </p:sp>
      <p:sp>
        <p:nvSpPr>
          <p:cNvPr id="3" name="內容版面配置區 2"/>
          <p:cNvSpPr>
            <a:spLocks noGrp="1"/>
          </p:cNvSpPr>
          <p:nvPr>
            <p:ph idx="1"/>
          </p:nvPr>
        </p:nvSpPr>
        <p:spPr>
          <a:xfrm>
            <a:off x="827088" y="1600204"/>
            <a:ext cx="7859712" cy="4525963"/>
          </a:xfrm>
        </p:spPr>
        <p:txBody>
          <a:bodyPr/>
          <a:lstStyle/>
          <a:p>
            <a:pPr marL="0" indent="0">
              <a:buFontTx/>
              <a:buNone/>
              <a:defRPr/>
            </a:pPr>
            <a:r>
              <a:rPr lang="zh-TW" altLang="en-US" dirty="0" smtClean="0"/>
              <a:t>在差異化教學中，不斷地問自己：</a:t>
            </a:r>
            <a:endParaRPr lang="en-US" altLang="zh-TW" dirty="0" smtClean="0"/>
          </a:p>
          <a:p>
            <a:pPr marL="514350" indent="-514350">
              <a:buFontTx/>
              <a:buAutoNum type="arabicPeriod"/>
              <a:defRPr/>
            </a:pPr>
            <a:r>
              <a:rPr lang="zh-TW" altLang="en-US" dirty="0" smtClean="0"/>
              <a:t>我希望大多數的學生知道、理解、能夠做到什麼？</a:t>
            </a:r>
            <a:endParaRPr lang="en-US" altLang="zh-TW" dirty="0" smtClean="0"/>
          </a:p>
          <a:p>
            <a:pPr marL="514350" indent="-514350">
              <a:buFontTx/>
              <a:buAutoNum type="arabicPeriod"/>
              <a:defRPr/>
            </a:pPr>
            <a:r>
              <a:rPr lang="zh-TW" altLang="en-US" dirty="0"/>
              <a:t>我在教學上要做</a:t>
            </a:r>
            <a:r>
              <a:rPr lang="zh-TW" altLang="en-US" dirty="0" smtClean="0"/>
              <a:t>什麼，才能讓學生學習到這個？</a:t>
            </a:r>
            <a:endParaRPr lang="en-US" altLang="zh-TW" dirty="0" smtClean="0"/>
          </a:p>
          <a:p>
            <a:pPr marL="514350" indent="-514350">
              <a:buFontTx/>
              <a:buAutoNum type="arabicPeriod"/>
              <a:defRPr/>
            </a:pPr>
            <a:r>
              <a:rPr lang="zh-TW" altLang="en-US" dirty="0"/>
              <a:t>我的學生要</a:t>
            </a:r>
            <a:r>
              <a:rPr lang="zh-TW" altLang="en-US" dirty="0" smtClean="0"/>
              <a:t>如何表現他們知道的東西？</a:t>
            </a:r>
            <a:endParaRPr lang="en-US" altLang="zh-TW" dirty="0" smtClean="0"/>
          </a:p>
          <a:p>
            <a:pPr marL="514350" indent="-514350">
              <a:buFontTx/>
              <a:buAutoNum type="arabicPeriod"/>
              <a:defRPr/>
            </a:pPr>
            <a:endParaRPr lang="zh-TW" altLang="en-US" dirty="0"/>
          </a:p>
        </p:txBody>
      </p:sp>
    </p:spTree>
    <p:extLst>
      <p:ext uri="{BB962C8B-B14F-4D97-AF65-F5344CB8AC3E}">
        <p14:creationId xmlns:p14="http://schemas.microsoft.com/office/powerpoint/2010/main" xmlns="" val="2956482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r>
              <a:rPr lang="zh-TW" altLang="en-US" b="1" dirty="0" smtClean="0">
                <a:solidFill>
                  <a:srgbClr val="2C06CC"/>
                </a:solidFill>
              </a:rPr>
              <a:t>差異化教室</a:t>
            </a:r>
          </a:p>
        </p:txBody>
      </p:sp>
      <p:sp>
        <p:nvSpPr>
          <p:cNvPr id="3" name="內容版面配置區 2"/>
          <p:cNvSpPr>
            <a:spLocks noGrp="1"/>
          </p:cNvSpPr>
          <p:nvPr>
            <p:ph idx="1"/>
          </p:nvPr>
        </p:nvSpPr>
        <p:spPr>
          <a:xfrm>
            <a:off x="1835150" y="1600204"/>
            <a:ext cx="6851650" cy="4525963"/>
          </a:xfrm>
        </p:spPr>
        <p:txBody>
          <a:bodyPr/>
          <a:lstStyle/>
          <a:p>
            <a:pPr marL="0" indent="0">
              <a:buFontTx/>
              <a:buNone/>
              <a:defRPr/>
            </a:pPr>
            <a:r>
              <a:rPr lang="zh-TW" altLang="en-US" dirty="0"/>
              <a:t>各種</a:t>
            </a:r>
            <a:r>
              <a:rPr lang="zh-TW" altLang="en-US" dirty="0" smtClean="0"/>
              <a:t>組合的可能性：</a:t>
            </a:r>
            <a:endParaRPr lang="en-US" altLang="zh-TW" dirty="0" smtClean="0"/>
          </a:p>
          <a:p>
            <a:pPr>
              <a:defRPr/>
            </a:pPr>
            <a:r>
              <a:rPr lang="zh-TW" altLang="en-US" dirty="0" smtClean="0"/>
              <a:t>教師引導、教師選擇的活動</a:t>
            </a:r>
            <a:endParaRPr lang="en-US" altLang="zh-TW" dirty="0" smtClean="0"/>
          </a:p>
          <a:p>
            <a:pPr>
              <a:defRPr/>
            </a:pPr>
            <a:r>
              <a:rPr lang="zh-TW" altLang="en-US" dirty="0"/>
              <a:t>學生為</a:t>
            </a:r>
            <a:r>
              <a:rPr lang="zh-TW" altLang="en-US" dirty="0" smtClean="0"/>
              <a:t>中心、學生選擇的活動</a:t>
            </a:r>
            <a:endParaRPr lang="en-US" altLang="zh-TW" dirty="0" smtClean="0"/>
          </a:p>
          <a:p>
            <a:pPr>
              <a:defRPr/>
            </a:pPr>
            <a:r>
              <a:rPr lang="zh-TW" altLang="en-US" dirty="0"/>
              <a:t>大班</a:t>
            </a:r>
            <a:r>
              <a:rPr lang="zh-TW" altLang="en-US" dirty="0" smtClean="0"/>
              <a:t>教學</a:t>
            </a:r>
            <a:endParaRPr lang="en-US" altLang="zh-TW" dirty="0" smtClean="0"/>
          </a:p>
          <a:p>
            <a:pPr>
              <a:defRPr/>
            </a:pPr>
            <a:r>
              <a:rPr lang="zh-TW" altLang="en-US" dirty="0" smtClean="0"/>
              <a:t>小組教學</a:t>
            </a:r>
            <a:endParaRPr lang="en-US" altLang="zh-TW" dirty="0" smtClean="0"/>
          </a:p>
          <a:p>
            <a:pPr>
              <a:defRPr/>
            </a:pPr>
            <a:r>
              <a:rPr lang="zh-TW" altLang="en-US" dirty="0" smtClean="0"/>
              <a:t>個別教學</a:t>
            </a:r>
            <a:endParaRPr lang="en-US" altLang="zh-TW" dirty="0" smtClean="0"/>
          </a:p>
          <a:p>
            <a:pPr>
              <a:defRPr/>
            </a:pPr>
            <a:endParaRPr lang="zh-TW" altLang="en-US" dirty="0"/>
          </a:p>
        </p:txBody>
      </p:sp>
    </p:spTree>
    <p:extLst>
      <p:ext uri="{BB962C8B-B14F-4D97-AF65-F5344CB8AC3E}">
        <p14:creationId xmlns:p14="http://schemas.microsoft.com/office/powerpoint/2010/main" xmlns="" val="3067149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1" y="762002"/>
            <a:ext cx="6696099" cy="935509"/>
          </a:xfrm>
        </p:spPr>
        <p:txBody>
          <a:bodyPr>
            <a:normAutofit/>
          </a:bodyPr>
          <a:lstStyle/>
          <a:p>
            <a:pPr eaLnBrk="1" hangingPunct="1"/>
            <a:r>
              <a:rPr lang="zh-TW" altLang="en-GB" b="1" dirty="0" smtClean="0">
                <a:solidFill>
                  <a:srgbClr val="2C06CC"/>
                </a:solidFill>
              </a:rPr>
              <a:t>對症下藥策略</a:t>
            </a:r>
            <a:endParaRPr lang="zh-TW" altLang="en-US" b="1" dirty="0" smtClean="0">
              <a:solidFill>
                <a:srgbClr val="2C06CC"/>
              </a:solidFill>
            </a:endParaRPr>
          </a:p>
        </p:txBody>
      </p:sp>
      <p:sp>
        <p:nvSpPr>
          <p:cNvPr id="25603" name="Rectangle 3"/>
          <p:cNvSpPr>
            <a:spLocks noGrp="1" noChangeArrowheads="1"/>
          </p:cNvSpPr>
          <p:nvPr>
            <p:ph idx="1"/>
          </p:nvPr>
        </p:nvSpPr>
        <p:spPr>
          <a:xfrm>
            <a:off x="899596" y="1916835"/>
            <a:ext cx="7409383" cy="3873475"/>
          </a:xfrm>
        </p:spPr>
        <p:txBody>
          <a:bodyPr>
            <a:normAutofit/>
          </a:bodyPr>
          <a:lstStyle/>
          <a:p>
            <a:pPr eaLnBrk="1" hangingPunct="1"/>
            <a:r>
              <a:rPr lang="zh-TW" altLang="en-GB" dirty="0" smtClean="0">
                <a:latin typeface="標楷體" pitchFamily="65" charset="-120"/>
              </a:rPr>
              <a:t>必須</a:t>
            </a:r>
            <a:endParaRPr lang="en-US" altLang="zh-TW" dirty="0" smtClean="0">
              <a:latin typeface="標楷體" pitchFamily="65" charset="-120"/>
            </a:endParaRPr>
          </a:p>
          <a:p>
            <a:pPr lvl="1"/>
            <a:r>
              <a:rPr lang="zh-TW" altLang="en-GB" dirty="0" smtClean="0">
                <a:latin typeface="標楷體" pitchFamily="65" charset="-120"/>
              </a:rPr>
              <a:t>具體</a:t>
            </a:r>
            <a:r>
              <a:rPr lang="zh-TW" altLang="en-GB" sz="2400" dirty="0" smtClean="0">
                <a:solidFill>
                  <a:srgbClr val="7030A0"/>
                </a:solidFill>
                <a:latin typeface="標楷體" pitchFamily="65" charset="-120"/>
              </a:rPr>
              <a:t>（針對問題的對策）</a:t>
            </a:r>
            <a:r>
              <a:rPr lang="en-GB" sz="2400" dirty="0" smtClean="0">
                <a:solidFill>
                  <a:srgbClr val="7030A0"/>
                </a:solidFill>
                <a:latin typeface="標楷體" pitchFamily="65" charset="-120"/>
              </a:rPr>
              <a:t> </a:t>
            </a:r>
            <a:endParaRPr lang="en-GB" sz="2400" dirty="0">
              <a:solidFill>
                <a:srgbClr val="7030A0"/>
              </a:solidFill>
              <a:latin typeface="標楷體" pitchFamily="65" charset="-120"/>
            </a:endParaRPr>
          </a:p>
          <a:p>
            <a:pPr lvl="1"/>
            <a:r>
              <a:rPr lang="zh-TW" altLang="en-GB" dirty="0" smtClean="0">
                <a:latin typeface="標楷體" pitchFamily="65" charset="-120"/>
              </a:rPr>
              <a:t>有明確的目標</a:t>
            </a:r>
            <a:endParaRPr lang="en-US" altLang="zh-TW" dirty="0" smtClean="0">
              <a:latin typeface="標楷體" pitchFamily="65" charset="-120"/>
            </a:endParaRPr>
          </a:p>
          <a:p>
            <a:pPr lvl="1"/>
            <a:r>
              <a:rPr lang="zh-TW" altLang="en-GB" dirty="0" smtClean="0">
                <a:latin typeface="標楷體" pitchFamily="65" charset="-120"/>
              </a:rPr>
              <a:t>以學習者為中心</a:t>
            </a:r>
            <a:endParaRPr lang="en-US" altLang="zh-TW" dirty="0" smtClean="0">
              <a:latin typeface="標楷體" pitchFamily="65" charset="-120"/>
            </a:endParaRPr>
          </a:p>
          <a:p>
            <a:pPr lvl="1"/>
            <a:r>
              <a:rPr lang="zh-TW" altLang="en-GB" dirty="0" smtClean="0">
                <a:latin typeface="標楷體" pitchFamily="65" charset="-120"/>
              </a:rPr>
              <a:t>與學生溝通學習的價值</a:t>
            </a:r>
            <a:endParaRPr lang="en-US" altLang="zh-TW" sz="2400" dirty="0">
              <a:latin typeface="標楷體" pitchFamily="65" charset="-120"/>
            </a:endParaRPr>
          </a:p>
          <a:p>
            <a:pPr lvl="1"/>
            <a:r>
              <a:rPr lang="zh-TW" altLang="en-GB" dirty="0" smtClean="0">
                <a:latin typeface="標楷體" pitchFamily="65" charset="-120"/>
              </a:rPr>
              <a:t>能引起學生的興趣</a:t>
            </a:r>
            <a:endParaRPr lang="en-US" altLang="zh-TW" dirty="0" smtClean="0">
              <a:latin typeface="標楷體" pitchFamily="65" charset="-120"/>
            </a:endParaRPr>
          </a:p>
          <a:p>
            <a:pPr lvl="1"/>
            <a:r>
              <a:rPr lang="zh-TW" altLang="en-GB" dirty="0" smtClean="0">
                <a:latin typeface="標楷體" pitchFamily="65" charset="-120"/>
              </a:rPr>
              <a:t>可行</a:t>
            </a:r>
            <a:r>
              <a:rPr lang="zh-TW" altLang="en-GB" sz="2400" dirty="0" smtClean="0">
                <a:solidFill>
                  <a:srgbClr val="7030A0"/>
                </a:solidFill>
                <a:latin typeface="標楷體" pitchFamily="65" charset="-120"/>
              </a:rPr>
              <a:t>（需考量時間、成本、結果）</a:t>
            </a:r>
            <a:endParaRPr lang="en-GB" sz="2400" dirty="0" smtClean="0">
              <a:solidFill>
                <a:srgbClr val="7030A0"/>
              </a:solidFill>
              <a:latin typeface="標楷體" pitchFamily="65" charset="-120"/>
            </a:endParaRPr>
          </a:p>
          <a:p>
            <a:pPr eaLnBrk="1" hangingPunct="1"/>
            <a:endParaRPr lang="zh-TW" altLang="en-US" sz="2000" dirty="0" smtClean="0">
              <a:solidFill>
                <a:schemeClr val="hlink"/>
              </a:solidFill>
              <a:latin typeface="標楷體" pitchFamily="65" charset="-120"/>
            </a:endParaRPr>
          </a:p>
        </p:txBody>
      </p:sp>
      <p:pic>
        <p:nvPicPr>
          <p:cNvPr id="6" name="圖片 5" descr="stick_figure_drawing_goals_loop_sm_wm.gif"/>
          <p:cNvPicPr>
            <a:picLocks noChangeAspect="1"/>
          </p:cNvPicPr>
          <p:nvPr/>
        </p:nvPicPr>
        <p:blipFill>
          <a:blip r:embed="rId3" cstate="print"/>
          <a:stretch>
            <a:fillRect/>
          </a:stretch>
        </p:blipFill>
        <p:spPr>
          <a:xfrm>
            <a:off x="6372201" y="2348880"/>
            <a:ext cx="1872208" cy="1872208"/>
          </a:xfrm>
          <a:prstGeom prst="rect">
            <a:avLst/>
          </a:prstGeom>
        </p:spPr>
      </p:pic>
    </p:spTree>
    <p:extLst>
      <p:ext uri="{BB962C8B-B14F-4D97-AF65-F5344CB8AC3E}">
        <p14:creationId xmlns:p14="http://schemas.microsoft.com/office/powerpoint/2010/main" xmlns="" val="1449625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6000" dirty="0" smtClean="0">
                <a:solidFill>
                  <a:srgbClr val="2C06CC"/>
                </a:solidFill>
              </a:rPr>
              <a:t>差異化教學示例</a:t>
            </a:r>
            <a:endParaRPr lang="zh-TW" altLang="en-US" sz="6000" dirty="0">
              <a:solidFill>
                <a:srgbClr val="2C06CC"/>
              </a:solidFill>
            </a:endParaRPr>
          </a:p>
        </p:txBody>
      </p:sp>
      <p:sp>
        <p:nvSpPr>
          <p:cNvPr id="3" name="副標題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xmlns="" val="1675405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642914" y="1214430"/>
            <a:ext cx="1308371" cy="584775"/>
          </a:xfrm>
          <a:prstGeom prst="rect">
            <a:avLst/>
          </a:prstGeom>
          <a:noFill/>
        </p:spPr>
        <p:txBody>
          <a:bodyPr wrap="none" rtlCol="0">
            <a:spAutoFit/>
          </a:bodyPr>
          <a:lstStyle/>
          <a:p>
            <a:r>
              <a:rPr lang="zh-TW" altLang="en-US" sz="3200" dirty="0" smtClean="0">
                <a:latin typeface="微軟正黑體" pitchFamily="34" charset="-120"/>
                <a:ea typeface="微軟正黑體" pitchFamily="34" charset="-120"/>
              </a:rPr>
              <a:t>話說</a:t>
            </a:r>
            <a:r>
              <a:rPr lang="en-US" altLang="zh-TW" sz="3200" dirty="0" smtClean="0">
                <a:latin typeface="微軟正黑體" pitchFamily="34" charset="-120"/>
                <a:ea typeface="微軟正黑體" pitchFamily="34" charset="-120"/>
              </a:rPr>
              <a:t>~</a:t>
            </a:r>
            <a:endParaRPr lang="zh-TW" altLang="en-US" sz="3200" dirty="0">
              <a:latin typeface="微軟正黑體" pitchFamily="34" charset="-120"/>
              <a:ea typeface="微軟正黑體" pitchFamily="34" charset="-120"/>
            </a:endParaRPr>
          </a:p>
        </p:txBody>
      </p:sp>
      <p:sp>
        <p:nvSpPr>
          <p:cNvPr id="5" name="圓角矩形 4"/>
          <p:cNvSpPr>
            <a:spLocks noChangeArrowheads="1"/>
          </p:cNvSpPr>
          <p:nvPr/>
        </p:nvSpPr>
        <p:spPr bwMode="auto">
          <a:xfrm>
            <a:off x="1928794" y="1000110"/>
            <a:ext cx="5857916" cy="1092637"/>
          </a:xfrm>
          <a:prstGeom prst="roundRect">
            <a:avLst>
              <a:gd name="adj" fmla="val 5130"/>
            </a:avLst>
          </a:prstGeom>
          <a:solidFill>
            <a:schemeClr val="bg1">
              <a:alpha val="70000"/>
            </a:schemeClr>
          </a:solidFill>
          <a:ln w="28575" algn="ctr">
            <a:solidFill>
              <a:srgbClr val="2D2D8A"/>
            </a:solidFill>
            <a:prstDash val="dash"/>
            <a:round/>
            <a:headEnd/>
            <a:tailEnd/>
          </a:ln>
        </p:spPr>
        <p:txBody>
          <a:bodyPr wrap="square">
            <a:spAutoFit/>
          </a:bodyPr>
          <a:lstStyle/>
          <a:p>
            <a:pPr algn="ctr" eaLnBrk="1" hangingPunct="1">
              <a:spcBef>
                <a:spcPct val="25000"/>
              </a:spcBef>
              <a:buClr>
                <a:srgbClr val="FF3300"/>
              </a:buClr>
              <a:defRPr/>
            </a:pPr>
            <a:r>
              <a:rPr kumimoji="0" lang="zh-TW" altLang="en-US" sz="2800" b="1" dirty="0">
                <a:solidFill>
                  <a:srgbClr val="0000FF"/>
                </a:solidFill>
                <a:effectLst>
                  <a:outerShdw blurRad="38100" dist="38100" dir="2700000" algn="tl">
                    <a:srgbClr val="C0C0C0"/>
                  </a:outerShdw>
                </a:effectLst>
                <a:ea typeface="標楷體" pitchFamily="65" charset="-120"/>
              </a:rPr>
              <a:t>十二年國民</a:t>
            </a:r>
            <a:r>
              <a:rPr kumimoji="0" lang="zh-TW" altLang="en-US" sz="2800" b="1" dirty="0" smtClean="0">
                <a:solidFill>
                  <a:srgbClr val="0000FF"/>
                </a:solidFill>
                <a:effectLst>
                  <a:outerShdw blurRad="38100" dist="38100" dir="2700000" algn="tl">
                    <a:srgbClr val="C0C0C0"/>
                  </a:outerShdw>
                </a:effectLst>
                <a:ea typeface="標楷體" pitchFamily="65" charset="-120"/>
              </a:rPr>
              <a:t>基本教育中等</a:t>
            </a:r>
            <a:r>
              <a:rPr kumimoji="0" lang="zh-TW" altLang="en-US" sz="2800" b="1" dirty="0">
                <a:solidFill>
                  <a:srgbClr val="0000FF"/>
                </a:solidFill>
                <a:effectLst>
                  <a:outerShdw blurRad="38100" dist="38100" dir="2700000" algn="tl">
                    <a:srgbClr val="C0C0C0"/>
                  </a:outerShdw>
                </a:effectLst>
                <a:ea typeface="標楷體" pitchFamily="65" charset="-120"/>
              </a:rPr>
              <a:t>學校教師</a:t>
            </a:r>
          </a:p>
          <a:p>
            <a:pPr algn="ctr" eaLnBrk="1" hangingPunct="1">
              <a:spcBef>
                <a:spcPct val="25000"/>
              </a:spcBef>
              <a:buClr>
                <a:srgbClr val="FF3300"/>
              </a:buClr>
              <a:defRPr/>
            </a:pPr>
            <a:r>
              <a:rPr kumimoji="0" lang="zh-TW" altLang="en-US" sz="2800" b="1" dirty="0">
                <a:solidFill>
                  <a:srgbClr val="0000FF"/>
                </a:solidFill>
                <a:effectLst>
                  <a:outerShdw blurRad="38100" dist="38100" dir="2700000" algn="tl">
                    <a:srgbClr val="C0C0C0"/>
                  </a:outerShdw>
                </a:effectLst>
                <a:ea typeface="標楷體" pitchFamily="65" charset="-120"/>
              </a:rPr>
              <a:t>教學專業能力研習五堂</a:t>
            </a:r>
            <a:r>
              <a:rPr kumimoji="0" lang="zh-TW" altLang="en-US" sz="2800" b="1" dirty="0" smtClean="0">
                <a:solidFill>
                  <a:srgbClr val="0000FF"/>
                </a:solidFill>
                <a:effectLst>
                  <a:outerShdw blurRad="38100" dist="38100" dir="2700000" algn="tl">
                    <a:srgbClr val="C0C0C0"/>
                  </a:outerShdw>
                </a:effectLst>
                <a:ea typeface="標楷體" pitchFamily="65" charset="-120"/>
              </a:rPr>
              <a:t>課</a:t>
            </a:r>
            <a:endParaRPr kumimoji="0" lang="zh-TW" altLang="en-US" sz="2800" b="1" dirty="0">
              <a:solidFill>
                <a:srgbClr val="0000FF"/>
              </a:solidFill>
              <a:effectLst>
                <a:outerShdw blurRad="38100" dist="38100" dir="2700000" algn="tl">
                  <a:srgbClr val="C0C0C0"/>
                </a:outerShdw>
              </a:effectLst>
              <a:ea typeface="標楷體" pitchFamily="65" charset="-120"/>
            </a:endParaRPr>
          </a:p>
        </p:txBody>
      </p:sp>
      <p:grpSp>
        <p:nvGrpSpPr>
          <p:cNvPr id="10" name="群組 9"/>
          <p:cNvGrpSpPr/>
          <p:nvPr/>
        </p:nvGrpSpPr>
        <p:grpSpPr>
          <a:xfrm>
            <a:off x="642910" y="2285992"/>
            <a:ext cx="7429552" cy="2755344"/>
            <a:chOff x="642910" y="2285992"/>
            <a:chExt cx="7429552" cy="2755344"/>
          </a:xfrm>
        </p:grpSpPr>
        <p:sp>
          <p:nvSpPr>
            <p:cNvPr id="6" name="文字方塊 5"/>
            <p:cNvSpPr txBox="1"/>
            <p:nvPr/>
          </p:nvSpPr>
          <p:spPr>
            <a:xfrm>
              <a:off x="642910" y="2786058"/>
              <a:ext cx="1308371" cy="584775"/>
            </a:xfrm>
            <a:prstGeom prst="rect">
              <a:avLst/>
            </a:prstGeom>
            <a:noFill/>
          </p:spPr>
          <p:txBody>
            <a:bodyPr wrap="none" rtlCol="0">
              <a:spAutoFit/>
            </a:bodyPr>
            <a:lstStyle/>
            <a:p>
              <a:r>
                <a:rPr lang="zh-TW" altLang="en-US" sz="3200" dirty="0" smtClean="0">
                  <a:latin typeface="微軟正黑體" pitchFamily="34" charset="-120"/>
                  <a:ea typeface="微軟正黑體" pitchFamily="34" charset="-120"/>
                </a:rPr>
                <a:t>是指</a:t>
              </a:r>
              <a:r>
                <a:rPr lang="en-US" altLang="zh-TW" sz="3200" dirty="0" smtClean="0">
                  <a:latin typeface="微軟正黑體" pitchFamily="34" charset="-120"/>
                  <a:ea typeface="微軟正黑體" pitchFamily="34" charset="-120"/>
                </a:rPr>
                <a:t>~</a:t>
              </a:r>
              <a:endParaRPr lang="zh-TW" altLang="en-US" sz="3200" dirty="0">
                <a:latin typeface="微軟正黑體" pitchFamily="34" charset="-120"/>
                <a:ea typeface="微軟正黑體" pitchFamily="34" charset="-120"/>
              </a:endParaRPr>
            </a:p>
          </p:txBody>
        </p:sp>
        <p:sp>
          <p:nvSpPr>
            <p:cNvPr id="7" name="圓角矩形 6"/>
            <p:cNvSpPr>
              <a:spLocks noChangeArrowheads="1"/>
            </p:cNvSpPr>
            <p:nvPr/>
          </p:nvSpPr>
          <p:spPr bwMode="auto">
            <a:xfrm>
              <a:off x="1928794" y="2285992"/>
              <a:ext cx="6143668" cy="2755344"/>
            </a:xfrm>
            <a:prstGeom prst="roundRect">
              <a:avLst>
                <a:gd name="adj" fmla="val 5130"/>
              </a:avLst>
            </a:prstGeom>
            <a:solidFill>
              <a:schemeClr val="bg1">
                <a:alpha val="70000"/>
              </a:schemeClr>
            </a:solidFill>
            <a:ln w="28575" algn="ctr">
              <a:solidFill>
                <a:srgbClr val="2D2D8A"/>
              </a:solidFill>
              <a:prstDash val="dash"/>
              <a:round/>
              <a:headEnd/>
              <a:tailEnd/>
            </a:ln>
          </p:spPr>
          <p:txBody>
            <a:bodyPr wrap="square">
              <a:spAutoFit/>
            </a:bodyPr>
            <a:lstStyle/>
            <a:p>
              <a:pPr algn="ctr" eaLnBrk="1" hangingPunct="1">
                <a:spcBef>
                  <a:spcPct val="25000"/>
                </a:spcBef>
                <a:buClr>
                  <a:srgbClr val="FF3300"/>
                </a:buClr>
                <a:defRPr/>
              </a:pPr>
              <a:r>
                <a:rPr lang="zh-TW" altLang="en-US" sz="2800" b="1" dirty="0" smtClean="0">
                  <a:solidFill>
                    <a:srgbClr val="7030A0"/>
                  </a:solidFill>
                  <a:latin typeface="標楷體" pitchFamily="65" charset="-120"/>
                  <a:ea typeface="標楷體" pitchFamily="65" charset="-120"/>
                </a:rPr>
                <a:t>十二年</a:t>
              </a:r>
              <a:r>
                <a:rPr lang="zh-TW" altLang="en-US" sz="2800" b="1" dirty="0" smtClean="0">
                  <a:solidFill>
                    <a:srgbClr val="7030A0"/>
                  </a:solidFill>
                  <a:latin typeface="標楷體" pitchFamily="65" charset="-120"/>
                  <a:ea typeface="標楷體" pitchFamily="65" charset="-120"/>
                </a:rPr>
                <a:t>國民基本教育理念與實施</a:t>
              </a:r>
              <a:r>
                <a:rPr lang="zh-TW" altLang="en-US" sz="2800" b="1" dirty="0" smtClean="0">
                  <a:solidFill>
                    <a:srgbClr val="7030A0"/>
                  </a:solidFill>
                  <a:latin typeface="標楷體" pitchFamily="65" charset="-120"/>
                  <a:ea typeface="標楷體" pitchFamily="65" charset="-120"/>
                </a:rPr>
                <a:t>策略</a:t>
              </a:r>
              <a:endParaRPr lang="en-US" altLang="zh-TW" sz="2800" b="1" dirty="0" smtClean="0">
                <a:solidFill>
                  <a:srgbClr val="7030A0"/>
                </a:solidFill>
                <a:latin typeface="標楷體" pitchFamily="65" charset="-120"/>
                <a:ea typeface="標楷體" pitchFamily="65" charset="-120"/>
              </a:endParaRPr>
            </a:p>
            <a:p>
              <a:pPr algn="ctr">
                <a:spcBef>
                  <a:spcPct val="25000"/>
                </a:spcBef>
                <a:buClr>
                  <a:srgbClr val="FF3300"/>
                </a:buClr>
                <a:defRPr/>
              </a:pPr>
              <a:r>
                <a:rPr lang="zh-TW" altLang="en-US" sz="2800" b="1" dirty="0" smtClean="0">
                  <a:solidFill>
                    <a:srgbClr val="7030A0"/>
                  </a:solidFill>
                  <a:latin typeface="標楷體" pitchFamily="65" charset="-120"/>
                  <a:ea typeface="標楷體" pitchFamily="65" charset="-120"/>
                </a:rPr>
                <a:t>領域多元評量理念與應用</a:t>
              </a:r>
              <a:endParaRPr lang="en-US" altLang="zh-TW" sz="2800" b="1" dirty="0" smtClean="0">
                <a:solidFill>
                  <a:srgbClr val="7030A0"/>
                </a:solidFill>
                <a:latin typeface="標楷體" pitchFamily="65" charset="-120"/>
                <a:ea typeface="標楷體" pitchFamily="65" charset="-120"/>
              </a:endParaRPr>
            </a:p>
            <a:p>
              <a:pPr algn="ctr" eaLnBrk="1" hangingPunct="1">
                <a:spcBef>
                  <a:spcPct val="25000"/>
                </a:spcBef>
                <a:buClr>
                  <a:srgbClr val="FF3300"/>
                </a:buClr>
                <a:defRPr/>
              </a:pPr>
              <a:r>
                <a:rPr lang="zh-TW" altLang="en-US" sz="2800" b="1" dirty="0" smtClean="0">
                  <a:solidFill>
                    <a:srgbClr val="7030A0"/>
                  </a:solidFill>
                  <a:latin typeface="標楷體" pitchFamily="65" charset="-120"/>
                  <a:ea typeface="標楷體" pitchFamily="65" charset="-120"/>
                </a:rPr>
                <a:t>領域有效</a:t>
              </a:r>
              <a:r>
                <a:rPr lang="zh-TW" altLang="en-US" sz="2800" b="1" dirty="0" smtClean="0">
                  <a:solidFill>
                    <a:srgbClr val="7030A0"/>
                  </a:solidFill>
                  <a:latin typeface="標楷體" pitchFamily="65" charset="-120"/>
                  <a:ea typeface="標楷體" pitchFamily="65" charset="-120"/>
                </a:rPr>
                <a:t>教學</a:t>
              </a:r>
              <a:r>
                <a:rPr lang="zh-TW" altLang="en-US" sz="2800" b="1" dirty="0" smtClean="0">
                  <a:solidFill>
                    <a:srgbClr val="7030A0"/>
                  </a:solidFill>
                  <a:latin typeface="標楷體" pitchFamily="65" charset="-120"/>
                  <a:ea typeface="標楷體" pitchFamily="65" charset="-120"/>
                </a:rPr>
                <a:t>策略</a:t>
              </a:r>
              <a:endParaRPr lang="en-US" altLang="zh-TW" sz="2800" b="1" dirty="0" smtClean="0">
                <a:solidFill>
                  <a:srgbClr val="7030A0"/>
                </a:solidFill>
                <a:latin typeface="標楷體" pitchFamily="65" charset="-120"/>
                <a:ea typeface="標楷體" pitchFamily="65" charset="-120"/>
              </a:endParaRPr>
            </a:p>
            <a:p>
              <a:pPr algn="ctr" eaLnBrk="1" hangingPunct="1">
                <a:spcBef>
                  <a:spcPct val="25000"/>
                </a:spcBef>
                <a:buClr>
                  <a:srgbClr val="FF3300"/>
                </a:buClr>
                <a:defRPr/>
              </a:pPr>
              <a:r>
                <a:rPr lang="zh-TW" altLang="en-US" sz="2800" b="1" dirty="0" smtClean="0">
                  <a:solidFill>
                    <a:srgbClr val="7030A0"/>
                  </a:solidFill>
                  <a:latin typeface="標楷體" pitchFamily="65" charset="-120"/>
                  <a:ea typeface="標楷體" pitchFamily="65" charset="-120"/>
                </a:rPr>
                <a:t>差異</a:t>
              </a:r>
              <a:r>
                <a:rPr lang="zh-TW" altLang="en-US" sz="2800" b="1" dirty="0" smtClean="0">
                  <a:solidFill>
                    <a:srgbClr val="7030A0"/>
                  </a:solidFill>
                  <a:latin typeface="標楷體" pitchFamily="65" charset="-120"/>
                  <a:ea typeface="標楷體" pitchFamily="65" charset="-120"/>
                </a:rPr>
                <a:t>化教學</a:t>
              </a:r>
              <a:r>
                <a:rPr lang="zh-TW" altLang="en-US" sz="2800" b="1" dirty="0" smtClean="0">
                  <a:solidFill>
                    <a:srgbClr val="7030A0"/>
                  </a:solidFill>
                  <a:latin typeface="標楷體" pitchFamily="65" charset="-120"/>
                  <a:ea typeface="標楷體" pitchFamily="65" charset="-120"/>
                </a:rPr>
                <a:t>策略</a:t>
              </a:r>
              <a:endParaRPr lang="en-US" altLang="zh-TW" sz="2800" b="1" dirty="0" smtClean="0">
                <a:solidFill>
                  <a:srgbClr val="7030A0"/>
                </a:solidFill>
                <a:latin typeface="標楷體" pitchFamily="65" charset="-120"/>
                <a:ea typeface="標楷體" pitchFamily="65" charset="-120"/>
              </a:endParaRPr>
            </a:p>
            <a:p>
              <a:pPr algn="ctr" eaLnBrk="1" hangingPunct="1">
                <a:spcBef>
                  <a:spcPct val="25000"/>
                </a:spcBef>
                <a:buClr>
                  <a:srgbClr val="FF3300"/>
                </a:buClr>
                <a:defRPr/>
              </a:pPr>
              <a:r>
                <a:rPr lang="zh-TW" altLang="en-US" sz="2800" b="1" dirty="0" smtClean="0">
                  <a:solidFill>
                    <a:srgbClr val="7030A0"/>
                  </a:solidFill>
                  <a:latin typeface="標楷體" pitchFamily="65" charset="-120"/>
                  <a:ea typeface="標楷體" pitchFamily="65" charset="-120"/>
                </a:rPr>
                <a:t>適</a:t>
              </a:r>
              <a:r>
                <a:rPr lang="zh-TW" altLang="en-US" sz="2800" b="1" dirty="0" smtClean="0">
                  <a:solidFill>
                    <a:srgbClr val="7030A0"/>
                  </a:solidFill>
                  <a:latin typeface="標楷體" pitchFamily="65" charset="-120"/>
                  <a:ea typeface="標楷體" pitchFamily="65" charset="-120"/>
                </a:rPr>
                <a:t>性</a:t>
              </a:r>
              <a:r>
                <a:rPr lang="zh-TW" altLang="en-US" sz="2800" b="1" dirty="0" smtClean="0">
                  <a:solidFill>
                    <a:srgbClr val="7030A0"/>
                  </a:solidFill>
                  <a:latin typeface="標楷體" pitchFamily="65" charset="-120"/>
                  <a:ea typeface="標楷體" pitchFamily="65" charset="-120"/>
                </a:rPr>
                <a:t>輔導</a:t>
              </a:r>
              <a:endParaRPr kumimoji="0" lang="zh-TW" altLang="en-US" sz="2800" b="1" dirty="0">
                <a:solidFill>
                  <a:srgbClr val="7030A0"/>
                </a:solidFill>
                <a:effectLst>
                  <a:outerShdw blurRad="38100" dist="38100" dir="2700000" algn="tl">
                    <a:srgbClr val="C0C0C0"/>
                  </a:outerShdw>
                </a:effectLst>
                <a:latin typeface="標楷體" pitchFamily="65" charset="-120"/>
                <a:ea typeface="標楷體" pitchFamily="65" charset="-120"/>
              </a:endParaRPr>
            </a:p>
          </p:txBody>
        </p:sp>
      </p:grpSp>
      <p:grpSp>
        <p:nvGrpSpPr>
          <p:cNvPr id="11" name="群組 10"/>
          <p:cNvGrpSpPr/>
          <p:nvPr/>
        </p:nvGrpSpPr>
        <p:grpSpPr>
          <a:xfrm>
            <a:off x="642910" y="5214958"/>
            <a:ext cx="6929486" cy="584775"/>
            <a:chOff x="642910" y="5214950"/>
            <a:chExt cx="6929486" cy="584775"/>
          </a:xfrm>
        </p:grpSpPr>
        <p:sp>
          <p:nvSpPr>
            <p:cNvPr id="8" name="文字方塊 7"/>
            <p:cNvSpPr txBox="1"/>
            <p:nvPr/>
          </p:nvSpPr>
          <p:spPr>
            <a:xfrm>
              <a:off x="642910" y="5214950"/>
              <a:ext cx="1308371" cy="584775"/>
            </a:xfrm>
            <a:prstGeom prst="rect">
              <a:avLst/>
            </a:prstGeom>
            <a:noFill/>
          </p:spPr>
          <p:txBody>
            <a:bodyPr wrap="none" rtlCol="0">
              <a:spAutoFit/>
            </a:bodyPr>
            <a:lstStyle/>
            <a:p>
              <a:r>
                <a:rPr lang="zh-TW" altLang="en-US" sz="3200" dirty="0" smtClean="0">
                  <a:latin typeface="微軟正黑體" pitchFamily="34" charset="-120"/>
                  <a:ea typeface="微軟正黑體" pitchFamily="34" charset="-120"/>
                </a:rPr>
                <a:t>外加</a:t>
              </a:r>
              <a:r>
                <a:rPr lang="en-US" altLang="zh-TW" sz="3200" dirty="0" smtClean="0">
                  <a:latin typeface="微軟正黑體" pitchFamily="34" charset="-120"/>
                  <a:ea typeface="微軟正黑體" pitchFamily="34" charset="-120"/>
                </a:rPr>
                <a:t>~</a:t>
              </a:r>
              <a:endParaRPr lang="zh-TW" altLang="en-US" sz="3200" dirty="0">
                <a:latin typeface="微軟正黑體" pitchFamily="34" charset="-120"/>
                <a:ea typeface="微軟正黑體" pitchFamily="34" charset="-120"/>
              </a:endParaRPr>
            </a:p>
          </p:txBody>
        </p:sp>
        <p:sp>
          <p:nvSpPr>
            <p:cNvPr id="9" name="圓角矩形 8"/>
            <p:cNvSpPr>
              <a:spLocks noChangeArrowheads="1"/>
            </p:cNvSpPr>
            <p:nvPr/>
          </p:nvSpPr>
          <p:spPr bwMode="auto">
            <a:xfrm>
              <a:off x="1928794" y="5214950"/>
              <a:ext cx="5643602" cy="538401"/>
            </a:xfrm>
            <a:prstGeom prst="roundRect">
              <a:avLst>
                <a:gd name="adj" fmla="val 5130"/>
              </a:avLst>
            </a:prstGeom>
            <a:solidFill>
              <a:schemeClr val="bg1">
                <a:alpha val="70000"/>
              </a:schemeClr>
            </a:solidFill>
            <a:ln w="28575" algn="ctr">
              <a:solidFill>
                <a:srgbClr val="2D2D8A"/>
              </a:solidFill>
              <a:prstDash val="dash"/>
              <a:round/>
              <a:headEnd/>
              <a:tailEnd/>
            </a:ln>
          </p:spPr>
          <p:txBody>
            <a:bodyPr wrap="square">
              <a:spAutoFit/>
            </a:bodyPr>
            <a:lstStyle/>
            <a:p>
              <a:pPr algn="ctr" eaLnBrk="1" hangingPunct="1">
                <a:spcBef>
                  <a:spcPct val="25000"/>
                </a:spcBef>
                <a:buClr>
                  <a:srgbClr val="FF3300"/>
                </a:buClr>
                <a:defRPr/>
              </a:pPr>
              <a:r>
                <a:rPr kumimoji="0" lang="zh-TW" altLang="en-US" sz="2800" b="1" dirty="0" smtClean="0">
                  <a:solidFill>
                    <a:srgbClr val="0000FF"/>
                  </a:solidFill>
                  <a:effectLst>
                    <a:outerShdw blurRad="38100" dist="38100" dir="2700000" algn="tl">
                      <a:srgbClr val="C0C0C0"/>
                    </a:outerShdw>
                  </a:effectLst>
                  <a:ea typeface="標楷體" pitchFamily="65" charset="-120"/>
                </a:rPr>
                <a:t>補救教學</a:t>
              </a:r>
              <a:endParaRPr kumimoji="0" lang="zh-TW" altLang="en-US" sz="2800" b="1" dirty="0">
                <a:solidFill>
                  <a:srgbClr val="0000FF"/>
                </a:solidFill>
                <a:effectLst>
                  <a:outerShdw blurRad="38100" dist="38100" dir="2700000" algn="tl">
                    <a:srgbClr val="C0C0C0"/>
                  </a:outerShdw>
                </a:effectLst>
                <a:ea typeface="標楷體" pitchFamily="65" charset="-120"/>
              </a:endParaRPr>
            </a:p>
          </p:txBody>
        </p:sp>
      </p:grpSp>
    </p:spTree>
    <p:extLst>
      <p:ext uri="{BB962C8B-B14F-4D97-AF65-F5344CB8AC3E}">
        <p14:creationId xmlns="" xmlns:p14="http://schemas.microsoft.com/office/powerpoint/2010/main" val="2772915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0658" name="標題 1"/>
          <p:cNvSpPr txBox="1">
            <a:spLocks/>
          </p:cNvSpPr>
          <p:nvPr/>
        </p:nvSpPr>
        <p:spPr bwMode="auto">
          <a:xfrm>
            <a:off x="468086" y="14478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r>
              <a:rPr kumimoji="0" lang="zh-TW" altLang="en-US" sz="4400" b="1" dirty="0" smtClean="0">
                <a:solidFill>
                  <a:prstClr val="black"/>
                </a:solidFill>
                <a:latin typeface="Calibri" pitchFamily="34" charset="0"/>
              </a:rPr>
              <a:t>地理</a:t>
            </a:r>
            <a:r>
              <a:rPr kumimoji="0" lang="en-US" altLang="zh-TW" sz="4400" b="1" dirty="0" smtClean="0">
                <a:solidFill>
                  <a:prstClr val="black"/>
                </a:solidFill>
                <a:latin typeface="Calibri" pitchFamily="34" charset="0"/>
              </a:rPr>
              <a:t>(</a:t>
            </a:r>
            <a:r>
              <a:rPr kumimoji="0" lang="zh-TW" altLang="en-US" sz="4400" b="1" dirty="0" smtClean="0">
                <a:solidFill>
                  <a:prstClr val="black"/>
                </a:solidFill>
                <a:latin typeface="Calibri" pitchFamily="34" charset="0"/>
              </a:rPr>
              <a:t>一</a:t>
            </a:r>
            <a:r>
              <a:rPr kumimoji="0" lang="en-US" altLang="zh-TW" sz="4400" b="1" dirty="0" smtClean="0">
                <a:solidFill>
                  <a:prstClr val="black"/>
                </a:solidFill>
                <a:latin typeface="Calibri" pitchFamily="34" charset="0"/>
              </a:rPr>
              <a:t>)L.1-4</a:t>
            </a:r>
          </a:p>
          <a:p>
            <a:pPr algn="ctr" eaLnBrk="1" fontAlgn="base" hangingPunct="1">
              <a:spcBef>
                <a:spcPct val="0"/>
              </a:spcBef>
              <a:spcAft>
                <a:spcPct val="0"/>
              </a:spcAft>
            </a:pPr>
            <a:r>
              <a:rPr kumimoji="0" lang="zh-TW" altLang="en-US" sz="4400" b="1" dirty="0">
                <a:solidFill>
                  <a:prstClr val="black"/>
                </a:solidFill>
                <a:latin typeface="Calibri" pitchFamily="34" charset="0"/>
              </a:rPr>
              <a:t>台灣的疆域與位置</a:t>
            </a:r>
            <a:r>
              <a:rPr kumimoji="0" lang="en-US" altLang="zh-TW" sz="4400" b="1" dirty="0" smtClean="0">
                <a:solidFill>
                  <a:prstClr val="black"/>
                </a:solidFill>
                <a:latin typeface="Calibri" pitchFamily="34" charset="0"/>
              </a:rPr>
              <a:t>~</a:t>
            </a:r>
            <a:r>
              <a:rPr kumimoji="0" lang="zh-TW" altLang="en-US" sz="4400" b="1" dirty="0" smtClean="0">
                <a:solidFill>
                  <a:prstClr val="black"/>
                </a:solidFill>
                <a:latin typeface="Calibri" pitchFamily="34" charset="0"/>
              </a:rPr>
              <a:t>地圖的利用</a:t>
            </a:r>
            <a:endParaRPr kumimoji="0" lang="zh-TW" altLang="en-US" sz="4400" b="1" dirty="0">
              <a:solidFill>
                <a:prstClr val="black"/>
              </a:solidFill>
              <a:latin typeface="Calibri" pitchFamily="34" charset="0"/>
            </a:endParaRPr>
          </a:p>
        </p:txBody>
      </p:sp>
      <p:sp>
        <p:nvSpPr>
          <p:cNvPr id="70659" name="內容版面配置區 2"/>
          <p:cNvSpPr txBox="1">
            <a:spLocks/>
          </p:cNvSpPr>
          <p:nvPr/>
        </p:nvSpPr>
        <p:spPr bwMode="auto">
          <a:xfrm>
            <a:off x="468086" y="3200400"/>
            <a:ext cx="82296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20000"/>
              </a:spcBef>
              <a:spcAft>
                <a:spcPct val="0"/>
              </a:spcAft>
            </a:pPr>
            <a:r>
              <a:rPr kumimoji="0" lang="en-US" altLang="zh-TW" sz="4400" dirty="0">
                <a:solidFill>
                  <a:prstClr val="black"/>
                </a:solidFill>
                <a:latin typeface="Calibri" pitchFamily="34" charset="0"/>
              </a:rPr>
              <a:t>1.</a:t>
            </a:r>
            <a:r>
              <a:rPr kumimoji="0" lang="zh-TW" altLang="en-US" sz="4400" dirty="0">
                <a:solidFill>
                  <a:prstClr val="black"/>
                </a:solidFill>
                <a:latin typeface="Calibri" pitchFamily="34" charset="0"/>
              </a:rPr>
              <a:t>能夠認識地圖要素</a:t>
            </a:r>
            <a:endParaRPr kumimoji="0" lang="zh-TW" altLang="zh-TW" sz="4400" dirty="0">
              <a:solidFill>
                <a:prstClr val="black"/>
              </a:solidFill>
              <a:latin typeface="Calibri" pitchFamily="34" charset="0"/>
            </a:endParaRPr>
          </a:p>
          <a:p>
            <a:pPr algn="ctr" eaLnBrk="1" fontAlgn="base" hangingPunct="1">
              <a:spcBef>
                <a:spcPct val="20000"/>
              </a:spcBef>
              <a:spcAft>
                <a:spcPct val="0"/>
              </a:spcAft>
            </a:pPr>
            <a:r>
              <a:rPr kumimoji="0" lang="en-US" altLang="zh-TW" sz="4400" dirty="0">
                <a:solidFill>
                  <a:prstClr val="black"/>
                </a:solidFill>
                <a:latin typeface="Calibri" pitchFamily="34" charset="0"/>
              </a:rPr>
              <a:t>2.</a:t>
            </a:r>
            <a:r>
              <a:rPr kumimoji="0" lang="zh-TW" altLang="zh-TW" sz="4400" dirty="0">
                <a:solidFill>
                  <a:prstClr val="black"/>
                </a:solidFill>
                <a:latin typeface="Calibri" pitchFamily="34" charset="0"/>
              </a:rPr>
              <a:t>比例尺</a:t>
            </a:r>
            <a:r>
              <a:rPr kumimoji="0" lang="zh-TW" altLang="en-US" sz="4400" dirty="0">
                <a:solidFill>
                  <a:prstClr val="black"/>
                </a:solidFill>
                <a:latin typeface="Calibri" pitchFamily="34" charset="0"/>
              </a:rPr>
              <a:t>運用</a:t>
            </a:r>
            <a:endParaRPr kumimoji="0" lang="en-US" altLang="zh-TW" sz="4400" dirty="0">
              <a:solidFill>
                <a:prstClr val="black"/>
              </a:solidFill>
              <a:latin typeface="Calibri" pitchFamily="34" charset="0"/>
            </a:endParaRPr>
          </a:p>
          <a:p>
            <a:pPr algn="ctr" eaLnBrk="1" fontAlgn="base" hangingPunct="1">
              <a:spcBef>
                <a:spcPct val="20000"/>
              </a:spcBef>
              <a:spcAft>
                <a:spcPct val="0"/>
              </a:spcAft>
            </a:pPr>
            <a:endParaRPr kumimoji="0" lang="zh-TW" altLang="en-US" sz="4400" dirty="0">
              <a:solidFill>
                <a:prstClr val="black"/>
              </a:solidFill>
              <a:latin typeface="Calibri" pitchFamily="34" charset="0"/>
            </a:endParaRPr>
          </a:p>
        </p:txBody>
      </p:sp>
      <p:sp>
        <p:nvSpPr>
          <p:cNvPr id="5" name="標題 1"/>
          <p:cNvSpPr txBox="1">
            <a:spLocks/>
          </p:cNvSpPr>
          <p:nvPr/>
        </p:nvSpPr>
        <p:spPr bwMode="auto">
          <a:xfrm>
            <a:off x="3581401" y="303212"/>
            <a:ext cx="3671888"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r>
              <a:rPr kumimoji="0" lang="zh-TW" altLang="en-US" sz="4400" b="1" dirty="0" smtClean="0">
                <a:solidFill>
                  <a:srgbClr val="2C06CC"/>
                </a:solidFill>
                <a:latin typeface="Calibri" pitchFamily="34" charset="0"/>
              </a:rPr>
              <a:t>單元名稱</a:t>
            </a:r>
            <a:r>
              <a:rPr kumimoji="0" lang="en-US" altLang="zh-TW" sz="4400" b="1" dirty="0" smtClean="0">
                <a:solidFill>
                  <a:srgbClr val="2C06CC"/>
                </a:solidFill>
                <a:latin typeface="Calibri" pitchFamily="34" charset="0"/>
              </a:rPr>
              <a:t>~</a:t>
            </a:r>
            <a:endParaRPr kumimoji="0" lang="zh-TW" altLang="en-US" sz="4400" b="1" dirty="0">
              <a:solidFill>
                <a:srgbClr val="2C06CC"/>
              </a:solidFill>
              <a:latin typeface="Calibri" pitchFamily="34" charset="0"/>
            </a:endParaRPr>
          </a:p>
        </p:txBody>
      </p:sp>
    </p:spTree>
    <p:extLst>
      <p:ext uri="{BB962C8B-B14F-4D97-AF65-F5344CB8AC3E}">
        <p14:creationId xmlns:p14="http://schemas.microsoft.com/office/powerpoint/2010/main" xmlns="" val="3522688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0" name="標題 1"/>
          <p:cNvSpPr txBox="1">
            <a:spLocks/>
          </p:cNvSpPr>
          <p:nvPr/>
        </p:nvSpPr>
        <p:spPr bwMode="auto">
          <a:xfrm>
            <a:off x="457200" y="4762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endParaRPr kumimoji="0" lang="zh-TW" altLang="en-US" sz="7200">
              <a:solidFill>
                <a:prstClr val="black"/>
              </a:solidFill>
              <a:latin typeface="標楷體" pitchFamily="65" charset="-120"/>
              <a:ea typeface="標楷體" pitchFamily="65" charset="-120"/>
            </a:endParaRPr>
          </a:p>
        </p:txBody>
      </p:sp>
      <p:sp>
        <p:nvSpPr>
          <p:cNvPr id="73731" name="標題 1"/>
          <p:cNvSpPr txBox="1">
            <a:spLocks/>
          </p:cNvSpPr>
          <p:nvPr/>
        </p:nvSpPr>
        <p:spPr bwMode="auto">
          <a:xfrm>
            <a:off x="3581401" y="303212"/>
            <a:ext cx="3671888"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r>
              <a:rPr kumimoji="0" lang="zh-TW" altLang="en-US" sz="4400" b="1" dirty="0" smtClean="0">
                <a:solidFill>
                  <a:srgbClr val="2C06CC"/>
                </a:solidFill>
                <a:latin typeface="Calibri" pitchFamily="34" charset="0"/>
              </a:rPr>
              <a:t>單元目標</a:t>
            </a:r>
            <a:r>
              <a:rPr kumimoji="0" lang="en-US" altLang="zh-TW" sz="4400" b="1" dirty="0" smtClean="0">
                <a:solidFill>
                  <a:srgbClr val="2C06CC"/>
                </a:solidFill>
                <a:latin typeface="Calibri" pitchFamily="34" charset="0"/>
              </a:rPr>
              <a:t>~</a:t>
            </a:r>
            <a:endParaRPr kumimoji="0" lang="zh-TW" altLang="en-US" sz="4400" b="1" dirty="0">
              <a:solidFill>
                <a:srgbClr val="2C06CC"/>
              </a:solidFill>
              <a:latin typeface="Calibri" pitchFamily="34" charset="0"/>
            </a:endParaRPr>
          </a:p>
        </p:txBody>
      </p:sp>
      <p:graphicFrame>
        <p:nvGraphicFramePr>
          <p:cNvPr id="2" name="資料庫圖表 1"/>
          <p:cNvGraphicFramePr/>
          <p:nvPr>
            <p:extLst>
              <p:ext uri="{D42A27DB-BD31-4B8C-83A1-F6EECF244321}">
                <p14:modId xmlns:p14="http://schemas.microsoft.com/office/powerpoint/2010/main" xmlns="" val="1228551168"/>
              </p:ext>
            </p:extLst>
          </p:nvPr>
        </p:nvGraphicFramePr>
        <p:xfrm>
          <a:off x="228600" y="1273342"/>
          <a:ext cx="8686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26637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內容版面配置區 2"/>
          <p:cNvSpPr>
            <a:spLocks noGrp="1"/>
          </p:cNvSpPr>
          <p:nvPr>
            <p:ph idx="1"/>
          </p:nvPr>
        </p:nvSpPr>
        <p:spPr>
          <a:xfrm>
            <a:off x="457200" y="4419600"/>
            <a:ext cx="8229600" cy="1961728"/>
          </a:xfrm>
        </p:spPr>
        <p:txBody>
          <a:bodyPr>
            <a:normAutofit/>
          </a:bodyPr>
          <a:lstStyle/>
          <a:p>
            <a:pPr lvl="1" algn="ctr"/>
            <a:r>
              <a:rPr lang="en-US" altLang="zh-TW" sz="3600" b="1" dirty="0" smtClean="0"/>
              <a:t>Student centered</a:t>
            </a:r>
          </a:p>
          <a:p>
            <a:pPr lvl="1" algn="ctr"/>
            <a:r>
              <a:rPr lang="zh-TW" altLang="en-US" sz="3600" b="1" dirty="0" smtClean="0"/>
              <a:t>教學異質</a:t>
            </a:r>
            <a:endParaRPr lang="en-US" altLang="zh-TW" sz="3600" b="1" dirty="0" smtClean="0"/>
          </a:p>
          <a:p>
            <a:pPr lvl="1" algn="ctr"/>
            <a:r>
              <a:rPr lang="zh-TW" altLang="en-US" sz="3600" b="1" dirty="0" smtClean="0"/>
              <a:t>評量同質</a:t>
            </a:r>
            <a:endParaRPr lang="en-US" altLang="zh-TW" sz="3600" b="1" dirty="0" smtClean="0"/>
          </a:p>
          <a:p>
            <a:pPr lvl="1"/>
            <a:endParaRPr lang="en-US" altLang="zh-TW" dirty="0" smtClean="0">
              <a:solidFill>
                <a:srgbClr val="7030A0"/>
              </a:solidFill>
            </a:endParaRPr>
          </a:p>
          <a:p>
            <a:pPr lvl="1"/>
            <a:endParaRPr lang="en-US" altLang="zh-TW" dirty="0" smtClean="0">
              <a:solidFill>
                <a:srgbClr val="7030A0"/>
              </a:solidFill>
            </a:endParaRPr>
          </a:p>
          <a:p>
            <a:pPr lvl="1"/>
            <a:endParaRPr lang="en-US" altLang="zh-TW" dirty="0" smtClean="0">
              <a:solidFill>
                <a:srgbClr val="7030A0"/>
              </a:solidFill>
            </a:endParaRPr>
          </a:p>
          <a:p>
            <a:pPr marL="0" indent="0">
              <a:buNone/>
            </a:pPr>
            <a:endParaRPr lang="en-US" altLang="zh-TW" dirty="0" smtClean="0"/>
          </a:p>
          <a:p>
            <a:endParaRPr lang="en-US" altLang="zh-TW" dirty="0" smtClean="0"/>
          </a:p>
          <a:p>
            <a:endParaRPr lang="en-US" altLang="zh-TW" dirty="0" smtClean="0"/>
          </a:p>
          <a:p>
            <a:pPr lvl="1"/>
            <a:endParaRPr lang="zh-TW" altLang="en-US" dirty="0" smtClean="0"/>
          </a:p>
        </p:txBody>
      </p:sp>
      <p:graphicFrame>
        <p:nvGraphicFramePr>
          <p:cNvPr id="4" name="資料庫圖表 3"/>
          <p:cNvGraphicFramePr/>
          <p:nvPr>
            <p:extLst>
              <p:ext uri="{D42A27DB-BD31-4B8C-83A1-F6EECF244321}">
                <p14:modId xmlns:p14="http://schemas.microsoft.com/office/powerpoint/2010/main" xmlns="" val="3492619889"/>
              </p:ext>
            </p:extLst>
          </p:nvPr>
        </p:nvGraphicFramePr>
        <p:xfrm>
          <a:off x="2209800" y="1600200"/>
          <a:ext cx="4629472"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標題 2"/>
          <p:cNvSpPr>
            <a:spLocks noGrp="1"/>
          </p:cNvSpPr>
          <p:nvPr>
            <p:ph type="title"/>
          </p:nvPr>
        </p:nvSpPr>
        <p:spPr>
          <a:xfrm>
            <a:off x="914400" y="762000"/>
            <a:ext cx="6705600" cy="864096"/>
          </a:xfrm>
        </p:spPr>
        <p:txBody>
          <a:bodyPr/>
          <a:lstStyle/>
          <a:p>
            <a:r>
              <a:rPr lang="zh-TW" altLang="en-US" sz="3200" dirty="0">
                <a:solidFill>
                  <a:srgbClr val="2C06CC"/>
                </a:solidFill>
              </a:rPr>
              <a:t>同質與異質分組並行的差異化教學</a:t>
            </a:r>
            <a:r>
              <a:rPr lang="en-US" altLang="zh-TW" sz="3200" dirty="0">
                <a:solidFill>
                  <a:srgbClr val="2C06CC"/>
                </a:solidFill>
              </a:rPr>
              <a:t/>
            </a:r>
            <a:br>
              <a:rPr lang="en-US" altLang="zh-TW" sz="3200" dirty="0">
                <a:solidFill>
                  <a:srgbClr val="2C06CC"/>
                </a:solidFill>
              </a:rPr>
            </a:br>
            <a:endParaRPr lang="zh-TW" altLang="en-US" sz="3200" dirty="0">
              <a:solidFill>
                <a:srgbClr val="2C06CC"/>
              </a:solidFill>
            </a:endParaRPr>
          </a:p>
        </p:txBody>
      </p:sp>
    </p:spTree>
    <p:extLst>
      <p:ext uri="{BB962C8B-B14F-4D97-AF65-F5344CB8AC3E}">
        <p14:creationId xmlns:p14="http://schemas.microsoft.com/office/powerpoint/2010/main" xmlns="" val="3925189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600200" y="381000"/>
            <a:ext cx="6705600" cy="864096"/>
          </a:xfrm>
        </p:spPr>
        <p:txBody>
          <a:bodyPr/>
          <a:lstStyle/>
          <a:p>
            <a:r>
              <a:rPr lang="zh-TW" altLang="en-US" sz="4800" dirty="0" smtClean="0">
                <a:solidFill>
                  <a:srgbClr val="2C06CC"/>
                </a:solidFill>
              </a:rPr>
              <a:t>具體目標</a:t>
            </a:r>
            <a:endParaRPr lang="zh-TW" altLang="en-US" sz="4800" dirty="0">
              <a:solidFill>
                <a:srgbClr val="2C06CC"/>
              </a:solidFill>
            </a:endParaRPr>
          </a:p>
        </p:txBody>
      </p:sp>
      <p:sp>
        <p:nvSpPr>
          <p:cNvPr id="2" name="內容版面配置區 1"/>
          <p:cNvSpPr>
            <a:spLocks noGrp="1"/>
          </p:cNvSpPr>
          <p:nvPr>
            <p:ph idx="1"/>
          </p:nvPr>
        </p:nvSpPr>
        <p:spPr>
          <a:xfrm>
            <a:off x="457200" y="1447800"/>
            <a:ext cx="7571184" cy="4678363"/>
          </a:xfrm>
        </p:spPr>
        <p:txBody>
          <a:bodyPr/>
          <a:lstStyle/>
          <a:p>
            <a:r>
              <a:rPr lang="en-US" altLang="zh-CN" b="1" dirty="0">
                <a:solidFill>
                  <a:srgbClr val="000000"/>
                </a:solidFill>
                <a:latin typeface="標楷體" pitchFamily="65" charset="-120"/>
              </a:rPr>
              <a:t>1-1 </a:t>
            </a:r>
            <a:r>
              <a:rPr lang="en-US" altLang="zh-CN" b="1" dirty="0" err="1">
                <a:solidFill>
                  <a:srgbClr val="000000"/>
                </a:solidFill>
                <a:latin typeface="標楷體" pitchFamily="65" charset="-120"/>
              </a:rPr>
              <a:t>說出</a:t>
            </a:r>
            <a:r>
              <a:rPr lang="zh-TW" altLang="en-US" b="1" dirty="0">
                <a:solidFill>
                  <a:srgbClr val="000000"/>
                </a:solidFill>
                <a:latin typeface="標楷體" pitchFamily="65" charset="-120"/>
              </a:rPr>
              <a:t>地圖</a:t>
            </a:r>
            <a:r>
              <a:rPr lang="zh-TW" altLang="en-US" b="1" dirty="0" smtClean="0">
                <a:solidFill>
                  <a:srgbClr val="000000"/>
                </a:solidFill>
                <a:latin typeface="標楷體" pitchFamily="65" charset="-120"/>
              </a:rPr>
              <a:t>要素</a:t>
            </a:r>
            <a:endParaRPr lang="en-US" altLang="zh-TW" b="1" dirty="0" smtClean="0">
              <a:solidFill>
                <a:srgbClr val="000000"/>
              </a:solidFill>
              <a:latin typeface="標楷體" pitchFamily="65" charset="-120"/>
            </a:endParaRPr>
          </a:p>
          <a:p>
            <a:r>
              <a:rPr lang="en-US" altLang="zh-CN" b="1" dirty="0">
                <a:solidFill>
                  <a:srgbClr val="000000"/>
                </a:solidFill>
                <a:latin typeface="標楷體" pitchFamily="65" charset="-120"/>
              </a:rPr>
              <a:t>2-1 能</a:t>
            </a:r>
            <a:r>
              <a:rPr lang="zh-TW" altLang="en-US" b="1" dirty="0">
                <a:solidFill>
                  <a:srgbClr val="000000"/>
                </a:solidFill>
                <a:latin typeface="標楷體" pitchFamily="65" charset="-120"/>
              </a:rPr>
              <a:t>寫出地圖</a:t>
            </a:r>
            <a:r>
              <a:rPr lang="zh-TW" altLang="en-US" b="1" dirty="0" smtClean="0">
                <a:solidFill>
                  <a:srgbClr val="000000"/>
                </a:solidFill>
                <a:latin typeface="標楷體" pitchFamily="65" charset="-120"/>
              </a:rPr>
              <a:t>要素</a:t>
            </a:r>
            <a:endParaRPr lang="en-US" altLang="zh-TW" b="1" dirty="0" smtClean="0">
              <a:solidFill>
                <a:srgbClr val="000000"/>
              </a:solidFill>
              <a:latin typeface="標楷體" pitchFamily="65" charset="-120"/>
            </a:endParaRPr>
          </a:p>
          <a:p>
            <a:r>
              <a:rPr lang="en-US" altLang="zh-CN" b="1" dirty="0">
                <a:solidFill>
                  <a:srgbClr val="000000"/>
                </a:solidFill>
                <a:latin typeface="標楷體" pitchFamily="65" charset="-120"/>
              </a:rPr>
              <a:t>2-2 能</a:t>
            </a:r>
            <a:r>
              <a:rPr lang="zh-TW" altLang="en-US" b="1" dirty="0">
                <a:solidFill>
                  <a:srgbClr val="000000"/>
                </a:solidFill>
                <a:latin typeface="標楷體" pitchFamily="65" charset="-120"/>
              </a:rPr>
              <a:t>寫出比例尺</a:t>
            </a:r>
            <a:r>
              <a:rPr lang="zh-TW" altLang="en-US" b="1" dirty="0" smtClean="0">
                <a:solidFill>
                  <a:srgbClr val="000000"/>
                </a:solidFill>
                <a:latin typeface="標楷體" pitchFamily="65" charset="-120"/>
              </a:rPr>
              <a:t>公式</a:t>
            </a:r>
            <a:endParaRPr lang="en-US" altLang="zh-TW" b="1" dirty="0" smtClean="0">
              <a:solidFill>
                <a:srgbClr val="000000"/>
              </a:solidFill>
              <a:latin typeface="標楷體" pitchFamily="65" charset="-120"/>
            </a:endParaRPr>
          </a:p>
          <a:p>
            <a:r>
              <a:rPr lang="en-US" altLang="zh-CN" b="1" dirty="0">
                <a:solidFill>
                  <a:srgbClr val="000000"/>
                </a:solidFill>
                <a:latin typeface="標楷體" pitchFamily="65" charset="-120"/>
              </a:rPr>
              <a:t>3-1 </a:t>
            </a:r>
            <a:r>
              <a:rPr lang="zh-TW" altLang="en-US" b="1" dirty="0">
                <a:solidFill>
                  <a:srgbClr val="000000"/>
                </a:solidFill>
                <a:latin typeface="標楷體" pitchFamily="65" charset="-120"/>
              </a:rPr>
              <a:t>能思考地圖要素與生活的</a:t>
            </a:r>
            <a:r>
              <a:rPr lang="zh-TW" altLang="en-US" b="1" dirty="0" smtClean="0">
                <a:solidFill>
                  <a:srgbClr val="000000"/>
                </a:solidFill>
                <a:latin typeface="標楷體" pitchFamily="65" charset="-120"/>
              </a:rPr>
              <a:t>關係</a:t>
            </a:r>
            <a:endParaRPr lang="en-US" altLang="zh-TW" b="1" dirty="0" smtClean="0">
              <a:solidFill>
                <a:srgbClr val="000000"/>
              </a:solidFill>
              <a:latin typeface="標楷體" pitchFamily="65" charset="-120"/>
            </a:endParaRPr>
          </a:p>
          <a:p>
            <a:r>
              <a:rPr lang="en-US" altLang="zh-CN" b="1" dirty="0">
                <a:solidFill>
                  <a:srgbClr val="000000"/>
                </a:solidFill>
                <a:latin typeface="標楷體" pitchFamily="65" charset="-120"/>
              </a:rPr>
              <a:t>3-2 能</a:t>
            </a:r>
            <a:r>
              <a:rPr lang="zh-TW" altLang="en-US" b="1" dirty="0">
                <a:solidFill>
                  <a:srgbClr val="000000"/>
                </a:solidFill>
                <a:latin typeface="標楷體" pitchFamily="65" charset="-120"/>
              </a:rPr>
              <a:t>應用比例尺與方位判</a:t>
            </a:r>
            <a:r>
              <a:rPr lang="zh-TW" altLang="en-US" b="1" dirty="0" smtClean="0">
                <a:solidFill>
                  <a:srgbClr val="000000"/>
                </a:solidFill>
                <a:latin typeface="標楷體" pitchFamily="65" charset="-120"/>
              </a:rPr>
              <a:t>讀</a:t>
            </a:r>
            <a:endParaRPr lang="en-US" altLang="zh-TW" b="1" dirty="0" smtClean="0">
              <a:solidFill>
                <a:srgbClr val="000000"/>
              </a:solidFill>
              <a:latin typeface="標楷體" pitchFamily="65" charset="-120"/>
            </a:endParaRPr>
          </a:p>
          <a:p>
            <a:r>
              <a:rPr lang="en-US" altLang="zh-CN" b="1" dirty="0">
                <a:solidFill>
                  <a:srgbClr val="000000"/>
                </a:solidFill>
                <a:latin typeface="標楷體" pitchFamily="65" charset="-120"/>
              </a:rPr>
              <a:t>4-1 能</a:t>
            </a:r>
            <a:r>
              <a:rPr lang="zh-TW" altLang="en-US" b="1" dirty="0">
                <a:solidFill>
                  <a:srgbClr val="000000"/>
                </a:solidFill>
                <a:latin typeface="標楷體" pitchFamily="65" charset="-120"/>
              </a:rPr>
              <a:t>參與</a:t>
            </a:r>
            <a:r>
              <a:rPr lang="en-US" altLang="zh-CN" b="1" dirty="0" err="1">
                <a:solidFill>
                  <a:srgbClr val="000000"/>
                </a:solidFill>
                <a:latin typeface="標楷體" pitchFamily="65" charset="-120"/>
              </a:rPr>
              <a:t>小組的合作學習活動</a:t>
            </a:r>
            <a:endParaRPr lang="en-US" altLang="zh-CN" b="1" dirty="0">
              <a:solidFill>
                <a:srgbClr val="000000"/>
              </a:solidFill>
              <a:latin typeface="標楷體" pitchFamily="65" charset="-120"/>
            </a:endParaRPr>
          </a:p>
          <a:p>
            <a:r>
              <a:rPr lang="en-US" altLang="zh-CN" b="1" dirty="0">
                <a:solidFill>
                  <a:srgbClr val="000000"/>
                </a:solidFill>
                <a:latin typeface="標楷體" pitchFamily="65" charset="-120"/>
              </a:rPr>
              <a:t>4-2 </a:t>
            </a:r>
            <a:r>
              <a:rPr lang="en-US" altLang="zh-CN" b="1" dirty="0" err="1" smtClean="0">
                <a:solidFill>
                  <a:srgbClr val="000000"/>
                </a:solidFill>
                <a:latin typeface="標楷體" pitchFamily="65" charset="-120"/>
              </a:rPr>
              <a:t>能合作解決問題</a:t>
            </a:r>
            <a:r>
              <a:rPr lang="en-US" altLang="zh-CN" b="1" dirty="0" smtClean="0">
                <a:solidFill>
                  <a:srgbClr val="000000"/>
                </a:solidFill>
                <a:latin typeface="標楷體" pitchFamily="65" charset="-120"/>
              </a:rPr>
              <a:t>(ex:</a:t>
            </a:r>
            <a:r>
              <a:rPr lang="zh-TW" altLang="en-US" b="1" dirty="0" smtClean="0">
                <a:solidFill>
                  <a:srgbClr val="000000"/>
                </a:solidFill>
                <a:latin typeface="標楷體" pitchFamily="65" charset="-120"/>
              </a:rPr>
              <a:t>比例尺運用</a:t>
            </a:r>
            <a:r>
              <a:rPr lang="en-US" altLang="zh-CN" b="1" dirty="0" smtClean="0">
                <a:solidFill>
                  <a:srgbClr val="000000"/>
                </a:solidFill>
                <a:latin typeface="標楷體" pitchFamily="65" charset="-120"/>
              </a:rPr>
              <a:t>)</a:t>
            </a:r>
            <a:endParaRPr lang="en-US" altLang="zh-CN" b="1" dirty="0">
              <a:solidFill>
                <a:srgbClr val="000000"/>
              </a:solidFill>
              <a:latin typeface="標楷體" pitchFamily="65" charset="-120"/>
            </a:endParaRPr>
          </a:p>
          <a:p>
            <a:endParaRPr lang="en-US" altLang="zh-CN" b="1" dirty="0">
              <a:solidFill>
                <a:srgbClr val="000000"/>
              </a:solidFill>
              <a:latin typeface="標楷體" pitchFamily="65" charset="-120"/>
            </a:endParaRPr>
          </a:p>
          <a:p>
            <a:endParaRPr lang="en-US" altLang="zh-CN" b="1" dirty="0">
              <a:solidFill>
                <a:srgbClr val="000000"/>
              </a:solidFill>
              <a:latin typeface="標楷體" pitchFamily="65" charset="-120"/>
            </a:endParaRPr>
          </a:p>
          <a:p>
            <a:endParaRPr lang="en-US" altLang="zh-CN" b="1" dirty="0">
              <a:solidFill>
                <a:srgbClr val="000000"/>
              </a:solidFill>
              <a:latin typeface="標楷體" pitchFamily="65" charset="-120"/>
            </a:endParaRPr>
          </a:p>
          <a:p>
            <a:endParaRPr lang="en-US" altLang="zh-CN" b="1" dirty="0">
              <a:solidFill>
                <a:srgbClr val="000000"/>
              </a:solidFill>
              <a:latin typeface="標楷體" pitchFamily="65" charset="-120"/>
            </a:endParaRPr>
          </a:p>
          <a:p>
            <a:endParaRPr lang="en-US" altLang="zh-CN" b="1" dirty="0">
              <a:solidFill>
                <a:srgbClr val="000000"/>
              </a:solidFill>
              <a:latin typeface="標楷體" pitchFamily="65" charset="-120"/>
            </a:endParaRPr>
          </a:p>
          <a:p>
            <a:endParaRPr lang="zh-TW" altLang="en-US" b="1" dirty="0">
              <a:latin typeface="標楷體" pitchFamily="65" charset="-120"/>
            </a:endParaRPr>
          </a:p>
        </p:txBody>
      </p:sp>
    </p:spTree>
    <p:extLst>
      <p:ext uri="{BB962C8B-B14F-4D97-AF65-F5344CB8AC3E}">
        <p14:creationId xmlns:p14="http://schemas.microsoft.com/office/powerpoint/2010/main" xmlns="" val="226862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0" name="標題 1"/>
          <p:cNvSpPr txBox="1">
            <a:spLocks/>
          </p:cNvSpPr>
          <p:nvPr/>
        </p:nvSpPr>
        <p:spPr bwMode="auto">
          <a:xfrm>
            <a:off x="457200" y="4762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endParaRPr kumimoji="0" lang="zh-TW" altLang="en-US" sz="7200">
              <a:solidFill>
                <a:prstClr val="black"/>
              </a:solidFill>
              <a:latin typeface="標楷體" pitchFamily="65" charset="-120"/>
              <a:ea typeface="標楷體" pitchFamily="65" charset="-120"/>
            </a:endParaRPr>
          </a:p>
        </p:txBody>
      </p:sp>
      <p:sp>
        <p:nvSpPr>
          <p:cNvPr id="73731" name="標題 1"/>
          <p:cNvSpPr txBox="1">
            <a:spLocks/>
          </p:cNvSpPr>
          <p:nvPr/>
        </p:nvSpPr>
        <p:spPr bwMode="auto">
          <a:xfrm>
            <a:off x="3048000" y="476250"/>
            <a:ext cx="2747962"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r>
              <a:rPr kumimoji="0" lang="zh-TW" altLang="en-US" sz="4400" b="1" dirty="0" smtClean="0">
                <a:solidFill>
                  <a:srgbClr val="2C06CC"/>
                </a:solidFill>
                <a:latin typeface="Calibri" pitchFamily="34" charset="0"/>
              </a:rPr>
              <a:t>教學流程</a:t>
            </a:r>
            <a:r>
              <a:rPr kumimoji="0" lang="en-US" altLang="zh-TW" sz="4400" b="1" dirty="0" smtClean="0">
                <a:solidFill>
                  <a:srgbClr val="2C06CC"/>
                </a:solidFill>
                <a:latin typeface="Calibri" pitchFamily="34" charset="0"/>
              </a:rPr>
              <a:t>~</a:t>
            </a:r>
            <a:endParaRPr kumimoji="0" lang="zh-TW" altLang="en-US" sz="4400" b="1" dirty="0">
              <a:solidFill>
                <a:srgbClr val="2C06CC"/>
              </a:solidFill>
              <a:latin typeface="Calibri" pitchFamily="34" charset="0"/>
            </a:endParaRPr>
          </a:p>
        </p:txBody>
      </p:sp>
      <p:sp>
        <p:nvSpPr>
          <p:cNvPr id="73733" name="標題 2"/>
          <p:cNvSpPr txBox="1">
            <a:spLocks/>
          </p:cNvSpPr>
          <p:nvPr/>
        </p:nvSpPr>
        <p:spPr bwMode="auto">
          <a:xfrm>
            <a:off x="5724525" y="687388"/>
            <a:ext cx="26035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fontAlgn="base">
              <a:spcBef>
                <a:spcPct val="0"/>
              </a:spcBef>
              <a:spcAft>
                <a:spcPct val="0"/>
              </a:spcAft>
            </a:pPr>
            <a:r>
              <a:rPr kumimoji="0" lang="zh-TW" altLang="en-US" sz="2800" b="1">
                <a:solidFill>
                  <a:prstClr val="black"/>
                </a:solidFill>
                <a:latin typeface="Calibri" pitchFamily="34" charset="0"/>
              </a:rPr>
              <a:t>認識地圖要素</a:t>
            </a:r>
          </a:p>
        </p:txBody>
      </p:sp>
      <p:graphicFrame>
        <p:nvGraphicFramePr>
          <p:cNvPr id="2" name="資料庫圖表 1"/>
          <p:cNvGraphicFramePr/>
          <p:nvPr>
            <p:extLst>
              <p:ext uri="{D42A27DB-BD31-4B8C-83A1-F6EECF244321}">
                <p14:modId xmlns:p14="http://schemas.microsoft.com/office/powerpoint/2010/main" xmlns="" val="1572214454"/>
              </p:ext>
            </p:extLst>
          </p:nvPr>
        </p:nvGraphicFramePr>
        <p:xfrm>
          <a:off x="457200" y="1447800"/>
          <a:ext cx="822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6993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6" name="內容版面配置區 2"/>
          <p:cNvSpPr txBox="1">
            <a:spLocks/>
          </p:cNvSpPr>
          <p:nvPr/>
        </p:nvSpPr>
        <p:spPr bwMode="auto">
          <a:xfrm>
            <a:off x="2574490" y="1676400"/>
            <a:ext cx="2986644" cy="1238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20000"/>
              </a:spcBef>
              <a:spcAft>
                <a:spcPct val="0"/>
              </a:spcAft>
              <a:buFont typeface="Arial" pitchFamily="34" charset="0"/>
              <a:buNone/>
            </a:pPr>
            <a:r>
              <a:rPr kumimoji="0" lang="zh-TW" altLang="en-US" sz="3200" b="1" dirty="0" smtClean="0">
                <a:solidFill>
                  <a:prstClr val="black"/>
                </a:solidFill>
                <a:latin typeface="Calibri" pitchFamily="34" charset="0"/>
              </a:rPr>
              <a:t> </a:t>
            </a:r>
            <a:r>
              <a:rPr kumimoji="0" lang="en-US" altLang="zh-TW" sz="3200" b="1" dirty="0" smtClean="0">
                <a:solidFill>
                  <a:prstClr val="black"/>
                </a:solidFill>
                <a:latin typeface="Calibri" pitchFamily="34" charset="0"/>
              </a:rPr>
              <a:t>A</a:t>
            </a:r>
            <a:r>
              <a:rPr kumimoji="0" lang="en-US" altLang="zh-TW" sz="3200" b="1" dirty="0">
                <a:solidFill>
                  <a:prstClr val="black"/>
                </a:solidFill>
                <a:latin typeface="Calibri" pitchFamily="34" charset="0"/>
              </a:rPr>
              <a:t>.</a:t>
            </a:r>
            <a:r>
              <a:rPr kumimoji="0" lang="zh-TW" altLang="en-US" sz="3200" b="1" dirty="0">
                <a:solidFill>
                  <a:prstClr val="black"/>
                </a:solidFill>
                <a:latin typeface="Calibri" pitchFamily="34" charset="0"/>
              </a:rPr>
              <a:t>基礎知識    </a:t>
            </a:r>
            <a:endParaRPr kumimoji="0" lang="en-US" altLang="zh-TW" sz="3200" b="1" dirty="0" smtClean="0">
              <a:solidFill>
                <a:prstClr val="black"/>
              </a:solidFill>
              <a:latin typeface="Calibri" pitchFamily="34" charset="0"/>
            </a:endParaRPr>
          </a:p>
          <a:p>
            <a:pPr algn="ctr" eaLnBrk="1" fontAlgn="base" hangingPunct="1">
              <a:spcBef>
                <a:spcPct val="20000"/>
              </a:spcBef>
              <a:spcAft>
                <a:spcPct val="0"/>
              </a:spcAft>
              <a:buFont typeface="Arial" pitchFamily="34" charset="0"/>
              <a:buNone/>
            </a:pPr>
            <a:r>
              <a:rPr kumimoji="0" lang="zh-TW" altLang="en-US" sz="3200" b="1" dirty="0" smtClean="0">
                <a:solidFill>
                  <a:prstClr val="black"/>
                </a:solidFill>
                <a:latin typeface="Calibri" pitchFamily="34" charset="0"/>
              </a:rPr>
              <a:t> </a:t>
            </a:r>
            <a:r>
              <a:rPr kumimoji="0" lang="en-US" altLang="zh-TW" sz="3200" b="1" dirty="0">
                <a:solidFill>
                  <a:prstClr val="black"/>
                </a:solidFill>
                <a:latin typeface="Calibri" pitchFamily="34" charset="0"/>
              </a:rPr>
              <a:t>B.</a:t>
            </a:r>
            <a:r>
              <a:rPr kumimoji="0" lang="zh-TW" altLang="en-US" sz="3200" b="1" dirty="0">
                <a:solidFill>
                  <a:prstClr val="black"/>
                </a:solidFill>
                <a:latin typeface="Calibri" pitchFamily="34" charset="0"/>
              </a:rPr>
              <a:t>分析</a:t>
            </a:r>
            <a:r>
              <a:rPr kumimoji="0" lang="zh-TW" altLang="en-US" sz="3200" b="1" dirty="0" smtClean="0">
                <a:solidFill>
                  <a:prstClr val="black"/>
                </a:solidFill>
                <a:latin typeface="Calibri" pitchFamily="34" charset="0"/>
              </a:rPr>
              <a:t>應用</a:t>
            </a:r>
            <a:endParaRPr kumimoji="0" lang="en-US" altLang="zh-TW" sz="3200" b="1" dirty="0">
              <a:solidFill>
                <a:prstClr val="black"/>
              </a:solidFill>
              <a:latin typeface="Calibri" pitchFamily="34" charset="0"/>
            </a:endParaRPr>
          </a:p>
        </p:txBody>
      </p:sp>
      <p:sp>
        <p:nvSpPr>
          <p:cNvPr id="3" name="標題 1"/>
          <p:cNvSpPr txBox="1">
            <a:spLocks/>
          </p:cNvSpPr>
          <p:nvPr/>
        </p:nvSpPr>
        <p:spPr>
          <a:xfrm>
            <a:off x="2610119" y="236351"/>
            <a:ext cx="6054913" cy="864096"/>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eaLnBrk="1" hangingPunct="1">
              <a:spcBef>
                <a:spcPct val="20000"/>
              </a:spcBef>
            </a:pPr>
            <a:r>
              <a:rPr lang="zh-TW" altLang="en-US" sz="3600" b="1" dirty="0">
                <a:solidFill>
                  <a:srgbClr val="2C06CC"/>
                </a:solidFill>
                <a:latin typeface="文鼎中仿" pitchFamily="49" charset="-120"/>
              </a:rPr>
              <a:t>教學</a:t>
            </a:r>
            <a:r>
              <a:rPr lang="zh-TW" altLang="en-US" sz="3600" b="1" dirty="0" smtClean="0">
                <a:solidFill>
                  <a:srgbClr val="2C06CC"/>
                </a:solidFill>
                <a:latin typeface="文鼎中仿" pitchFamily="49" charset="-120"/>
              </a:rPr>
              <a:t>內容的差異</a:t>
            </a:r>
            <a:r>
              <a:rPr lang="en-US" altLang="zh-TW" sz="3600" b="1" dirty="0" smtClean="0">
                <a:solidFill>
                  <a:srgbClr val="2C06CC"/>
                </a:solidFill>
                <a:latin typeface="文鼎中仿" pitchFamily="49" charset="-120"/>
              </a:rPr>
              <a:t>~</a:t>
            </a:r>
          </a:p>
        </p:txBody>
      </p:sp>
      <p:sp>
        <p:nvSpPr>
          <p:cNvPr id="2" name="文字方塊 1"/>
          <p:cNvSpPr txBox="1"/>
          <p:nvPr/>
        </p:nvSpPr>
        <p:spPr>
          <a:xfrm>
            <a:off x="2133600" y="3057389"/>
            <a:ext cx="4267200" cy="1200329"/>
          </a:xfrm>
          <a:prstGeom prst="rect">
            <a:avLst/>
          </a:prstGeom>
          <a:noFill/>
        </p:spPr>
        <p:txBody>
          <a:bodyPr wrap="square" rtlCol="0">
            <a:spAutoFit/>
          </a:bodyPr>
          <a:lstStyle/>
          <a:p>
            <a:r>
              <a:rPr lang="zh-TW" altLang="en-US" sz="3600" b="1" dirty="0">
                <a:solidFill>
                  <a:srgbClr val="FF0000"/>
                </a:solidFill>
                <a:latin typeface="文鼎中仿" pitchFamily="49" charset="-120"/>
              </a:rPr>
              <a:t>循序漸進加深加廣</a:t>
            </a:r>
            <a:endParaRPr lang="zh-TW" altLang="en-US" sz="3600" b="1" dirty="0">
              <a:solidFill>
                <a:srgbClr val="FF0000"/>
              </a:solidFill>
              <a:latin typeface="Calibri" pitchFamily="34" charset="0"/>
            </a:endParaRPr>
          </a:p>
          <a:p>
            <a:endParaRPr lang="zh-TW" altLang="en-US" sz="3600" b="1" dirty="0">
              <a:solidFill>
                <a:srgbClr val="FF0000"/>
              </a:solidFill>
            </a:endParaRPr>
          </a:p>
        </p:txBody>
      </p:sp>
      <p:sp>
        <p:nvSpPr>
          <p:cNvPr id="4" name="文字方塊 3"/>
          <p:cNvSpPr txBox="1"/>
          <p:nvPr/>
        </p:nvSpPr>
        <p:spPr>
          <a:xfrm>
            <a:off x="2438400" y="3886204"/>
            <a:ext cx="3657600" cy="2677656"/>
          </a:xfrm>
          <a:prstGeom prst="rect">
            <a:avLst/>
          </a:prstGeom>
          <a:noFill/>
        </p:spPr>
        <p:txBody>
          <a:bodyPr wrap="square" rtlCol="0">
            <a:spAutoFit/>
          </a:bodyPr>
          <a:lstStyle/>
          <a:p>
            <a:pPr algn="ctr" fontAlgn="base">
              <a:spcBef>
                <a:spcPct val="0"/>
              </a:spcBef>
              <a:spcAft>
                <a:spcPct val="0"/>
              </a:spcAft>
            </a:pPr>
            <a:r>
              <a:rPr lang="zh-TW" altLang="en-US" sz="2800" u="sng" dirty="0">
                <a:solidFill>
                  <a:srgbClr val="000000"/>
                </a:solidFill>
                <a:latin typeface="Calibri" pitchFamily="34" charset="0"/>
              </a:rPr>
              <a:t>全體教師都應具有</a:t>
            </a:r>
            <a:endParaRPr lang="en-US" altLang="zh-TW" sz="2800" u="sng" dirty="0">
              <a:solidFill>
                <a:srgbClr val="000000"/>
              </a:solidFill>
              <a:latin typeface="Calibri" pitchFamily="34" charset="0"/>
            </a:endParaRPr>
          </a:p>
          <a:p>
            <a:pPr algn="ctr" fontAlgn="base">
              <a:spcBef>
                <a:spcPct val="0"/>
              </a:spcBef>
              <a:spcAft>
                <a:spcPct val="0"/>
              </a:spcAft>
              <a:buFont typeface="Arial" pitchFamily="34" charset="0"/>
              <a:buChar char="•"/>
            </a:pPr>
            <a:r>
              <a:rPr lang="zh-TW" altLang="en-US" sz="2800" dirty="0">
                <a:solidFill>
                  <a:srgbClr val="000000"/>
                </a:solidFill>
                <a:latin typeface="Calibri" pitchFamily="34" charset="0"/>
              </a:rPr>
              <a:t>  </a:t>
            </a:r>
            <a:r>
              <a:rPr lang="zh-TW" altLang="en-US" sz="2800" dirty="0">
                <a:solidFill>
                  <a:srgbClr val="000000"/>
                </a:solidFill>
                <a:latin typeface="標楷體" pitchFamily="65" charset="-120"/>
                <a:ea typeface="標楷體" pitchFamily="65" charset="-120"/>
              </a:rPr>
              <a:t>知道學生的</a:t>
            </a:r>
            <a:r>
              <a:rPr lang="zh-TW" altLang="en-US" sz="2800" dirty="0">
                <a:solidFill>
                  <a:srgbClr val="1F497D"/>
                </a:solidFill>
                <a:latin typeface="標楷體" pitchFamily="65" charset="-120"/>
                <a:ea typeface="標楷體" pitchFamily="65" charset="-120"/>
              </a:rPr>
              <a:t>差異性</a:t>
            </a:r>
            <a:endParaRPr lang="en-US" altLang="zh-TW" sz="2800" dirty="0">
              <a:solidFill>
                <a:srgbClr val="1F497D"/>
              </a:solidFill>
              <a:latin typeface="標楷體" pitchFamily="65" charset="-120"/>
              <a:ea typeface="標楷體" pitchFamily="65" charset="-120"/>
            </a:endParaRPr>
          </a:p>
          <a:p>
            <a:pPr algn="ctr" fontAlgn="base">
              <a:spcBef>
                <a:spcPct val="0"/>
              </a:spcBef>
              <a:spcAft>
                <a:spcPct val="0"/>
              </a:spcAft>
              <a:buFont typeface="Arial" pitchFamily="34" charset="0"/>
              <a:buChar char="•"/>
            </a:pPr>
            <a:r>
              <a:rPr lang="zh-TW" altLang="en-US" sz="2800" dirty="0">
                <a:solidFill>
                  <a:srgbClr val="000000"/>
                </a:solidFill>
                <a:latin typeface="標楷體" pitchFamily="65" charset="-120"/>
                <a:ea typeface="標楷體" pitchFamily="65" charset="-120"/>
              </a:rPr>
              <a:t> 能評量學生和診斷學生的</a:t>
            </a:r>
            <a:endParaRPr lang="en-US" altLang="zh-TW" sz="2800" dirty="0">
              <a:solidFill>
                <a:srgbClr val="000000"/>
              </a:solidFill>
              <a:latin typeface="標楷體" pitchFamily="65" charset="-120"/>
              <a:ea typeface="標楷體" pitchFamily="65" charset="-120"/>
            </a:endParaRPr>
          </a:p>
          <a:p>
            <a:pPr algn="ctr" fontAlgn="base">
              <a:spcBef>
                <a:spcPct val="0"/>
              </a:spcBef>
              <a:spcAft>
                <a:spcPct val="0"/>
              </a:spcAft>
            </a:pPr>
            <a:r>
              <a:rPr lang="en-US" altLang="zh-TW" sz="2800" dirty="0">
                <a:solidFill>
                  <a:srgbClr val="000000"/>
                </a:solidFill>
                <a:latin typeface="標楷體" pitchFamily="65" charset="-120"/>
                <a:ea typeface="標楷體" pitchFamily="65" charset="-120"/>
              </a:rPr>
              <a:t>  </a:t>
            </a:r>
            <a:r>
              <a:rPr lang="zh-TW" altLang="en-US" sz="2800" dirty="0">
                <a:solidFill>
                  <a:srgbClr val="000000"/>
                </a:solidFill>
                <a:latin typeface="標楷體" pitchFamily="65" charset="-120"/>
                <a:ea typeface="標楷體" pitchFamily="65" charset="-120"/>
              </a:rPr>
              <a:t>錯誤和迷思</a:t>
            </a:r>
            <a:endParaRPr lang="en-US" altLang="zh-TW" sz="2800" dirty="0">
              <a:solidFill>
                <a:srgbClr val="000000"/>
              </a:solidFill>
              <a:latin typeface="標楷體" pitchFamily="65" charset="-120"/>
              <a:ea typeface="標楷體" pitchFamily="65" charset="-120"/>
            </a:endParaRPr>
          </a:p>
          <a:p>
            <a:endParaRPr lang="zh-TW" altLang="en-US" sz="2800" dirty="0"/>
          </a:p>
        </p:txBody>
      </p:sp>
    </p:spTree>
    <p:extLst>
      <p:ext uri="{BB962C8B-B14F-4D97-AF65-F5344CB8AC3E}">
        <p14:creationId xmlns:p14="http://schemas.microsoft.com/office/powerpoint/2010/main" xmlns="" val="4211920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0" name="標題 1"/>
          <p:cNvSpPr txBox="1">
            <a:spLocks/>
          </p:cNvSpPr>
          <p:nvPr/>
        </p:nvSpPr>
        <p:spPr bwMode="auto">
          <a:xfrm>
            <a:off x="457200" y="4762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endParaRPr kumimoji="0" lang="zh-TW" altLang="en-US" sz="7200">
              <a:solidFill>
                <a:prstClr val="black"/>
              </a:solidFill>
              <a:latin typeface="標楷體" pitchFamily="65" charset="-120"/>
              <a:ea typeface="標楷體" pitchFamily="65" charset="-120"/>
            </a:endParaRPr>
          </a:p>
        </p:txBody>
      </p:sp>
      <p:sp>
        <p:nvSpPr>
          <p:cNvPr id="73731" name="標題 1"/>
          <p:cNvSpPr txBox="1">
            <a:spLocks/>
          </p:cNvSpPr>
          <p:nvPr/>
        </p:nvSpPr>
        <p:spPr bwMode="auto">
          <a:xfrm>
            <a:off x="2124076" y="476250"/>
            <a:ext cx="3671888"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r>
              <a:rPr kumimoji="0" lang="en-US" altLang="zh-TW" sz="4400" b="1" dirty="0">
                <a:solidFill>
                  <a:srgbClr val="2C06CC"/>
                </a:solidFill>
                <a:latin typeface="Calibri" pitchFamily="34" charset="0"/>
              </a:rPr>
              <a:t>A-1</a:t>
            </a:r>
            <a:r>
              <a:rPr kumimoji="0" lang="zh-TW" altLang="en-US" sz="4400" b="1" dirty="0">
                <a:solidFill>
                  <a:srgbClr val="2C06CC"/>
                </a:solidFill>
                <a:latin typeface="Calibri" pitchFamily="34" charset="0"/>
              </a:rPr>
              <a:t>基礎知識</a:t>
            </a:r>
            <a:r>
              <a:rPr kumimoji="0" lang="en-US" altLang="zh-TW" sz="4400" b="1" dirty="0">
                <a:solidFill>
                  <a:srgbClr val="2C06CC"/>
                </a:solidFill>
                <a:latin typeface="Calibri" pitchFamily="34" charset="0"/>
              </a:rPr>
              <a:t>~</a:t>
            </a:r>
            <a:endParaRPr kumimoji="0" lang="zh-TW" altLang="en-US" sz="4400" b="1" dirty="0">
              <a:solidFill>
                <a:srgbClr val="2C06CC"/>
              </a:solidFill>
              <a:latin typeface="Calibri" pitchFamily="34" charset="0"/>
            </a:endParaRPr>
          </a:p>
        </p:txBody>
      </p:sp>
      <p:sp>
        <p:nvSpPr>
          <p:cNvPr id="73739" name="AutoShape 28"/>
          <p:cNvSpPr>
            <a:spLocks noChangeAspect="1" noChangeArrowheads="1" noTextEdit="1"/>
          </p:cNvSpPr>
          <p:nvPr/>
        </p:nvSpPr>
        <p:spPr bwMode="auto">
          <a:xfrm>
            <a:off x="3475303" y="1401001"/>
            <a:ext cx="4770399" cy="397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73733" name="標題 2"/>
          <p:cNvSpPr txBox="1">
            <a:spLocks/>
          </p:cNvSpPr>
          <p:nvPr/>
        </p:nvSpPr>
        <p:spPr bwMode="auto">
          <a:xfrm>
            <a:off x="5860503" y="476250"/>
            <a:ext cx="26035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fontAlgn="base">
              <a:spcBef>
                <a:spcPct val="0"/>
              </a:spcBef>
              <a:spcAft>
                <a:spcPct val="0"/>
              </a:spcAft>
            </a:pPr>
            <a:r>
              <a:rPr kumimoji="0" lang="zh-TW" altLang="en-US" sz="2800" b="1">
                <a:solidFill>
                  <a:prstClr val="black"/>
                </a:solidFill>
                <a:latin typeface="Calibri" pitchFamily="34" charset="0"/>
              </a:rPr>
              <a:t>認識地圖要素</a:t>
            </a:r>
          </a:p>
        </p:txBody>
      </p:sp>
      <p:grpSp>
        <p:nvGrpSpPr>
          <p:cNvPr id="2" name="群組 1"/>
          <p:cNvGrpSpPr/>
          <p:nvPr/>
        </p:nvGrpSpPr>
        <p:grpSpPr>
          <a:xfrm>
            <a:off x="2609170" y="1486112"/>
            <a:ext cx="5636532" cy="4769240"/>
            <a:chOff x="3159861" y="1401000"/>
            <a:chExt cx="4868523" cy="4178745"/>
          </a:xfrm>
        </p:grpSpPr>
        <p:pic>
          <p:nvPicPr>
            <p:cNvPr id="73740" name="Picture 3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60239" y="1401000"/>
              <a:ext cx="4126389" cy="3443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7"/>
            <p:cNvSpPr>
              <a:spLocks noChangeArrowheads="1"/>
            </p:cNvSpPr>
            <p:nvPr/>
          </p:nvSpPr>
          <p:spPr bwMode="auto">
            <a:xfrm>
              <a:off x="6398875" y="1540329"/>
              <a:ext cx="873424" cy="799530"/>
            </a:xfrm>
            <a:prstGeom prst="ellipse">
              <a:avLst/>
            </a:prstGeom>
            <a:noFill/>
            <a:ln w="635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kumimoji="1" lang="zh-TW" altLang="en-US" b="1">
                <a:solidFill>
                  <a:srgbClr val="FF0000"/>
                </a:solidFill>
                <a:latin typeface="Arial" pitchFamily="34" charset="0"/>
              </a:endParaRPr>
            </a:p>
          </p:txBody>
        </p:sp>
        <p:sp>
          <p:nvSpPr>
            <p:cNvPr id="9" name="Rectangle 16"/>
            <p:cNvSpPr>
              <a:spLocks noChangeArrowheads="1"/>
            </p:cNvSpPr>
            <p:nvPr/>
          </p:nvSpPr>
          <p:spPr bwMode="auto">
            <a:xfrm>
              <a:off x="6516215" y="2420888"/>
              <a:ext cx="1512169" cy="51237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r>
                <a:rPr kumimoji="1" lang="zh-TW" altLang="en-US" sz="3200" b="1" dirty="0">
                  <a:solidFill>
                    <a:srgbClr val="FF0000"/>
                  </a:solidFill>
                  <a:latin typeface="Arial" pitchFamily="34" charset="0"/>
                  <a:ea typeface="標楷體" pitchFamily="65" charset="-120"/>
                </a:rPr>
                <a:t>方向標</a:t>
              </a:r>
            </a:p>
          </p:txBody>
        </p:sp>
        <p:sp>
          <p:nvSpPr>
            <p:cNvPr id="10" name="Oval 21"/>
            <p:cNvSpPr>
              <a:spLocks noChangeArrowheads="1"/>
            </p:cNvSpPr>
            <p:nvPr/>
          </p:nvSpPr>
          <p:spPr bwMode="auto">
            <a:xfrm>
              <a:off x="5938290" y="4365104"/>
              <a:ext cx="1223962" cy="568159"/>
            </a:xfrm>
            <a:prstGeom prst="ellipse">
              <a:avLst/>
            </a:prstGeom>
            <a:noFill/>
            <a:ln w="635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kumimoji="1" lang="zh-TW" altLang="en-US" b="1">
                <a:solidFill>
                  <a:srgbClr val="FF0000"/>
                </a:solidFill>
                <a:latin typeface="Arial" pitchFamily="34" charset="0"/>
              </a:endParaRPr>
            </a:p>
          </p:txBody>
        </p:sp>
        <p:sp>
          <p:nvSpPr>
            <p:cNvPr id="11" name="Rectangle 20"/>
            <p:cNvSpPr>
              <a:spLocks noChangeArrowheads="1"/>
            </p:cNvSpPr>
            <p:nvPr/>
          </p:nvSpPr>
          <p:spPr bwMode="auto">
            <a:xfrm>
              <a:off x="5489254" y="5121307"/>
              <a:ext cx="1439862" cy="4584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kumimoji="1" lang="zh-TW" altLang="en-US" sz="2800" b="1" dirty="0">
                  <a:solidFill>
                    <a:srgbClr val="FF0000"/>
                  </a:solidFill>
                  <a:latin typeface="Arial" pitchFamily="34" charset="0"/>
                  <a:ea typeface="標楷體" pitchFamily="65" charset="-120"/>
                </a:rPr>
                <a:t>比例尺</a:t>
              </a:r>
            </a:p>
          </p:txBody>
        </p:sp>
        <p:sp>
          <p:nvSpPr>
            <p:cNvPr id="13" name="Oval 17"/>
            <p:cNvSpPr>
              <a:spLocks noChangeArrowheads="1"/>
            </p:cNvSpPr>
            <p:nvPr/>
          </p:nvSpPr>
          <p:spPr bwMode="auto">
            <a:xfrm>
              <a:off x="3475303" y="4249418"/>
              <a:ext cx="873424" cy="799530"/>
            </a:xfrm>
            <a:prstGeom prst="ellipse">
              <a:avLst/>
            </a:prstGeom>
            <a:noFill/>
            <a:ln w="635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kumimoji="1" lang="zh-TW" altLang="en-US" b="1">
                <a:solidFill>
                  <a:srgbClr val="FF0000"/>
                </a:solidFill>
                <a:latin typeface="Arial" pitchFamily="34" charset="0"/>
              </a:endParaRPr>
            </a:p>
          </p:txBody>
        </p:sp>
        <p:sp>
          <p:nvSpPr>
            <p:cNvPr id="14" name="Oval 17"/>
            <p:cNvSpPr>
              <a:spLocks noChangeArrowheads="1"/>
            </p:cNvSpPr>
            <p:nvPr/>
          </p:nvSpPr>
          <p:spPr bwMode="auto">
            <a:xfrm>
              <a:off x="3159861" y="1401000"/>
              <a:ext cx="873424" cy="799530"/>
            </a:xfrm>
            <a:prstGeom prst="ellipse">
              <a:avLst/>
            </a:prstGeom>
            <a:noFill/>
            <a:ln w="635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kumimoji="1" lang="zh-TW" altLang="en-US" b="1">
                <a:solidFill>
                  <a:srgbClr val="FF0000"/>
                </a:solidFill>
                <a:latin typeface="Arial" pitchFamily="34" charset="0"/>
              </a:endParaRPr>
            </a:p>
          </p:txBody>
        </p:sp>
      </p:grpSp>
      <p:sp>
        <p:nvSpPr>
          <p:cNvPr id="73738" name="文字方塊 1"/>
          <p:cNvSpPr txBox="1">
            <a:spLocks noChangeArrowheads="1"/>
          </p:cNvSpPr>
          <p:nvPr/>
        </p:nvSpPr>
        <p:spPr bwMode="auto">
          <a:xfrm>
            <a:off x="179512" y="1942088"/>
            <a:ext cx="3168352" cy="289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endParaRPr lang="en-US" altLang="zh-TW" sz="2800" b="1" dirty="0">
              <a:solidFill>
                <a:prstClr val="black"/>
              </a:solidFill>
            </a:endParaRPr>
          </a:p>
          <a:p>
            <a:pPr algn="ctr" eaLnBrk="1" fontAlgn="base" hangingPunct="1">
              <a:spcBef>
                <a:spcPct val="0"/>
              </a:spcBef>
              <a:spcAft>
                <a:spcPct val="0"/>
              </a:spcAft>
            </a:pPr>
            <a:r>
              <a:rPr lang="zh-TW" altLang="en-US" sz="2800" b="1" dirty="0">
                <a:solidFill>
                  <a:prstClr val="black"/>
                </a:solidFill>
              </a:rPr>
              <a:t>在這張圖  </a:t>
            </a:r>
            <a:r>
              <a:rPr lang="en-US" altLang="zh-TW" sz="2800" b="1" dirty="0">
                <a:solidFill>
                  <a:prstClr val="black"/>
                </a:solidFill>
              </a:rPr>
              <a:t>what??</a:t>
            </a:r>
          </a:p>
          <a:p>
            <a:pPr algn="ctr" eaLnBrk="1" fontAlgn="base" hangingPunct="1">
              <a:spcBef>
                <a:spcPct val="0"/>
              </a:spcBef>
              <a:spcAft>
                <a:spcPct val="0"/>
              </a:spcAft>
            </a:pPr>
            <a:endParaRPr lang="en-US" altLang="zh-TW" dirty="0">
              <a:solidFill>
                <a:prstClr val="black"/>
              </a:solidFill>
            </a:endParaRPr>
          </a:p>
          <a:p>
            <a:pPr algn="ctr"/>
            <a:r>
              <a:rPr lang="zh-TW" altLang="en-US" sz="3600" dirty="0">
                <a:solidFill>
                  <a:srgbClr val="000000"/>
                </a:solidFill>
              </a:rPr>
              <a:t>透過讀圖</a:t>
            </a:r>
          </a:p>
          <a:p>
            <a:pPr algn="ctr"/>
            <a:r>
              <a:rPr lang="zh-TW" altLang="en-US" sz="3600" dirty="0">
                <a:solidFill>
                  <a:srgbClr val="000000"/>
                </a:solidFill>
              </a:rPr>
              <a:t>了解學生差異</a:t>
            </a:r>
            <a:endParaRPr lang="en-US" altLang="zh-TW" sz="3600" dirty="0">
              <a:solidFill>
                <a:srgbClr val="000000"/>
              </a:solidFill>
            </a:endParaRPr>
          </a:p>
          <a:p>
            <a:pPr algn="ctr" eaLnBrk="1" fontAlgn="base" hangingPunct="1">
              <a:spcBef>
                <a:spcPct val="0"/>
              </a:spcBef>
              <a:spcAft>
                <a:spcPct val="0"/>
              </a:spcAft>
            </a:pPr>
            <a:endParaRPr lang="en-US" altLang="zh-TW" dirty="0">
              <a:solidFill>
                <a:prstClr val="black"/>
              </a:solidFill>
            </a:endParaRPr>
          </a:p>
          <a:p>
            <a:pPr algn="ctr" eaLnBrk="1" fontAlgn="base" hangingPunct="1">
              <a:spcBef>
                <a:spcPct val="0"/>
              </a:spcBef>
              <a:spcAft>
                <a:spcPct val="0"/>
              </a:spcAft>
            </a:pPr>
            <a:endParaRPr lang="zh-TW" altLang="en-US" dirty="0">
              <a:solidFill>
                <a:prstClr val="black"/>
              </a:solidFill>
            </a:endParaRPr>
          </a:p>
        </p:txBody>
      </p:sp>
    </p:spTree>
    <p:extLst>
      <p:ext uri="{BB962C8B-B14F-4D97-AF65-F5344CB8AC3E}">
        <p14:creationId xmlns:p14="http://schemas.microsoft.com/office/powerpoint/2010/main" xmlns="" val="330018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4754" name="標題 1"/>
          <p:cNvSpPr txBox="1">
            <a:spLocks/>
          </p:cNvSpPr>
          <p:nvPr/>
        </p:nvSpPr>
        <p:spPr bwMode="auto">
          <a:xfrm>
            <a:off x="2411413" y="549275"/>
            <a:ext cx="657383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r>
              <a:rPr kumimoji="0" lang="en-US" altLang="zh-TW" sz="4400" b="1" dirty="0">
                <a:solidFill>
                  <a:srgbClr val="2C06CC"/>
                </a:solidFill>
              </a:rPr>
              <a:t>A-2</a:t>
            </a:r>
            <a:r>
              <a:rPr kumimoji="0" lang="zh-TW" altLang="en-US" sz="4400" b="1" dirty="0">
                <a:solidFill>
                  <a:srgbClr val="2C06CC"/>
                </a:solidFill>
              </a:rPr>
              <a:t>基礎知識</a:t>
            </a:r>
            <a:r>
              <a:rPr kumimoji="0" lang="en-US" altLang="zh-TW" sz="4400" b="1" dirty="0" smtClean="0">
                <a:solidFill>
                  <a:srgbClr val="2C06CC"/>
                </a:solidFill>
              </a:rPr>
              <a:t>~</a:t>
            </a:r>
            <a:r>
              <a:rPr kumimoji="0" lang="zh-TW" altLang="en-US" sz="2800" b="1" dirty="0" smtClean="0"/>
              <a:t>小小測驗</a:t>
            </a:r>
            <a:endParaRPr kumimoji="0" lang="zh-TW" altLang="en-US" sz="2800" b="1" dirty="0"/>
          </a:p>
          <a:p>
            <a:pPr algn="ctr" eaLnBrk="1" fontAlgn="base" hangingPunct="1">
              <a:spcBef>
                <a:spcPct val="0"/>
              </a:spcBef>
              <a:spcAft>
                <a:spcPct val="0"/>
              </a:spcAft>
            </a:pPr>
            <a:endParaRPr kumimoji="0" lang="zh-TW" altLang="en-US" sz="4400" b="1" dirty="0">
              <a:solidFill>
                <a:prstClr val="black"/>
              </a:solidFill>
              <a:latin typeface="Calibri"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xmlns="" val="478916537"/>
              </p:ext>
            </p:extLst>
          </p:nvPr>
        </p:nvGraphicFramePr>
        <p:xfrm>
          <a:off x="755654" y="1503369"/>
          <a:ext cx="7200899" cy="4451351"/>
        </p:xfrm>
        <a:graphic>
          <a:graphicData uri="http://schemas.openxmlformats.org/drawingml/2006/table">
            <a:tbl>
              <a:tblPr/>
              <a:tblGrid>
                <a:gridCol w="2084471"/>
                <a:gridCol w="1768642"/>
                <a:gridCol w="3347786"/>
              </a:tblGrid>
              <a:tr h="304800">
                <a:tc>
                  <a:txBody>
                    <a:bodyPr/>
                    <a:lstStyle/>
                    <a:p>
                      <a:pPr marL="0" algn="ctr">
                        <a:lnSpc>
                          <a:spcPct val="100000"/>
                        </a:lnSpc>
                        <a:spcAft>
                          <a:spcPts val="0"/>
                        </a:spcAft>
                      </a:pPr>
                      <a:r>
                        <a:rPr lang="zh-TW" sz="2000" kern="100" dirty="0" smtClean="0">
                          <a:solidFill>
                            <a:schemeClr val="tx1"/>
                          </a:solidFill>
                          <a:latin typeface="標楷體" pitchFamily="65" charset="-120"/>
                          <a:ea typeface="標楷體" pitchFamily="65" charset="-120"/>
                          <a:cs typeface="Times New Roman"/>
                        </a:rPr>
                        <a:t>要素</a:t>
                      </a:r>
                      <a:endParaRPr lang="zh-TW" sz="2000" kern="100" dirty="0">
                        <a:solidFill>
                          <a:schemeClr val="tx1"/>
                        </a:solidFill>
                        <a:latin typeface="標楷體" pitchFamily="65" charset="-120"/>
                        <a:ea typeface="標楷體" pitchFamily="65" charset="-120"/>
                        <a:cs typeface="Times New Roman"/>
                      </a:endParaRPr>
                    </a:p>
                  </a:txBody>
                  <a:tcPr marL="68242" marR="682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0000"/>
                        </a:lnSpc>
                        <a:spcAft>
                          <a:spcPts val="0"/>
                        </a:spcAft>
                      </a:pPr>
                      <a:r>
                        <a:rPr lang="zh-TW" sz="2000" kern="100" dirty="0" smtClean="0">
                          <a:solidFill>
                            <a:schemeClr val="tx1"/>
                          </a:solidFill>
                          <a:latin typeface="標楷體" pitchFamily="65" charset="-120"/>
                          <a:ea typeface="標楷體" pitchFamily="65" charset="-120"/>
                          <a:cs typeface="Times New Roman"/>
                        </a:rPr>
                        <a:t>涵義</a:t>
                      </a:r>
                      <a:endParaRPr lang="zh-TW" sz="2000" kern="100" dirty="0">
                        <a:solidFill>
                          <a:schemeClr val="tx1"/>
                        </a:solidFill>
                        <a:latin typeface="標楷體" pitchFamily="65" charset="-120"/>
                        <a:ea typeface="標楷體" pitchFamily="65" charset="-120"/>
                        <a:cs typeface="Times New Roman"/>
                      </a:endParaRPr>
                    </a:p>
                  </a:txBody>
                  <a:tcPr marL="68242" marR="682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0000"/>
                        </a:lnSpc>
                        <a:spcAft>
                          <a:spcPts val="0"/>
                        </a:spcAft>
                      </a:pPr>
                      <a:r>
                        <a:rPr lang="zh-TW" sz="2000" kern="100" dirty="0" smtClean="0">
                          <a:solidFill>
                            <a:schemeClr val="tx1"/>
                          </a:solidFill>
                          <a:latin typeface="標楷體" pitchFamily="65" charset="-120"/>
                          <a:ea typeface="標楷體" pitchFamily="65" charset="-120"/>
                          <a:cs typeface="Times New Roman"/>
                        </a:rPr>
                        <a:t>舉例</a:t>
                      </a:r>
                      <a:endParaRPr lang="zh-TW" sz="2000" kern="100" dirty="0">
                        <a:solidFill>
                          <a:schemeClr val="tx1"/>
                        </a:solidFill>
                        <a:latin typeface="標楷體" pitchFamily="65" charset="-120"/>
                        <a:ea typeface="標楷體" pitchFamily="65" charset="-120"/>
                        <a:cs typeface="Times New Roman"/>
                      </a:endParaRPr>
                    </a:p>
                  </a:txBody>
                  <a:tcPr marL="68242" marR="682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7919">
                <a:tc>
                  <a:txBody>
                    <a:bodyPr/>
                    <a:lstStyle/>
                    <a:p>
                      <a:pPr marL="0" algn="l">
                        <a:lnSpc>
                          <a:spcPct val="100000"/>
                        </a:lnSpc>
                        <a:spcAft>
                          <a:spcPts val="0"/>
                        </a:spcAft>
                      </a:pPr>
                      <a:r>
                        <a:rPr lang="en-US" sz="2000" kern="100" dirty="0">
                          <a:solidFill>
                            <a:schemeClr val="tx1"/>
                          </a:solidFill>
                          <a:latin typeface="標楷體" pitchFamily="65" charset="-120"/>
                          <a:ea typeface="標楷體" pitchFamily="65" charset="-120"/>
                          <a:cs typeface="Times New Roman"/>
                        </a:rPr>
                        <a:t>1.</a:t>
                      </a:r>
                      <a:r>
                        <a:rPr lang="zh-TW" sz="2000" kern="100" dirty="0">
                          <a:solidFill>
                            <a:schemeClr val="tx1"/>
                          </a:solidFill>
                          <a:latin typeface="標楷體" pitchFamily="65" charset="-120"/>
                          <a:ea typeface="標楷體" pitchFamily="65" charset="-120"/>
                          <a:cs typeface="細明體"/>
                        </a:rPr>
                        <a:t>【</a:t>
                      </a:r>
                      <a:r>
                        <a:rPr lang="en-US" sz="2000" kern="100" dirty="0">
                          <a:solidFill>
                            <a:schemeClr val="tx1"/>
                          </a:solidFill>
                          <a:latin typeface="標楷體" pitchFamily="65" charset="-120"/>
                          <a:ea typeface="標楷體" pitchFamily="65" charset="-120"/>
                          <a:cs typeface="細明體"/>
                        </a:rPr>
                        <a:t>      </a:t>
                      </a:r>
                      <a:r>
                        <a:rPr lang="en-US" sz="2000" kern="100" dirty="0" smtClean="0">
                          <a:solidFill>
                            <a:schemeClr val="tx1"/>
                          </a:solidFill>
                          <a:latin typeface="標楷體" pitchFamily="65" charset="-120"/>
                          <a:ea typeface="標楷體" pitchFamily="65" charset="-120"/>
                          <a:cs typeface="細明體"/>
                        </a:rPr>
                        <a:t> </a:t>
                      </a:r>
                      <a:r>
                        <a:rPr lang="zh-TW" sz="2000" kern="100" dirty="0">
                          <a:solidFill>
                            <a:schemeClr val="tx1"/>
                          </a:solidFill>
                          <a:latin typeface="標楷體" pitchFamily="65" charset="-120"/>
                          <a:ea typeface="標楷體" pitchFamily="65" charset="-120"/>
                          <a:cs typeface="細明體"/>
                        </a:rPr>
                        <a:t>】</a:t>
                      </a:r>
                      <a:endParaRPr lang="zh-TW" sz="2000" kern="100" dirty="0">
                        <a:solidFill>
                          <a:schemeClr val="tx1"/>
                        </a:solidFill>
                        <a:latin typeface="標楷體" pitchFamily="65" charset="-120"/>
                        <a:ea typeface="標楷體" pitchFamily="65" charset="-120"/>
                        <a:cs typeface="Times New Roman"/>
                      </a:endParaRPr>
                    </a:p>
                  </a:txBody>
                  <a:tcPr marL="68242" marR="682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0000"/>
                        </a:lnSpc>
                        <a:spcAft>
                          <a:spcPts val="0"/>
                        </a:spcAft>
                      </a:pPr>
                      <a:r>
                        <a:rPr lang="zh-TW" sz="2000" kern="100" dirty="0">
                          <a:solidFill>
                            <a:schemeClr val="tx1"/>
                          </a:solidFill>
                          <a:latin typeface="標楷體" pitchFamily="65" charset="-120"/>
                          <a:ea typeface="標楷體" pitchFamily="65" charset="-120"/>
                          <a:cs typeface="Times New Roman"/>
                        </a:rPr>
                        <a:t>表示地圖的主要內容</a:t>
                      </a:r>
                    </a:p>
                  </a:txBody>
                  <a:tcPr marL="68242" marR="682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2000" kern="100" dirty="0">
                          <a:solidFill>
                            <a:schemeClr val="tx1"/>
                          </a:solidFill>
                          <a:latin typeface="標楷體" pitchFamily="65" charset="-120"/>
                          <a:ea typeface="標楷體" pitchFamily="65" charset="-120"/>
                          <a:cs typeface="Times New Roman"/>
                        </a:rPr>
                        <a:t>臺灣地形圖</a:t>
                      </a:r>
                      <a:r>
                        <a:rPr lang="zh-TW" sz="2000" kern="100" dirty="0" smtClean="0">
                          <a:solidFill>
                            <a:schemeClr val="tx1"/>
                          </a:solidFill>
                          <a:latin typeface="標楷體" pitchFamily="65" charset="-120"/>
                          <a:ea typeface="標楷體" pitchFamily="65" charset="-120"/>
                          <a:cs typeface="Times New Roman"/>
                        </a:rPr>
                        <a:t>、</a:t>
                      </a:r>
                      <a:endParaRPr lang="en-US" altLang="zh-TW" sz="2000" kern="100" dirty="0" smtClean="0">
                        <a:solidFill>
                          <a:schemeClr val="tx1"/>
                        </a:solidFill>
                        <a:latin typeface="標楷體" pitchFamily="65" charset="-120"/>
                        <a:ea typeface="標楷體" pitchFamily="65" charset="-120"/>
                        <a:cs typeface="Times New Roman"/>
                      </a:endParaRPr>
                    </a:p>
                    <a:p>
                      <a:pPr marL="0" algn="l">
                        <a:lnSpc>
                          <a:spcPct val="100000"/>
                        </a:lnSpc>
                        <a:spcAft>
                          <a:spcPts val="0"/>
                        </a:spcAft>
                      </a:pPr>
                      <a:r>
                        <a:rPr lang="zh-TW" sz="2000" kern="100" dirty="0" smtClean="0">
                          <a:solidFill>
                            <a:schemeClr val="tx1"/>
                          </a:solidFill>
                          <a:latin typeface="標楷體" pitchFamily="65" charset="-120"/>
                          <a:ea typeface="標楷體" pitchFamily="65" charset="-120"/>
                          <a:cs typeface="Times New Roman"/>
                        </a:rPr>
                        <a:t>人口</a:t>
                      </a:r>
                      <a:r>
                        <a:rPr lang="zh-TW" sz="2000" kern="100" dirty="0">
                          <a:solidFill>
                            <a:schemeClr val="tx1"/>
                          </a:solidFill>
                          <a:latin typeface="標楷體" pitchFamily="65" charset="-120"/>
                          <a:ea typeface="標楷體" pitchFamily="65" charset="-120"/>
                          <a:cs typeface="Times New Roman"/>
                        </a:rPr>
                        <a:t>分布圖。</a:t>
                      </a:r>
                    </a:p>
                  </a:txBody>
                  <a:tcPr marL="68242" marR="682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8475">
                <a:tc>
                  <a:txBody>
                    <a:bodyPr/>
                    <a:lstStyle/>
                    <a:p>
                      <a:pPr marL="0" algn="l">
                        <a:lnSpc>
                          <a:spcPct val="100000"/>
                        </a:lnSpc>
                        <a:spcAft>
                          <a:spcPts val="0"/>
                        </a:spcAft>
                      </a:pPr>
                      <a:r>
                        <a:rPr lang="en-US" sz="2000" kern="100" dirty="0">
                          <a:solidFill>
                            <a:schemeClr val="tx1"/>
                          </a:solidFill>
                          <a:latin typeface="標楷體" pitchFamily="65" charset="-120"/>
                          <a:ea typeface="標楷體" pitchFamily="65" charset="-120"/>
                          <a:cs typeface="Times New Roman"/>
                        </a:rPr>
                        <a:t>2.</a:t>
                      </a:r>
                      <a:r>
                        <a:rPr lang="zh-TW" sz="2000" kern="100" dirty="0">
                          <a:solidFill>
                            <a:schemeClr val="tx1"/>
                          </a:solidFill>
                          <a:latin typeface="標楷體" pitchFamily="65" charset="-120"/>
                          <a:ea typeface="標楷體" pitchFamily="65" charset="-120"/>
                          <a:cs typeface="細明體"/>
                        </a:rPr>
                        <a:t>【</a:t>
                      </a:r>
                      <a:r>
                        <a:rPr lang="en-US" sz="2000" kern="100" dirty="0">
                          <a:solidFill>
                            <a:schemeClr val="tx1"/>
                          </a:solidFill>
                          <a:latin typeface="標楷體" pitchFamily="65" charset="-120"/>
                          <a:ea typeface="標楷體" pitchFamily="65" charset="-120"/>
                          <a:cs typeface="細明體"/>
                        </a:rPr>
                        <a:t>     </a:t>
                      </a:r>
                      <a:r>
                        <a:rPr lang="en-US" sz="2000" kern="100" dirty="0" smtClean="0">
                          <a:solidFill>
                            <a:schemeClr val="tx1"/>
                          </a:solidFill>
                          <a:latin typeface="標楷體" pitchFamily="65" charset="-120"/>
                          <a:ea typeface="標楷體" pitchFamily="65" charset="-120"/>
                          <a:cs typeface="細明體"/>
                        </a:rPr>
                        <a:t>  </a:t>
                      </a:r>
                      <a:r>
                        <a:rPr lang="zh-TW" sz="2000" kern="100" dirty="0">
                          <a:solidFill>
                            <a:schemeClr val="tx1"/>
                          </a:solidFill>
                          <a:latin typeface="標楷體" pitchFamily="65" charset="-120"/>
                          <a:ea typeface="標楷體" pitchFamily="65" charset="-120"/>
                          <a:cs typeface="細明體"/>
                        </a:rPr>
                        <a:t>】</a:t>
                      </a:r>
                      <a:endParaRPr lang="zh-TW" sz="2000" kern="100" dirty="0">
                        <a:solidFill>
                          <a:schemeClr val="tx1"/>
                        </a:solidFill>
                        <a:latin typeface="標楷體" pitchFamily="65" charset="-120"/>
                        <a:ea typeface="標楷體" pitchFamily="65" charset="-120"/>
                        <a:cs typeface="Times New Roman"/>
                      </a:endParaRPr>
                    </a:p>
                  </a:txBody>
                  <a:tcPr marL="68242" marR="682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pPr>
                      <a:r>
                        <a:rPr lang="zh-TW" sz="2000" kern="100" dirty="0" smtClean="0">
                          <a:solidFill>
                            <a:schemeClr val="tx1"/>
                          </a:solidFill>
                          <a:latin typeface="標楷體" pitchFamily="65" charset="-120"/>
                          <a:ea typeface="標楷體" pitchFamily="65" charset="-120"/>
                          <a:cs typeface="Times New Roman"/>
                        </a:rPr>
                        <a:t>標</a:t>
                      </a:r>
                      <a:r>
                        <a:rPr lang="zh-TW" sz="2000" kern="100" dirty="0">
                          <a:solidFill>
                            <a:schemeClr val="tx1"/>
                          </a:solidFill>
                          <a:latin typeface="標楷體" pitchFamily="65" charset="-120"/>
                          <a:ea typeface="標楷體" pitchFamily="65" charset="-120"/>
                          <a:cs typeface="Times New Roman"/>
                        </a:rPr>
                        <a:t>出地圖的</a:t>
                      </a:r>
                      <a:r>
                        <a:rPr lang="zh-TW" sz="2000" kern="100" dirty="0" smtClean="0">
                          <a:solidFill>
                            <a:schemeClr val="tx1"/>
                          </a:solidFill>
                          <a:latin typeface="標楷體" pitchFamily="65" charset="-120"/>
                          <a:ea typeface="標楷體" pitchFamily="65" charset="-120"/>
                          <a:cs typeface="Times New Roman"/>
                        </a:rPr>
                        <a:t>方位</a:t>
                      </a:r>
                      <a:r>
                        <a:rPr lang="zh-TW" sz="2000" kern="100" dirty="0">
                          <a:solidFill>
                            <a:schemeClr val="tx1"/>
                          </a:solidFill>
                          <a:latin typeface="標楷體" pitchFamily="65" charset="-120"/>
                          <a:ea typeface="標楷體" pitchFamily="65" charset="-120"/>
                          <a:cs typeface="Times New Roman"/>
                        </a:rPr>
                        <a:t>。 </a:t>
                      </a:r>
                    </a:p>
                  </a:txBody>
                  <a:tcPr marL="68242" marR="682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en-US" altLang="zh-TW" sz="2000" kern="100" dirty="0" smtClean="0">
                          <a:solidFill>
                            <a:schemeClr val="tx1"/>
                          </a:solidFill>
                          <a:latin typeface="標楷體" pitchFamily="65" charset="-120"/>
                          <a:ea typeface="標楷體" pitchFamily="65" charset="-120"/>
                          <a:cs typeface="Times New Roman"/>
                        </a:rPr>
                        <a:t>(1)</a:t>
                      </a:r>
                      <a:r>
                        <a:rPr lang="zh-TW" sz="2000" kern="100" dirty="0" smtClean="0">
                          <a:solidFill>
                            <a:schemeClr val="tx1"/>
                          </a:solidFill>
                          <a:latin typeface="標楷體" pitchFamily="65" charset="-120"/>
                          <a:ea typeface="標楷體" pitchFamily="65" charset="-120"/>
                          <a:cs typeface="Times New Roman"/>
                        </a:rPr>
                        <a:t>箭頭</a:t>
                      </a:r>
                      <a:r>
                        <a:rPr lang="zh-TW" sz="2000" kern="100" dirty="0">
                          <a:solidFill>
                            <a:schemeClr val="tx1"/>
                          </a:solidFill>
                          <a:latin typeface="標楷體" pitchFamily="65" charset="-120"/>
                          <a:ea typeface="標楷體" pitchFamily="65" charset="-120"/>
                          <a:cs typeface="Times New Roman"/>
                        </a:rPr>
                        <a:t>表示【</a:t>
                      </a:r>
                      <a:r>
                        <a:rPr lang="en-US" sz="2000" kern="100" dirty="0">
                          <a:solidFill>
                            <a:schemeClr val="tx1"/>
                          </a:solidFill>
                          <a:latin typeface="標楷體" pitchFamily="65" charset="-120"/>
                          <a:ea typeface="標楷體" pitchFamily="65" charset="-120"/>
                          <a:cs typeface="細明體"/>
                        </a:rPr>
                        <a:t>   </a:t>
                      </a:r>
                      <a:r>
                        <a:rPr lang="zh-TW" sz="2000" kern="100" dirty="0" smtClean="0">
                          <a:solidFill>
                            <a:schemeClr val="tx1"/>
                          </a:solidFill>
                          <a:latin typeface="標楷體" pitchFamily="65" charset="-120"/>
                          <a:ea typeface="標楷體" pitchFamily="65" charset="-120"/>
                          <a:cs typeface="Times New Roman"/>
                        </a:rPr>
                        <a:t>】</a:t>
                      </a:r>
                      <a:r>
                        <a:rPr lang="zh-TW" sz="2000" kern="100" dirty="0">
                          <a:solidFill>
                            <a:schemeClr val="tx1"/>
                          </a:solidFill>
                          <a:latin typeface="標楷體" pitchFamily="65" charset="-120"/>
                          <a:ea typeface="標楷體" pitchFamily="65" charset="-120"/>
                          <a:cs typeface="Times New Roman"/>
                        </a:rPr>
                        <a:t>方。</a:t>
                      </a:r>
                    </a:p>
                    <a:p>
                      <a:pPr marL="0" indent="-444500" algn="l">
                        <a:lnSpc>
                          <a:spcPct val="100000"/>
                        </a:lnSpc>
                        <a:spcAft>
                          <a:spcPts val="0"/>
                        </a:spcAft>
                      </a:pPr>
                      <a:r>
                        <a:rPr lang="en-US" altLang="zh-TW" sz="2000" kern="100" dirty="0" smtClean="0">
                          <a:solidFill>
                            <a:schemeClr val="tx1"/>
                          </a:solidFill>
                          <a:latin typeface="標楷體" pitchFamily="65" charset="-120"/>
                          <a:ea typeface="標楷體" pitchFamily="65" charset="-120"/>
                          <a:cs typeface="Times New Roman"/>
                        </a:rPr>
                        <a:t>(2)</a:t>
                      </a:r>
                      <a:r>
                        <a:rPr lang="zh-TW" sz="2000" kern="100" dirty="0" smtClean="0">
                          <a:solidFill>
                            <a:schemeClr val="tx1"/>
                          </a:solidFill>
                          <a:latin typeface="標楷體" pitchFamily="65" charset="-120"/>
                          <a:ea typeface="標楷體" pitchFamily="65" charset="-120"/>
                          <a:cs typeface="Times New Roman"/>
                        </a:rPr>
                        <a:t>圖</a:t>
                      </a:r>
                      <a:r>
                        <a:rPr lang="zh-TW" sz="2000" kern="100" dirty="0">
                          <a:solidFill>
                            <a:schemeClr val="tx1"/>
                          </a:solidFill>
                          <a:latin typeface="標楷體" pitchFamily="65" charset="-120"/>
                          <a:ea typeface="標楷體" pitchFamily="65" charset="-120"/>
                          <a:cs typeface="Times New Roman"/>
                        </a:rPr>
                        <a:t>上若沒有特別標示</a:t>
                      </a:r>
                      <a:r>
                        <a:rPr lang="zh-TW" sz="2000" kern="100" dirty="0" smtClean="0">
                          <a:solidFill>
                            <a:schemeClr val="tx1"/>
                          </a:solidFill>
                          <a:latin typeface="標楷體" pitchFamily="65" charset="-120"/>
                          <a:ea typeface="標楷體" pitchFamily="65" charset="-120"/>
                          <a:cs typeface="Times New Roman"/>
                        </a:rPr>
                        <a:t>，</a:t>
                      </a:r>
                      <a:r>
                        <a:rPr lang="en-US" altLang="zh-TW" sz="2000" kern="100" dirty="0" smtClean="0">
                          <a:solidFill>
                            <a:schemeClr val="tx1"/>
                          </a:solidFill>
                          <a:latin typeface="標楷體" pitchFamily="65" charset="-120"/>
                          <a:ea typeface="標楷體" pitchFamily="65" charset="-120"/>
                          <a:cs typeface="Times New Roman"/>
                        </a:rPr>
                        <a:t> </a:t>
                      </a:r>
                      <a:r>
                        <a:rPr lang="zh-TW" sz="2000" kern="100" dirty="0" smtClean="0">
                          <a:solidFill>
                            <a:schemeClr val="tx1"/>
                          </a:solidFill>
                          <a:latin typeface="標楷體" pitchFamily="65" charset="-120"/>
                          <a:ea typeface="標楷體" pitchFamily="65" charset="-120"/>
                          <a:cs typeface="Times New Roman"/>
                        </a:rPr>
                        <a:t>通常</a:t>
                      </a:r>
                      <a:r>
                        <a:rPr lang="zh-TW" sz="2000" kern="100" dirty="0">
                          <a:solidFill>
                            <a:schemeClr val="tx1"/>
                          </a:solidFill>
                          <a:latin typeface="標楷體" pitchFamily="65" charset="-120"/>
                          <a:ea typeface="標楷體" pitchFamily="65" charset="-120"/>
                          <a:cs typeface="Times New Roman"/>
                        </a:rPr>
                        <a:t>以圖的上方為北方。</a:t>
                      </a:r>
                    </a:p>
                    <a:p>
                      <a:pPr marL="0" algn="l">
                        <a:lnSpc>
                          <a:spcPct val="100000"/>
                        </a:lnSpc>
                        <a:spcAft>
                          <a:spcPts val="0"/>
                        </a:spcAft>
                      </a:pPr>
                      <a:r>
                        <a:rPr lang="en-US" altLang="zh-TW" sz="2000" kern="100" dirty="0" smtClean="0">
                          <a:solidFill>
                            <a:schemeClr val="tx1"/>
                          </a:solidFill>
                          <a:latin typeface="標楷體" pitchFamily="65" charset="-120"/>
                          <a:ea typeface="標楷體" pitchFamily="65" charset="-120"/>
                          <a:cs typeface="Times New Roman"/>
                        </a:rPr>
                        <a:t>(3)</a:t>
                      </a:r>
                      <a:r>
                        <a:rPr lang="zh-TW" sz="2000" kern="100" dirty="0" smtClean="0">
                          <a:solidFill>
                            <a:schemeClr val="tx1"/>
                          </a:solidFill>
                          <a:latin typeface="標楷體" pitchFamily="65" charset="-120"/>
                          <a:ea typeface="標楷體" pitchFamily="65" charset="-120"/>
                          <a:cs typeface="Times New Roman"/>
                        </a:rPr>
                        <a:t>可</a:t>
                      </a:r>
                      <a:r>
                        <a:rPr lang="zh-TW" sz="2000" kern="100" dirty="0">
                          <a:solidFill>
                            <a:schemeClr val="tx1"/>
                          </a:solidFill>
                          <a:latin typeface="標楷體" pitchFamily="65" charset="-120"/>
                          <a:ea typeface="標楷體" pitchFamily="65" charset="-120"/>
                          <a:cs typeface="Times New Roman"/>
                        </a:rPr>
                        <a:t>用經緯線判斷方位。</a:t>
                      </a:r>
                    </a:p>
                  </a:txBody>
                  <a:tcPr marL="68242" marR="682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marL="0" algn="l">
                        <a:lnSpc>
                          <a:spcPct val="100000"/>
                        </a:lnSpc>
                        <a:spcAft>
                          <a:spcPts val="0"/>
                        </a:spcAft>
                      </a:pPr>
                      <a:r>
                        <a:rPr lang="en-US" sz="2000" kern="100" dirty="0">
                          <a:solidFill>
                            <a:schemeClr val="tx1"/>
                          </a:solidFill>
                          <a:latin typeface="標楷體" pitchFamily="65" charset="-120"/>
                          <a:ea typeface="標楷體" pitchFamily="65" charset="-120"/>
                          <a:cs typeface="Times New Roman"/>
                        </a:rPr>
                        <a:t>3.</a:t>
                      </a:r>
                      <a:r>
                        <a:rPr lang="zh-TW" sz="2000" kern="100" dirty="0">
                          <a:solidFill>
                            <a:schemeClr val="tx1"/>
                          </a:solidFill>
                          <a:latin typeface="標楷體" pitchFamily="65" charset="-120"/>
                          <a:ea typeface="標楷體" pitchFamily="65" charset="-120"/>
                          <a:cs typeface="細明體"/>
                        </a:rPr>
                        <a:t>【</a:t>
                      </a:r>
                      <a:r>
                        <a:rPr lang="en-US" sz="2000" kern="100" dirty="0">
                          <a:solidFill>
                            <a:schemeClr val="tx1"/>
                          </a:solidFill>
                          <a:latin typeface="標楷體" pitchFamily="65" charset="-120"/>
                          <a:ea typeface="標楷體" pitchFamily="65" charset="-120"/>
                          <a:cs typeface="細明體"/>
                        </a:rPr>
                        <a:t>    </a:t>
                      </a:r>
                      <a:r>
                        <a:rPr lang="en-US" sz="2000" kern="100" dirty="0" smtClean="0">
                          <a:solidFill>
                            <a:schemeClr val="tx1"/>
                          </a:solidFill>
                          <a:latin typeface="標楷體" pitchFamily="65" charset="-120"/>
                          <a:ea typeface="標楷體" pitchFamily="65" charset="-120"/>
                          <a:cs typeface="細明體"/>
                        </a:rPr>
                        <a:t>   </a:t>
                      </a:r>
                      <a:r>
                        <a:rPr lang="zh-TW" sz="2000" kern="100" dirty="0">
                          <a:solidFill>
                            <a:schemeClr val="tx1"/>
                          </a:solidFill>
                          <a:latin typeface="標楷體" pitchFamily="65" charset="-120"/>
                          <a:ea typeface="標楷體" pitchFamily="65" charset="-120"/>
                          <a:cs typeface="細明體"/>
                        </a:rPr>
                        <a:t>】</a:t>
                      </a:r>
                      <a:endParaRPr lang="zh-TW" sz="2000" kern="100" dirty="0">
                        <a:solidFill>
                          <a:schemeClr val="tx1"/>
                        </a:solidFill>
                        <a:latin typeface="標楷體" pitchFamily="65" charset="-120"/>
                        <a:ea typeface="標楷體" pitchFamily="65" charset="-120"/>
                        <a:cs typeface="Times New Roman"/>
                      </a:endParaRPr>
                    </a:p>
                  </a:txBody>
                  <a:tcPr marL="68242" marR="682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2000" kern="100">
                          <a:solidFill>
                            <a:schemeClr val="tx1"/>
                          </a:solidFill>
                          <a:latin typeface="標楷體" pitchFamily="65" charset="-120"/>
                          <a:ea typeface="標楷體" pitchFamily="65" charset="-120"/>
                          <a:cs typeface="細明體"/>
                        </a:rPr>
                        <a:t>地圖中符號的說明。</a:t>
                      </a:r>
                      <a:endParaRPr lang="zh-TW" sz="2000" kern="100">
                        <a:solidFill>
                          <a:schemeClr val="tx1"/>
                        </a:solidFill>
                        <a:latin typeface="標楷體" pitchFamily="65" charset="-120"/>
                        <a:ea typeface="標楷體" pitchFamily="65" charset="-120"/>
                        <a:cs typeface="Times New Roman"/>
                      </a:endParaRPr>
                    </a:p>
                  </a:txBody>
                  <a:tcPr marL="68242" marR="682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2000" kern="100" dirty="0">
                          <a:solidFill>
                            <a:schemeClr val="tx1"/>
                          </a:solidFill>
                          <a:latin typeface="標楷體" pitchFamily="65" charset="-120"/>
                          <a:ea typeface="標楷體" pitchFamily="65" charset="-120"/>
                          <a:cs typeface="Times New Roman"/>
                        </a:rPr>
                        <a:t>「卍」表示寺廟</a:t>
                      </a:r>
                      <a:r>
                        <a:rPr lang="zh-TW" sz="2000" kern="100" dirty="0" smtClean="0">
                          <a:solidFill>
                            <a:schemeClr val="tx1"/>
                          </a:solidFill>
                          <a:latin typeface="標楷體" pitchFamily="65" charset="-120"/>
                          <a:ea typeface="標楷體" pitchFamily="65" charset="-120"/>
                          <a:cs typeface="Times New Roman"/>
                        </a:rPr>
                        <a:t>；</a:t>
                      </a:r>
                      <a:r>
                        <a:rPr lang="en-US" altLang="zh-TW" sz="2000" kern="100" dirty="0" smtClean="0">
                          <a:solidFill>
                            <a:schemeClr val="tx1"/>
                          </a:solidFill>
                          <a:latin typeface="標楷體" pitchFamily="65" charset="-120"/>
                          <a:ea typeface="標楷體" pitchFamily="65" charset="-120"/>
                          <a:cs typeface="Times New Roman"/>
                        </a:rPr>
                        <a:t/>
                      </a:r>
                      <a:br>
                        <a:rPr lang="en-US" altLang="zh-TW" sz="2000" kern="100" dirty="0" smtClean="0">
                          <a:solidFill>
                            <a:schemeClr val="tx1"/>
                          </a:solidFill>
                          <a:latin typeface="標楷體" pitchFamily="65" charset="-120"/>
                          <a:ea typeface="標楷體" pitchFamily="65" charset="-120"/>
                          <a:cs typeface="Times New Roman"/>
                        </a:rPr>
                      </a:br>
                      <a:r>
                        <a:rPr lang="zh-TW" altLang="en-US" sz="2000" kern="100" dirty="0" smtClean="0">
                          <a:solidFill>
                            <a:schemeClr val="tx1"/>
                          </a:solidFill>
                          <a:latin typeface="標楷體" pitchFamily="65" charset="-120"/>
                          <a:ea typeface="標楷體" pitchFamily="65" charset="-120"/>
                          <a:cs typeface="Times New Roman"/>
                        </a:rPr>
                        <a:t> </a:t>
                      </a:r>
                      <a:r>
                        <a:rPr lang="en-US" sz="2000" kern="100" dirty="0" smtClean="0">
                          <a:solidFill>
                            <a:schemeClr val="tx1"/>
                          </a:solidFill>
                          <a:latin typeface="標楷體" pitchFamily="65" charset="-120"/>
                          <a:ea typeface="標楷體" pitchFamily="65" charset="-120"/>
                          <a:cs typeface="Times New Roman"/>
                        </a:rPr>
                        <a:t>文</a:t>
                      </a:r>
                      <a:r>
                        <a:rPr lang="zh-TW" altLang="en-US" sz="2000" kern="100" dirty="0" smtClean="0">
                          <a:solidFill>
                            <a:schemeClr val="tx1"/>
                          </a:solidFill>
                          <a:latin typeface="標楷體" pitchFamily="65" charset="-120"/>
                          <a:ea typeface="標楷體" pitchFamily="65" charset="-120"/>
                          <a:cs typeface="Times New Roman"/>
                        </a:rPr>
                        <a:t> </a:t>
                      </a:r>
                      <a:r>
                        <a:rPr lang="zh-TW" sz="2000" kern="100" dirty="0" smtClean="0">
                          <a:solidFill>
                            <a:schemeClr val="tx1"/>
                          </a:solidFill>
                          <a:latin typeface="標楷體" pitchFamily="65" charset="-120"/>
                          <a:ea typeface="標楷體" pitchFamily="65" charset="-120"/>
                          <a:cs typeface="Times New Roman"/>
                        </a:rPr>
                        <a:t>表示</a:t>
                      </a:r>
                      <a:r>
                        <a:rPr lang="zh-TW" sz="2000" kern="100" dirty="0">
                          <a:solidFill>
                            <a:schemeClr val="tx1"/>
                          </a:solidFill>
                          <a:latin typeface="標楷體" pitchFamily="65" charset="-120"/>
                          <a:ea typeface="標楷體" pitchFamily="65" charset="-120"/>
                          <a:cs typeface="Times New Roman"/>
                        </a:rPr>
                        <a:t>學校……</a:t>
                      </a:r>
                    </a:p>
                  </a:txBody>
                  <a:tcPr marL="68242" marR="682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05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kern="100" dirty="0" smtClean="0">
                          <a:solidFill>
                            <a:schemeClr val="tx1"/>
                          </a:solidFill>
                          <a:latin typeface="標楷體" pitchFamily="65" charset="-120"/>
                          <a:ea typeface="標楷體" pitchFamily="65" charset="-120"/>
                          <a:cs typeface="Times New Roman"/>
                        </a:rPr>
                        <a:t>4.</a:t>
                      </a:r>
                      <a:r>
                        <a:rPr lang="zh-TW" altLang="zh-TW" sz="2000" kern="100" dirty="0" smtClean="0">
                          <a:solidFill>
                            <a:schemeClr val="tx1"/>
                          </a:solidFill>
                          <a:latin typeface="標楷體" pitchFamily="65" charset="-120"/>
                          <a:ea typeface="標楷體" pitchFamily="65" charset="-120"/>
                          <a:cs typeface="細明體"/>
                        </a:rPr>
                        <a:t>【</a:t>
                      </a:r>
                      <a:r>
                        <a:rPr lang="en-US" altLang="zh-TW" sz="2000" kern="100" dirty="0" smtClean="0">
                          <a:solidFill>
                            <a:schemeClr val="tx1"/>
                          </a:solidFill>
                          <a:latin typeface="標楷體" pitchFamily="65" charset="-120"/>
                          <a:ea typeface="標楷體" pitchFamily="65" charset="-120"/>
                          <a:cs typeface="細明體"/>
                        </a:rPr>
                        <a:t>       </a:t>
                      </a:r>
                      <a:r>
                        <a:rPr lang="zh-TW" altLang="zh-TW" sz="2000" kern="100" dirty="0" smtClean="0">
                          <a:solidFill>
                            <a:schemeClr val="tx1"/>
                          </a:solidFill>
                          <a:latin typeface="標楷體" pitchFamily="65" charset="-120"/>
                          <a:ea typeface="標楷體" pitchFamily="65" charset="-120"/>
                          <a:cs typeface="細明體"/>
                        </a:rPr>
                        <a:t>】</a:t>
                      </a:r>
                      <a:endParaRPr lang="zh-TW" altLang="zh-TW" sz="2000" kern="100" dirty="0" smtClean="0">
                        <a:solidFill>
                          <a:schemeClr val="tx1"/>
                        </a:solidFill>
                        <a:latin typeface="標楷體" pitchFamily="65" charset="-120"/>
                        <a:ea typeface="標楷體" pitchFamily="65" charset="-120"/>
                        <a:cs typeface="Times New Roman"/>
                      </a:endParaRPr>
                    </a:p>
                    <a:p>
                      <a:pPr marL="0" algn="l">
                        <a:lnSpc>
                          <a:spcPct val="100000"/>
                        </a:lnSpc>
                        <a:spcAft>
                          <a:spcPts val="0"/>
                        </a:spcAft>
                      </a:pPr>
                      <a:endParaRPr lang="zh-TW" sz="2000" kern="100" dirty="0">
                        <a:solidFill>
                          <a:schemeClr val="tx1"/>
                        </a:solidFill>
                        <a:latin typeface="標楷體" pitchFamily="65" charset="-120"/>
                        <a:ea typeface="標楷體" pitchFamily="65" charset="-120"/>
                        <a:cs typeface="Times New Roman"/>
                      </a:endParaRPr>
                    </a:p>
                  </a:txBody>
                  <a:tcPr marL="68242" marR="682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zh-TW" altLang="zh-TW" sz="2000" kern="1200" dirty="0" smtClean="0">
                          <a:solidFill>
                            <a:schemeClr val="tx1"/>
                          </a:solidFill>
                          <a:latin typeface="標楷體" pitchFamily="65" charset="-120"/>
                          <a:ea typeface="標楷體" pitchFamily="65" charset="-120"/>
                          <a:cs typeface="+mn-cs"/>
                        </a:rPr>
                        <a:t>（</a:t>
                      </a:r>
                      <a:r>
                        <a:rPr lang="en-US" altLang="zh-TW" sz="2000" kern="1200" dirty="0" smtClean="0">
                          <a:solidFill>
                            <a:schemeClr val="tx1"/>
                          </a:solidFill>
                          <a:latin typeface="標楷體" pitchFamily="65" charset="-120"/>
                          <a:ea typeface="標楷體" pitchFamily="65" charset="-120"/>
                          <a:cs typeface="+mn-cs"/>
                        </a:rPr>
                        <a:t>1</a:t>
                      </a:r>
                      <a:r>
                        <a:rPr lang="zh-TW" altLang="zh-TW" sz="2000" kern="1200" dirty="0" smtClean="0">
                          <a:solidFill>
                            <a:schemeClr val="tx1"/>
                          </a:solidFill>
                          <a:latin typeface="標楷體" pitchFamily="65" charset="-120"/>
                          <a:ea typeface="標楷體" pitchFamily="65" charset="-120"/>
                          <a:cs typeface="+mn-cs"/>
                        </a:rPr>
                        <a:t>）表示地圖縮小的比例。</a:t>
                      </a:r>
                    </a:p>
                    <a:p>
                      <a:r>
                        <a:rPr lang="zh-TW" altLang="zh-TW" sz="2000" kern="1200" dirty="0" smtClean="0">
                          <a:solidFill>
                            <a:schemeClr val="tx1"/>
                          </a:solidFill>
                          <a:latin typeface="標楷體" pitchFamily="65" charset="-120"/>
                          <a:ea typeface="標楷體" pitchFamily="65" charset="-120"/>
                          <a:cs typeface="+mn-cs"/>
                        </a:rPr>
                        <a:t>（</a:t>
                      </a:r>
                      <a:r>
                        <a:rPr lang="en-US" altLang="zh-TW" sz="2000" kern="1200" dirty="0" smtClean="0">
                          <a:solidFill>
                            <a:schemeClr val="tx1"/>
                          </a:solidFill>
                          <a:latin typeface="標楷體" pitchFamily="65" charset="-120"/>
                          <a:ea typeface="標楷體" pitchFamily="65" charset="-120"/>
                          <a:cs typeface="+mn-cs"/>
                        </a:rPr>
                        <a:t>2</a:t>
                      </a:r>
                      <a:r>
                        <a:rPr lang="zh-TW" altLang="zh-TW" sz="2000" kern="1200" dirty="0" smtClean="0">
                          <a:solidFill>
                            <a:schemeClr val="tx1"/>
                          </a:solidFill>
                          <a:latin typeface="標楷體" pitchFamily="65" charset="-120"/>
                          <a:ea typeface="標楷體" pitchFamily="65" charset="-120"/>
                          <a:cs typeface="+mn-cs"/>
                        </a:rPr>
                        <a:t>）又可稱為「縮尺」</a:t>
                      </a:r>
                    </a:p>
                    <a:p>
                      <a:r>
                        <a:rPr lang="zh-TW" altLang="zh-TW" sz="2000" kern="1200" dirty="0" smtClean="0">
                          <a:solidFill>
                            <a:schemeClr val="tx1"/>
                          </a:solidFill>
                          <a:latin typeface="標楷體" pitchFamily="65" charset="-120"/>
                          <a:ea typeface="標楷體" pitchFamily="65" charset="-120"/>
                          <a:cs typeface="+mn-cs"/>
                        </a:rPr>
                        <a:t>（</a:t>
                      </a:r>
                      <a:r>
                        <a:rPr lang="en-US" altLang="zh-TW" sz="2000" kern="1200" dirty="0" smtClean="0">
                          <a:solidFill>
                            <a:schemeClr val="tx1"/>
                          </a:solidFill>
                          <a:latin typeface="標楷體" pitchFamily="65" charset="-120"/>
                          <a:ea typeface="標楷體" pitchFamily="65" charset="-120"/>
                          <a:cs typeface="+mn-cs"/>
                        </a:rPr>
                        <a:t>3</a:t>
                      </a:r>
                      <a:r>
                        <a:rPr lang="zh-TW" altLang="zh-TW" sz="2000" kern="1200" dirty="0" smtClean="0">
                          <a:solidFill>
                            <a:schemeClr val="tx1"/>
                          </a:solidFill>
                          <a:latin typeface="標楷體" pitchFamily="65" charset="-120"/>
                          <a:ea typeface="標楷體" pitchFamily="65" charset="-120"/>
                          <a:cs typeface="+mn-cs"/>
                        </a:rPr>
                        <a:t>）可推算真實地表的實際距離。</a:t>
                      </a:r>
                      <a:endParaRPr lang="zh-TW" sz="2000" kern="100" dirty="0">
                        <a:solidFill>
                          <a:schemeClr val="tx1"/>
                        </a:solidFill>
                        <a:latin typeface="標楷體" pitchFamily="65" charset="-120"/>
                        <a:ea typeface="標楷體" pitchFamily="65" charset="-120"/>
                        <a:cs typeface="Times New Roman"/>
                      </a:endParaRPr>
                    </a:p>
                  </a:txBody>
                  <a:tcPr marL="68242" marR="682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a:lnSpc>
                          <a:spcPct val="100000"/>
                        </a:lnSpc>
                        <a:spcAft>
                          <a:spcPts val="0"/>
                        </a:spcAft>
                      </a:pPr>
                      <a:endParaRPr lang="zh-TW" sz="2800" kern="100" dirty="0">
                        <a:latin typeface="標楷體" pitchFamily="65" charset="-120"/>
                        <a:ea typeface="標楷體" pitchFamily="65" charset="-120"/>
                        <a:cs typeface="Times New Roman"/>
                      </a:endParaRPr>
                    </a:p>
                  </a:txBody>
                  <a:tcPr marL="68239" marR="68239" marT="0" marB="0">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84348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4013" y="1490664"/>
            <a:ext cx="5895975" cy="3876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5779" name="標題 1"/>
          <p:cNvSpPr txBox="1">
            <a:spLocks/>
          </p:cNvSpPr>
          <p:nvPr/>
        </p:nvSpPr>
        <p:spPr bwMode="auto">
          <a:xfrm>
            <a:off x="2411413" y="549275"/>
            <a:ext cx="657383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r>
              <a:rPr kumimoji="0" lang="en-US" altLang="zh-TW" sz="4400" b="1" dirty="0">
                <a:solidFill>
                  <a:srgbClr val="2C06CC"/>
                </a:solidFill>
              </a:rPr>
              <a:t>A-3</a:t>
            </a:r>
            <a:r>
              <a:rPr kumimoji="0" lang="zh-TW" altLang="en-US" sz="4400" b="1" dirty="0">
                <a:solidFill>
                  <a:srgbClr val="2C06CC"/>
                </a:solidFill>
              </a:rPr>
              <a:t>基礎知識</a:t>
            </a:r>
            <a:r>
              <a:rPr kumimoji="0" lang="en-US" altLang="zh-TW" sz="4400" b="1" dirty="0" smtClean="0">
                <a:solidFill>
                  <a:srgbClr val="2C06CC"/>
                </a:solidFill>
              </a:rPr>
              <a:t>~</a:t>
            </a:r>
            <a:r>
              <a:rPr kumimoji="0" lang="zh-TW" altLang="en-US" sz="2800" b="1" dirty="0" smtClean="0">
                <a:solidFill>
                  <a:prstClr val="black"/>
                </a:solidFill>
              </a:rPr>
              <a:t>認識比例尺</a:t>
            </a:r>
            <a:endParaRPr kumimoji="0" lang="zh-TW" altLang="en-US" sz="4400" b="1" dirty="0">
              <a:solidFill>
                <a:prstClr val="black"/>
              </a:solidFill>
              <a:latin typeface="Calibri" pitchFamily="34" charset="0"/>
            </a:endParaRPr>
          </a:p>
        </p:txBody>
      </p:sp>
    </p:spTree>
    <p:extLst>
      <p:ext uri="{BB962C8B-B14F-4D97-AF65-F5344CB8AC3E}">
        <p14:creationId xmlns:p14="http://schemas.microsoft.com/office/powerpoint/2010/main" xmlns="" val="4154174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7826" name="圖片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754" y="2565406"/>
            <a:ext cx="7616825" cy="199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7" name="標題 1"/>
          <p:cNvSpPr txBox="1">
            <a:spLocks/>
          </p:cNvSpPr>
          <p:nvPr/>
        </p:nvSpPr>
        <p:spPr bwMode="auto">
          <a:xfrm>
            <a:off x="971550" y="765176"/>
            <a:ext cx="7510463"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r>
              <a:rPr kumimoji="0" lang="en-US" altLang="zh-TW" sz="4400" b="1" dirty="0">
                <a:solidFill>
                  <a:srgbClr val="2C06CC"/>
                </a:solidFill>
                <a:latin typeface="Calibri" pitchFamily="34" charset="0"/>
              </a:rPr>
              <a:t>B-1</a:t>
            </a:r>
            <a:r>
              <a:rPr kumimoji="0" lang="zh-TW" altLang="en-US" sz="4400" b="1" dirty="0">
                <a:solidFill>
                  <a:srgbClr val="2C06CC"/>
                </a:solidFill>
                <a:latin typeface="Calibri" pitchFamily="34" charset="0"/>
              </a:rPr>
              <a:t>分析應用</a:t>
            </a:r>
            <a:r>
              <a:rPr kumimoji="0" lang="en-US" altLang="zh-TW" sz="4400" b="1" dirty="0">
                <a:solidFill>
                  <a:prstClr val="black"/>
                </a:solidFill>
                <a:latin typeface="Calibri" pitchFamily="34" charset="0"/>
              </a:rPr>
              <a:t>~</a:t>
            </a:r>
          </a:p>
          <a:p>
            <a:pPr eaLnBrk="1" fontAlgn="base" hangingPunct="1">
              <a:spcBef>
                <a:spcPct val="0"/>
              </a:spcBef>
              <a:spcAft>
                <a:spcPct val="0"/>
              </a:spcAft>
            </a:pPr>
            <a:r>
              <a:rPr kumimoji="0" lang="zh-TW" altLang="en-US" sz="4400" b="1" dirty="0">
                <a:solidFill>
                  <a:prstClr val="black"/>
                </a:solidFill>
                <a:latin typeface="Calibri" pitchFamily="34" charset="0"/>
              </a:rPr>
              <a:t>                  </a:t>
            </a:r>
            <a:r>
              <a:rPr kumimoji="0" lang="zh-TW" altLang="en-US" sz="2800" b="1" dirty="0">
                <a:solidFill>
                  <a:prstClr val="black"/>
                </a:solidFill>
                <a:latin typeface="Calibri" pitchFamily="34" charset="0"/>
              </a:rPr>
              <a:t>透過異質分組合作學習較難知識 </a:t>
            </a:r>
          </a:p>
        </p:txBody>
      </p:sp>
    </p:spTree>
    <p:extLst>
      <p:ext uri="{BB962C8B-B14F-4D97-AF65-F5344CB8AC3E}">
        <p14:creationId xmlns:p14="http://schemas.microsoft.com/office/powerpoint/2010/main" xmlns="" val="161996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42976" y="1142988"/>
            <a:ext cx="742955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rPr>
              <a:t>1.</a:t>
            </a:r>
            <a:r>
              <a:rPr kumimoji="1" lang="zh-TW"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rPr>
              <a:t>十二年國教的</a:t>
            </a:r>
            <a:r>
              <a:rPr kumimoji="1" lang="zh-TW" altLang="en-US" sz="2800" b="0" i="0" u="none" strike="noStrike" cap="none" normalizeH="0" baseline="0" dirty="0" smtClean="0">
                <a:ln>
                  <a:noFill/>
                </a:ln>
                <a:solidFill>
                  <a:srgbClr val="7030A0"/>
                </a:solidFill>
                <a:effectLst/>
                <a:latin typeface="標楷體" pitchFamily="65" charset="-120"/>
                <a:ea typeface="標楷體" pitchFamily="65" charset="-120"/>
                <a:cs typeface="新細明體" pitchFamily="18" charset="-120"/>
              </a:rPr>
              <a:t>基本</a:t>
            </a:r>
            <a:r>
              <a:rPr kumimoji="1" lang="zh-TW"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rPr>
              <a:t>在適性揚才、拔尖扶弱。</a:t>
            </a:r>
            <a:endParaRPr kumimoji="1" lang="en-US" altLang="zh-TW"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8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
            </a:r>
            <a:br>
              <a:rPr kumimoji="1" lang="zh-TW" sz="28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br>
            <a:r>
              <a:rPr kumimoji="1" lang="zh-TW" altLang="zh-TW"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rPr>
              <a:t>2.</a:t>
            </a:r>
            <a:r>
              <a:rPr kumimoji="1" lang="zh-TW"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rPr>
              <a:t>十二年國教的重點在</a:t>
            </a:r>
            <a:r>
              <a:rPr kumimoji="1" lang="zh-TW" sz="2800" b="0" i="0" u="none" strike="noStrike" cap="none" normalizeH="0" baseline="0" dirty="0" smtClean="0">
                <a:ln>
                  <a:noFill/>
                </a:ln>
                <a:solidFill>
                  <a:srgbClr val="7030A0"/>
                </a:solidFill>
                <a:effectLst/>
                <a:latin typeface="標楷體" pitchFamily="65" charset="-120"/>
                <a:ea typeface="標楷體" pitchFamily="65" charset="-120"/>
                <a:cs typeface="新細明體" pitchFamily="18" charset="-120"/>
              </a:rPr>
              <a:t>適性輔導</a:t>
            </a:r>
            <a:r>
              <a:rPr kumimoji="1" lang="zh-TW"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rPr>
              <a:t>，讓學生能依</a:t>
            </a:r>
            <a:r>
              <a:rPr kumimoji="1" lang="zh-TW" altLang="en-US"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rPr>
              <a:t> </a:t>
            </a:r>
            <a:r>
              <a:rPr kumimoji="1" lang="zh-TW"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rPr>
              <a:t>循其生涯規劃，進入適當的就學就業環境。</a:t>
            </a:r>
            <a:endParaRPr kumimoji="1" lang="en-US" altLang="zh-TW"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8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
            </a:r>
            <a:br>
              <a:rPr kumimoji="1" lang="zh-TW" sz="28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br>
            <a:r>
              <a:rPr kumimoji="1" lang="zh-TW" altLang="zh-TW"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rPr>
              <a:t>3.</a:t>
            </a:r>
            <a:r>
              <a:rPr kumimoji="1" lang="zh-TW"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rPr>
              <a:t>十二年國教的重要在</a:t>
            </a:r>
            <a:r>
              <a:rPr kumimoji="1" lang="zh-TW" altLang="en-US" sz="2800" b="0" i="0" u="none" strike="noStrike" cap="none" normalizeH="0" baseline="0" dirty="0" smtClean="0">
                <a:ln>
                  <a:noFill/>
                </a:ln>
                <a:solidFill>
                  <a:srgbClr val="7030A0"/>
                </a:solidFill>
                <a:effectLst/>
                <a:latin typeface="標楷體" pitchFamily="65" charset="-120"/>
                <a:ea typeface="標楷體" pitchFamily="65" charset="-120"/>
                <a:cs typeface="新細明體" pitchFamily="18" charset="-120"/>
              </a:rPr>
              <a:t>有效學習、確保學力</a:t>
            </a:r>
            <a:r>
              <a:rPr kumimoji="1" lang="zh-TW"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rPr>
              <a:t>，</a:t>
            </a:r>
            <a:r>
              <a:rPr kumimoji="1" lang="zh-TW" altLang="en-US"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rPr>
              <a:t>為達到此一目標，要實施</a:t>
            </a:r>
            <a:r>
              <a:rPr kumimoji="1" lang="zh-TW" altLang="en-US" sz="2800" b="0" i="0" u="none" strike="noStrike" cap="none" normalizeH="0" baseline="0" dirty="0" smtClean="0">
                <a:ln>
                  <a:noFill/>
                </a:ln>
                <a:solidFill>
                  <a:srgbClr val="7030A0"/>
                </a:solidFill>
                <a:effectLst/>
                <a:latin typeface="標楷體" pitchFamily="65" charset="-120"/>
                <a:ea typeface="標楷體" pitchFamily="65" charset="-120"/>
                <a:cs typeface="新細明體" pitchFamily="18" charset="-120"/>
              </a:rPr>
              <a:t>有效教學</a:t>
            </a:r>
            <a:r>
              <a:rPr kumimoji="1" lang="zh-TW"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rPr>
              <a:t>。</a:t>
            </a:r>
            <a:endParaRPr kumimoji="1" lang="en-US" altLang="zh-TW"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8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
            </a:r>
            <a:br>
              <a:rPr kumimoji="1" lang="zh-TW" sz="28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br>
            <a:r>
              <a:rPr kumimoji="1" lang="zh-TW" altLang="zh-TW"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rPr>
              <a:t>4.</a:t>
            </a:r>
            <a:r>
              <a:rPr kumimoji="1" lang="zh-TW" altLang="en-US" sz="2800" b="0" i="0" u="none" strike="noStrike" cap="none" normalizeH="0" baseline="0" dirty="0" smtClean="0">
                <a:ln>
                  <a:noFill/>
                </a:ln>
                <a:solidFill>
                  <a:srgbClr val="7030A0"/>
                </a:solidFill>
                <a:effectLst/>
                <a:latin typeface="標楷體" pitchFamily="65" charset="-120"/>
                <a:ea typeface="標楷體" pitchFamily="65" charset="-120"/>
                <a:cs typeface="新細明體" pitchFamily="18" charset="-120"/>
              </a:rPr>
              <a:t>差異化教學</a:t>
            </a:r>
            <a:r>
              <a:rPr kumimoji="1" lang="zh-TW" altLang="en-US"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rPr>
              <a:t>、</a:t>
            </a:r>
            <a:r>
              <a:rPr kumimoji="1" lang="zh-TW" altLang="en-US" sz="2800" b="0" i="0" u="none" strike="noStrike" cap="none" normalizeH="0" baseline="0" dirty="0" smtClean="0">
                <a:ln>
                  <a:noFill/>
                </a:ln>
                <a:solidFill>
                  <a:srgbClr val="7030A0"/>
                </a:solidFill>
                <a:effectLst/>
                <a:latin typeface="標楷體" pitchFamily="65" charset="-120"/>
                <a:ea typeface="標楷體" pitchFamily="65" charset="-120"/>
                <a:cs typeface="新細明體" pitchFamily="18" charset="-120"/>
              </a:rPr>
              <a:t>多元評量</a:t>
            </a:r>
            <a:r>
              <a:rPr kumimoji="1" lang="zh-TW" altLang="en-US"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rPr>
              <a:t>、</a:t>
            </a:r>
            <a:r>
              <a:rPr kumimoji="1" lang="zh-TW" altLang="en-US" sz="2800" b="0" i="0" u="none" strike="noStrike" cap="none" normalizeH="0" baseline="0" dirty="0" smtClean="0">
                <a:ln>
                  <a:noFill/>
                </a:ln>
                <a:solidFill>
                  <a:srgbClr val="7030A0"/>
                </a:solidFill>
                <a:effectLst/>
                <a:latin typeface="標楷體" pitchFamily="65" charset="-120"/>
                <a:ea typeface="標楷體" pitchFamily="65" charset="-120"/>
                <a:cs typeface="新細明體" pitchFamily="18" charset="-120"/>
              </a:rPr>
              <a:t>補救教學</a:t>
            </a:r>
            <a:r>
              <a:rPr kumimoji="1" lang="zh-TW" altLang="en-US" sz="2800" b="0" i="0" u="none" strike="noStrike" cap="none" normalizeH="0" baseline="0" dirty="0" smtClean="0">
                <a:ln>
                  <a:noFill/>
                </a:ln>
                <a:solidFill>
                  <a:srgbClr val="37404E"/>
                </a:solidFill>
                <a:effectLst/>
                <a:latin typeface="標楷體" pitchFamily="65" charset="-120"/>
                <a:ea typeface="標楷體" pitchFamily="65" charset="-120"/>
                <a:cs typeface="新細明體" pitchFamily="18" charset="-120"/>
              </a:rPr>
              <a:t>，都是為達到有效教學而採取之理念與策略。</a:t>
            </a:r>
            <a:endParaRPr kumimoji="1" lang="zh-TW" sz="28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sp>
        <p:nvSpPr>
          <p:cNvPr id="3" name="文字方塊 2"/>
          <p:cNvSpPr txBox="1"/>
          <p:nvPr/>
        </p:nvSpPr>
        <p:spPr>
          <a:xfrm>
            <a:off x="214286" y="1214430"/>
            <a:ext cx="902811" cy="954107"/>
          </a:xfrm>
          <a:prstGeom prst="rect">
            <a:avLst/>
          </a:prstGeom>
          <a:noFill/>
        </p:spPr>
        <p:txBody>
          <a:bodyPr wrap="none" rtlCol="0">
            <a:spAutoFit/>
          </a:bodyPr>
          <a:lstStyle/>
          <a:p>
            <a:r>
              <a:rPr lang="zh-TW" altLang="en-US" sz="2800" dirty="0" smtClean="0">
                <a:latin typeface="微軟正黑體" pitchFamily="34" charset="-120"/>
                <a:ea typeface="微軟正黑體" pitchFamily="34" charset="-120"/>
              </a:rPr>
              <a:t>個人</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解讀</a:t>
            </a:r>
            <a:endParaRPr lang="zh-TW" altLang="en-US" sz="2800"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5">
                                            <p:txEl>
                                              <p:pRg st="1" end="1"/>
                                            </p:txEl>
                                          </p:spTgt>
                                        </p:tgtEl>
                                        <p:attrNameLst>
                                          <p:attrName>style.visibility</p:attrName>
                                        </p:attrNameLst>
                                      </p:cBhvr>
                                      <p:to>
                                        <p:strVal val="visible"/>
                                      </p:to>
                                    </p:set>
                                    <p:anim calcmode="lin" valueType="num">
                                      <p:cBhvr additive="base">
                                        <p:cTn id="13" dur="500" fill="hold"/>
                                        <p:tgtEl>
                                          <p:spTgt spid="102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5">
                                            <p:txEl>
                                              <p:pRg st="2" end="2"/>
                                            </p:txEl>
                                          </p:spTgt>
                                        </p:tgtEl>
                                        <p:attrNameLst>
                                          <p:attrName>style.visibility</p:attrName>
                                        </p:attrNameLst>
                                      </p:cBhvr>
                                      <p:to>
                                        <p:strVal val="visible"/>
                                      </p:to>
                                    </p:set>
                                    <p:anim calcmode="lin" valueType="num">
                                      <p:cBhvr additive="base">
                                        <p:cTn id="19" dur="500" fill="hold"/>
                                        <p:tgtEl>
                                          <p:spTgt spid="102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5">
                                            <p:txEl>
                                              <p:pRg st="3" end="3"/>
                                            </p:txEl>
                                          </p:spTgt>
                                        </p:tgtEl>
                                        <p:attrNameLst>
                                          <p:attrName>style.visibility</p:attrName>
                                        </p:attrNameLst>
                                      </p:cBhvr>
                                      <p:to>
                                        <p:strVal val="visible"/>
                                      </p:to>
                                    </p:set>
                                    <p:anim calcmode="lin" valueType="num">
                                      <p:cBhvr additive="base">
                                        <p:cTn id="25" dur="500" fill="hold"/>
                                        <p:tgtEl>
                                          <p:spTgt spid="102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00113" y="1341438"/>
            <a:ext cx="7986712" cy="47513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6803" name="標題 1"/>
          <p:cNvSpPr txBox="1">
            <a:spLocks/>
          </p:cNvSpPr>
          <p:nvPr/>
        </p:nvSpPr>
        <p:spPr bwMode="auto">
          <a:xfrm>
            <a:off x="2411413" y="549275"/>
            <a:ext cx="657383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r>
              <a:rPr kumimoji="0" lang="en-US" altLang="zh-TW" sz="4400" b="1" dirty="0">
                <a:solidFill>
                  <a:srgbClr val="2C06CC"/>
                </a:solidFill>
                <a:latin typeface="Calibri" pitchFamily="34" charset="0"/>
              </a:rPr>
              <a:t>B-2</a:t>
            </a:r>
            <a:r>
              <a:rPr kumimoji="0" lang="zh-TW" altLang="en-US" sz="4400" b="1" dirty="0">
                <a:solidFill>
                  <a:srgbClr val="2C06CC"/>
                </a:solidFill>
                <a:latin typeface="Calibri" pitchFamily="34" charset="0"/>
              </a:rPr>
              <a:t>分析</a:t>
            </a:r>
            <a:r>
              <a:rPr kumimoji="0" lang="zh-TW" altLang="en-US" sz="4400" b="1" dirty="0" smtClean="0">
                <a:solidFill>
                  <a:srgbClr val="2C06CC"/>
                </a:solidFill>
                <a:latin typeface="Calibri" pitchFamily="34" charset="0"/>
              </a:rPr>
              <a:t>應用</a:t>
            </a:r>
            <a:r>
              <a:rPr kumimoji="0" lang="en-US" altLang="zh-TW" sz="4400" b="1" dirty="0" smtClean="0">
                <a:solidFill>
                  <a:srgbClr val="2C06CC"/>
                </a:solidFill>
                <a:latin typeface="Calibri" pitchFamily="34" charset="0"/>
              </a:rPr>
              <a:t>~</a:t>
            </a:r>
            <a:r>
              <a:rPr kumimoji="0" lang="zh-TW" altLang="en-US" sz="2800" b="1" dirty="0" smtClean="0">
                <a:latin typeface="Calibri" pitchFamily="34" charset="0"/>
              </a:rPr>
              <a:t>大小比例尺</a:t>
            </a:r>
            <a:r>
              <a:rPr kumimoji="0" lang="zh-TW" altLang="en-US" sz="2800" b="1" dirty="0">
                <a:latin typeface="Calibri" pitchFamily="34" charset="0"/>
              </a:rPr>
              <a:t>判讀</a:t>
            </a:r>
          </a:p>
        </p:txBody>
      </p:sp>
    </p:spTree>
    <p:extLst>
      <p:ext uri="{BB962C8B-B14F-4D97-AF65-F5344CB8AC3E}">
        <p14:creationId xmlns:p14="http://schemas.microsoft.com/office/powerpoint/2010/main" xmlns="" val="966815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8851" name="圖片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6463" y="4114800"/>
            <a:ext cx="3232150" cy="2141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2" name="圖片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191001" y="3928210"/>
            <a:ext cx="3798758"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3" name="圖片 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048613" y="1066800"/>
            <a:ext cx="4095408" cy="2715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字方塊 1"/>
          <p:cNvSpPr txBox="1"/>
          <p:nvPr/>
        </p:nvSpPr>
        <p:spPr>
          <a:xfrm>
            <a:off x="4191000" y="314236"/>
            <a:ext cx="4800600" cy="646331"/>
          </a:xfrm>
          <a:prstGeom prst="rect">
            <a:avLst/>
          </a:prstGeom>
          <a:noFill/>
        </p:spPr>
        <p:txBody>
          <a:bodyPr wrap="square" rtlCol="0">
            <a:spAutoFit/>
          </a:bodyPr>
          <a:lstStyle/>
          <a:p>
            <a:r>
              <a:rPr lang="en-US" altLang="zh-CN" sz="3600" b="1" dirty="0" err="1" smtClean="0">
                <a:solidFill>
                  <a:srgbClr val="000000"/>
                </a:solidFill>
                <a:latin typeface="新細明體-ExtB" pitchFamily="18" charset="-120"/>
                <a:ea typeface="新細明體-ExtB" pitchFamily="18" charset="-120"/>
              </a:rPr>
              <a:t>小組的合作學習活動</a:t>
            </a:r>
            <a:endParaRPr lang="zh-TW" altLang="en-US" sz="3600" b="1" dirty="0"/>
          </a:p>
        </p:txBody>
      </p:sp>
      <p:pic>
        <p:nvPicPr>
          <p:cNvPr id="78850" name="圖片 1"/>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95288" y="1212850"/>
            <a:ext cx="4230687" cy="280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72131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標題 1"/>
          <p:cNvSpPr txBox="1">
            <a:spLocks/>
          </p:cNvSpPr>
          <p:nvPr/>
        </p:nvSpPr>
        <p:spPr bwMode="auto">
          <a:xfrm>
            <a:off x="838200" y="4762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r>
              <a:rPr kumimoji="0" lang="zh-TW" altLang="en-US" sz="4400" b="1">
                <a:solidFill>
                  <a:srgbClr val="2C06CC"/>
                </a:solidFill>
                <a:latin typeface="Calibri" pitchFamily="34" charset="0"/>
              </a:rPr>
              <a:t>結  語</a:t>
            </a:r>
          </a:p>
        </p:txBody>
      </p:sp>
      <p:sp>
        <p:nvSpPr>
          <p:cNvPr id="79875" name="標題 1"/>
          <p:cNvSpPr txBox="1">
            <a:spLocks/>
          </p:cNvSpPr>
          <p:nvPr/>
        </p:nvSpPr>
        <p:spPr bwMode="auto">
          <a:xfrm>
            <a:off x="631825" y="1524000"/>
            <a:ext cx="8229600" cy="384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r>
              <a:rPr kumimoji="0" lang="en-US" altLang="zh-TW" sz="2800" b="1" dirty="0">
                <a:solidFill>
                  <a:prstClr val="black"/>
                </a:solidFill>
                <a:latin typeface="Calibri" pitchFamily="34" charset="0"/>
              </a:rPr>
              <a:t>1.</a:t>
            </a:r>
            <a:r>
              <a:rPr kumimoji="0" lang="zh-TW" altLang="en-US" sz="2800" b="1" dirty="0">
                <a:solidFill>
                  <a:prstClr val="black"/>
                </a:solidFill>
                <a:latin typeface="Calibri" pitchFamily="34" charset="0"/>
              </a:rPr>
              <a:t>利用分組，提高學習力。</a:t>
            </a:r>
            <a:endParaRPr kumimoji="0" lang="en-US" altLang="zh-TW" sz="2800" b="1" dirty="0">
              <a:solidFill>
                <a:prstClr val="black"/>
              </a:solidFill>
              <a:latin typeface="Calibri" pitchFamily="34" charset="0"/>
            </a:endParaRPr>
          </a:p>
          <a:p>
            <a:pPr eaLnBrk="1" fontAlgn="base" hangingPunct="1">
              <a:spcBef>
                <a:spcPct val="0"/>
              </a:spcBef>
              <a:spcAft>
                <a:spcPct val="0"/>
              </a:spcAft>
            </a:pPr>
            <a:r>
              <a:rPr kumimoji="0" lang="en-US" altLang="zh-TW" sz="2800" b="1" dirty="0">
                <a:solidFill>
                  <a:prstClr val="black"/>
                </a:solidFill>
                <a:latin typeface="Calibri" pitchFamily="34" charset="0"/>
              </a:rPr>
              <a:t>2</a:t>
            </a:r>
            <a:r>
              <a:rPr kumimoji="0" lang="en-US" altLang="zh-TW" sz="2800" b="1" dirty="0" smtClean="0">
                <a:solidFill>
                  <a:prstClr val="black"/>
                </a:solidFill>
                <a:latin typeface="Calibri" pitchFamily="34" charset="0"/>
              </a:rPr>
              <a:t>.</a:t>
            </a:r>
            <a:r>
              <a:rPr kumimoji="0" lang="zh-TW" altLang="en-US" sz="2800" b="1" dirty="0">
                <a:solidFill>
                  <a:prstClr val="black"/>
                </a:solidFill>
                <a:latin typeface="Calibri" pitchFamily="34" charset="0"/>
              </a:rPr>
              <a:t>透過差異化的教學</a:t>
            </a:r>
            <a:r>
              <a:rPr kumimoji="0" lang="zh-TW" altLang="en-US" sz="2800" b="1" dirty="0" smtClean="0">
                <a:solidFill>
                  <a:prstClr val="black"/>
                </a:solidFill>
                <a:latin typeface="Calibri" pitchFamily="34" charset="0"/>
              </a:rPr>
              <a:t>設計，將</a:t>
            </a:r>
            <a:r>
              <a:rPr kumimoji="0" lang="zh-TW" altLang="en-US" sz="2800" b="1" dirty="0">
                <a:solidFill>
                  <a:prstClr val="black"/>
                </a:solidFill>
                <a:latin typeface="Calibri" pitchFamily="34" charset="0"/>
              </a:rPr>
              <a:t>基礎知識強化，再延伸高層次認知。</a:t>
            </a:r>
            <a:endParaRPr kumimoji="0" lang="en-US" altLang="zh-TW" sz="2800" b="1" dirty="0">
              <a:solidFill>
                <a:prstClr val="black"/>
              </a:solidFill>
              <a:latin typeface="Calibri" pitchFamily="34" charset="0"/>
            </a:endParaRPr>
          </a:p>
          <a:p>
            <a:pPr eaLnBrk="1" fontAlgn="base" hangingPunct="1">
              <a:spcBef>
                <a:spcPct val="0"/>
              </a:spcBef>
              <a:spcAft>
                <a:spcPct val="0"/>
              </a:spcAft>
            </a:pPr>
            <a:r>
              <a:rPr kumimoji="0" lang="en-US" altLang="zh-TW" sz="2800" b="1" dirty="0">
                <a:solidFill>
                  <a:prstClr val="black"/>
                </a:solidFill>
                <a:latin typeface="Calibri" pitchFamily="34" charset="0"/>
              </a:rPr>
              <a:t>3.</a:t>
            </a:r>
            <a:r>
              <a:rPr kumimoji="0" lang="zh-TW" altLang="en-US" sz="2800" b="1" dirty="0">
                <a:solidFill>
                  <a:prstClr val="black"/>
                </a:solidFill>
                <a:latin typeface="Calibri" pitchFamily="34" charset="0"/>
              </a:rPr>
              <a:t>透過實作活動，學習較差的同學，學習力提升了。</a:t>
            </a:r>
            <a:endParaRPr kumimoji="0" lang="en-US" altLang="zh-TW" sz="2800" b="1" dirty="0">
              <a:solidFill>
                <a:prstClr val="black"/>
              </a:solidFill>
              <a:latin typeface="Calibri" pitchFamily="34" charset="0"/>
            </a:endParaRPr>
          </a:p>
          <a:p>
            <a:pPr eaLnBrk="1" fontAlgn="base" hangingPunct="1">
              <a:spcBef>
                <a:spcPct val="0"/>
              </a:spcBef>
              <a:spcAft>
                <a:spcPct val="0"/>
              </a:spcAft>
            </a:pPr>
            <a:r>
              <a:rPr kumimoji="0" lang="en-US" altLang="zh-TW" sz="2800" b="1" dirty="0">
                <a:solidFill>
                  <a:prstClr val="black"/>
                </a:solidFill>
                <a:latin typeface="Calibri" pitchFamily="34" charset="0"/>
              </a:rPr>
              <a:t>4.</a:t>
            </a:r>
            <a:r>
              <a:rPr kumimoji="0" lang="zh-TW" altLang="en-US" sz="2800" b="1" dirty="0">
                <a:solidFill>
                  <a:prstClr val="black"/>
                </a:solidFill>
                <a:latin typeface="Calibri" pitchFamily="34" charset="0"/>
              </a:rPr>
              <a:t>由學習快的孩子，協助學習較慢的孩子</a:t>
            </a:r>
            <a:r>
              <a:rPr kumimoji="0" lang="zh-TW" altLang="en-US" sz="2800" b="1" dirty="0" smtClean="0">
                <a:solidFill>
                  <a:prstClr val="black"/>
                </a:solidFill>
                <a:latin typeface="Calibri" pitchFamily="34" charset="0"/>
              </a:rPr>
              <a:t>。</a:t>
            </a:r>
            <a:endParaRPr kumimoji="0" lang="en-US" altLang="zh-TW" sz="2800" b="1" dirty="0" smtClean="0">
              <a:solidFill>
                <a:prstClr val="black"/>
              </a:solidFill>
              <a:latin typeface="Calibri" pitchFamily="34" charset="0"/>
            </a:endParaRPr>
          </a:p>
          <a:p>
            <a:pPr eaLnBrk="1" fontAlgn="base" hangingPunct="1">
              <a:spcBef>
                <a:spcPct val="0"/>
              </a:spcBef>
              <a:spcAft>
                <a:spcPct val="0"/>
              </a:spcAft>
            </a:pPr>
            <a:r>
              <a:rPr kumimoji="0" lang="en-US" altLang="zh-TW" sz="2800" b="1" dirty="0" smtClean="0">
                <a:solidFill>
                  <a:prstClr val="black"/>
                </a:solidFill>
                <a:latin typeface="Calibri" pitchFamily="34" charset="0"/>
              </a:rPr>
              <a:t>5.</a:t>
            </a:r>
            <a:r>
              <a:rPr kumimoji="0" lang="zh-TW" altLang="en-US" sz="2800" b="1" dirty="0" smtClean="0">
                <a:solidFill>
                  <a:prstClr val="black"/>
                </a:solidFill>
                <a:latin typeface="Calibri" pitchFamily="34" charset="0"/>
              </a:rPr>
              <a:t> 合作</a:t>
            </a:r>
            <a:r>
              <a:rPr kumimoji="0" lang="zh-TW" altLang="en-US" sz="2800" b="1" dirty="0">
                <a:solidFill>
                  <a:prstClr val="black"/>
                </a:solidFill>
                <a:latin typeface="Calibri" pitchFamily="34" charset="0"/>
              </a:rPr>
              <a:t>學習中的觀察、參與、實作討論等過程</a:t>
            </a:r>
            <a:r>
              <a:rPr kumimoji="0" lang="zh-TW" altLang="en-US" sz="2800" b="1" dirty="0" smtClean="0">
                <a:solidFill>
                  <a:prstClr val="black"/>
                </a:solidFill>
                <a:latin typeface="Calibri" pitchFamily="34" charset="0"/>
              </a:rPr>
              <a:t>，不同</a:t>
            </a:r>
            <a:r>
              <a:rPr kumimoji="0" lang="zh-TW" altLang="en-US" sz="2800" b="1" dirty="0">
                <a:solidFill>
                  <a:prstClr val="black"/>
                </a:solidFill>
                <a:latin typeface="Calibri" pitchFamily="34" charset="0"/>
              </a:rPr>
              <a:t>程度的學生可以從分工合作中學習</a:t>
            </a:r>
            <a:r>
              <a:rPr kumimoji="0" lang="zh-TW" altLang="en-US" sz="2800" b="1" dirty="0" smtClean="0">
                <a:solidFill>
                  <a:prstClr val="black"/>
                </a:solidFill>
                <a:latin typeface="Calibri" pitchFamily="34" charset="0"/>
              </a:rPr>
              <a:t>成長。</a:t>
            </a:r>
            <a:endParaRPr kumimoji="0" lang="en-US" altLang="zh-TW" sz="2800" b="1" dirty="0">
              <a:solidFill>
                <a:prstClr val="black"/>
              </a:solidFill>
              <a:latin typeface="Calibri" pitchFamily="34" charset="0"/>
            </a:endParaRPr>
          </a:p>
          <a:p>
            <a:pPr eaLnBrk="1" fontAlgn="base" hangingPunct="1">
              <a:spcBef>
                <a:spcPct val="0"/>
              </a:spcBef>
              <a:spcAft>
                <a:spcPct val="0"/>
              </a:spcAft>
            </a:pPr>
            <a:endParaRPr kumimoji="0" lang="en-US" altLang="zh-TW" sz="2800" b="1" dirty="0">
              <a:solidFill>
                <a:prstClr val="black"/>
              </a:solidFill>
              <a:latin typeface="Calibri" pitchFamily="34" charset="0"/>
            </a:endParaRPr>
          </a:p>
        </p:txBody>
      </p:sp>
    </p:spTree>
    <p:extLst>
      <p:ext uri="{BB962C8B-B14F-4D97-AF65-F5344CB8AC3E}">
        <p14:creationId xmlns:p14="http://schemas.microsoft.com/office/powerpoint/2010/main" xmlns="" val="20395338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圓角矩形 74"/>
          <p:cNvSpPr/>
          <p:nvPr/>
        </p:nvSpPr>
        <p:spPr>
          <a:xfrm>
            <a:off x="785786" y="2000240"/>
            <a:ext cx="7920037" cy="1285884"/>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kumimoji="0" lang="zh-TW" altLang="zh-TW" sz="6000" b="1" dirty="0">
                <a:solidFill>
                  <a:prstClr val="black"/>
                </a:solidFill>
                <a:latin typeface="Arial" charset="0"/>
                <a:ea typeface="標楷體" pitchFamily="65" charset="-120"/>
              </a:rPr>
              <a:t>多元評量理念與</a:t>
            </a:r>
            <a:r>
              <a:rPr kumimoji="0" lang="zh-TW" altLang="zh-TW" sz="6000" b="1" dirty="0" smtClean="0">
                <a:solidFill>
                  <a:prstClr val="black"/>
                </a:solidFill>
                <a:latin typeface="Arial" charset="0"/>
                <a:ea typeface="標楷體" pitchFamily="65" charset="-120"/>
              </a:rPr>
              <a:t>應用</a:t>
            </a:r>
            <a:endParaRPr kumimoji="0" lang="en-US" altLang="zh-TW" sz="6000" b="1" dirty="0">
              <a:solidFill>
                <a:prstClr val="black"/>
              </a:solidFill>
              <a:latin typeface="Arial" charset="0"/>
              <a:ea typeface="標楷體" pitchFamily="65" charset="-120"/>
            </a:endParaRPr>
          </a:p>
        </p:txBody>
      </p:sp>
    </p:spTree>
    <p:extLst>
      <p:ext uri="{BB962C8B-B14F-4D97-AF65-F5344CB8AC3E}">
        <p14:creationId xmlns="" xmlns:p14="http://schemas.microsoft.com/office/powerpoint/2010/main" val="384360219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395536" y="908721"/>
            <a:ext cx="8286750" cy="925835"/>
          </a:xfrm>
          <a:prstGeom prst="rect">
            <a:avLst/>
          </a:prstGeom>
        </p:spPr>
        <p:txBody>
          <a:bodyPr>
            <a:normAutofit fontScale="97500"/>
          </a:bodyPr>
          <a:lstStyle/>
          <a:p>
            <a:pPr algn="ctr" fontAlgn="auto">
              <a:spcAft>
                <a:spcPts val="0"/>
              </a:spcAft>
              <a:defRPr/>
            </a:pPr>
            <a:r>
              <a:rPr kumimoji="0" lang="zh-TW" altLang="en-US" sz="4400" b="1" dirty="0" smtClean="0">
                <a:solidFill>
                  <a:srgbClr val="F79646">
                    <a:lumMod val="75000"/>
                  </a:srgbClr>
                </a:solidFill>
                <a:effectLst>
                  <a:outerShdw blurRad="38100" dist="38100" dir="2700000" algn="tl">
                    <a:srgbClr val="000000">
                      <a:alpha val="43137"/>
                    </a:srgbClr>
                  </a:outerShdw>
                </a:effectLst>
                <a:latin typeface="微軟正黑體" pitchFamily="34" charset="-120"/>
                <a:ea typeface="微軟正黑體" pitchFamily="34" charset="-120"/>
              </a:rPr>
              <a:t>多元評量概念</a:t>
            </a:r>
            <a:endParaRPr kumimoji="0" lang="zh-TW" altLang="en-US" sz="4400" dirty="0">
              <a:solidFill>
                <a:srgbClr val="F79646">
                  <a:lumMod val="75000"/>
                </a:srgbClr>
              </a:solidFill>
              <a:latin typeface="Calibri"/>
              <a:ea typeface="新細明體"/>
            </a:endParaRPr>
          </a:p>
        </p:txBody>
      </p:sp>
      <p:sp>
        <p:nvSpPr>
          <p:cNvPr id="3" name="Text Box 5"/>
          <p:cNvSpPr txBox="1">
            <a:spLocks noChangeArrowheads="1"/>
          </p:cNvSpPr>
          <p:nvPr/>
        </p:nvSpPr>
        <p:spPr bwMode="auto">
          <a:xfrm>
            <a:off x="1907704" y="3149598"/>
            <a:ext cx="1944687"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dirty="0" smtClean="0">
                <a:ln>
                  <a:noFill/>
                </a:ln>
                <a:solidFill>
                  <a:srgbClr val="000066"/>
                </a:solidFill>
                <a:effectLst/>
                <a:latin typeface="Arial" pitchFamily="34" charset="0"/>
                <a:ea typeface="華康隸書體W7" pitchFamily="65" charset="-120"/>
                <a:cs typeface="新細明體" pitchFamily="18" charset="-120"/>
              </a:rPr>
              <a:t>教師教學</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pic>
        <p:nvPicPr>
          <p:cNvPr id="2051" name="Picture 7" descr="http://www.taoism.org.hk/taoist-beliefs/image/img232.gif"/>
          <p:cNvPicPr>
            <a:picLocks noChangeAspect="1" noChangeArrowheads="1"/>
          </p:cNvPicPr>
          <p:nvPr/>
        </p:nvPicPr>
        <p:blipFill>
          <a:blip r:embed="rId2" r:link="rId3" cstate="print">
            <a:extLst>
              <a:ext uri="{28A0092B-C50C-407E-A947-70E740481C1C}">
                <a14:useLocalDpi xmlns="" xmlns:a14="http://schemas.microsoft.com/office/drawing/2010/main" val="0"/>
              </a:ext>
            </a:extLst>
          </a:blip>
          <a:srcRect/>
          <a:stretch>
            <a:fillRect/>
          </a:stretch>
        </p:blipFill>
        <p:spPr bwMode="auto">
          <a:xfrm>
            <a:off x="3098256" y="2143125"/>
            <a:ext cx="2881312" cy="280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Line 8"/>
          <p:cNvSpPr>
            <a:spLocks noChangeShapeType="1"/>
          </p:cNvSpPr>
          <p:nvPr/>
        </p:nvSpPr>
        <p:spPr bwMode="auto">
          <a:xfrm>
            <a:off x="2598196" y="2643187"/>
            <a:ext cx="1897063" cy="300038"/>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Text Box 9"/>
          <p:cNvSpPr txBox="1">
            <a:spLocks noChangeArrowheads="1"/>
          </p:cNvSpPr>
          <p:nvPr/>
        </p:nvSpPr>
        <p:spPr bwMode="auto">
          <a:xfrm>
            <a:off x="740818" y="2071687"/>
            <a:ext cx="151130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smtClean="0">
                <a:ln>
                  <a:noFill/>
                </a:ln>
                <a:solidFill>
                  <a:srgbClr val="000066"/>
                </a:solidFill>
                <a:effectLst/>
                <a:latin typeface="Arial" pitchFamily="34" charset="0"/>
                <a:ea typeface="華康隸書體W7" pitchFamily="65" charset="-120"/>
                <a:cs typeface="新細明體" pitchFamily="18" charset="-120"/>
              </a:rPr>
              <a:t>教學中</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smtClean="0">
                <a:ln>
                  <a:noFill/>
                </a:ln>
                <a:solidFill>
                  <a:srgbClr val="000066"/>
                </a:solidFill>
                <a:effectLst/>
                <a:latin typeface="Arial" pitchFamily="34" charset="0"/>
                <a:ea typeface="華康隸書體W7" pitchFamily="65" charset="-120"/>
                <a:cs typeface="新細明體" pitchFamily="18" charset="-120"/>
              </a:rPr>
              <a:t>有評量</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6" name="Text Box 10"/>
          <p:cNvSpPr txBox="1">
            <a:spLocks noChangeArrowheads="1"/>
          </p:cNvSpPr>
          <p:nvPr/>
        </p:nvSpPr>
        <p:spPr bwMode="auto">
          <a:xfrm>
            <a:off x="6327231" y="4149725"/>
            <a:ext cx="1670050"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smtClean="0">
                <a:ln>
                  <a:noFill/>
                </a:ln>
                <a:solidFill>
                  <a:srgbClr val="000066"/>
                </a:solidFill>
                <a:effectLst/>
                <a:latin typeface="Arial" pitchFamily="34" charset="0"/>
                <a:ea typeface="華康隸書體W7" pitchFamily="65" charset="-120"/>
                <a:cs typeface="新細明體" pitchFamily="18" charset="-120"/>
              </a:rPr>
              <a:t>評量中有教學</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7" name="Line 11"/>
          <p:cNvSpPr>
            <a:spLocks noChangeShapeType="1"/>
          </p:cNvSpPr>
          <p:nvPr/>
        </p:nvSpPr>
        <p:spPr bwMode="auto">
          <a:xfrm flipH="1" flipV="1">
            <a:off x="4527009" y="4214812"/>
            <a:ext cx="1584325" cy="4318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 name="Text Box 12"/>
          <p:cNvSpPr txBox="1">
            <a:spLocks noChangeArrowheads="1"/>
          </p:cNvSpPr>
          <p:nvPr/>
        </p:nvSpPr>
        <p:spPr bwMode="auto">
          <a:xfrm>
            <a:off x="5312817" y="3286128"/>
            <a:ext cx="208915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3200" b="1" i="0" u="none" strike="noStrike" cap="none" normalizeH="0" baseline="0" smtClean="0">
                <a:ln>
                  <a:noFill/>
                </a:ln>
                <a:solidFill>
                  <a:schemeClr val="bg1"/>
                </a:solidFill>
                <a:effectLst/>
                <a:latin typeface="Arial" pitchFamily="34" charset="0"/>
                <a:ea typeface="華康隸書體W7" pitchFamily="65" charset="-120"/>
                <a:cs typeface="新細明體" pitchFamily="18" charset="-120"/>
              </a:rPr>
              <a:t>多</a:t>
            </a:r>
            <a:r>
              <a:rPr kumimoji="1" lang="zh-TW" sz="3200" b="1" i="0" u="none" strike="noStrike" cap="none" normalizeH="0" baseline="0" smtClean="0">
                <a:ln>
                  <a:noFill/>
                </a:ln>
                <a:solidFill>
                  <a:srgbClr val="000066"/>
                </a:solidFill>
                <a:effectLst/>
                <a:latin typeface="Arial" pitchFamily="34" charset="0"/>
                <a:ea typeface="華康隸書體W7" pitchFamily="65" charset="-120"/>
                <a:cs typeface="新細明體" pitchFamily="18" charset="-120"/>
              </a:rPr>
              <a:t>元評量</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 xmlns:p14="http://schemas.microsoft.com/office/powerpoint/2010/main" val="118394093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3"/>
          <p:cNvSpPr txBox="1">
            <a:spLocks/>
          </p:cNvSpPr>
          <p:nvPr/>
        </p:nvSpPr>
        <p:spPr>
          <a:xfrm>
            <a:off x="428625" y="857254"/>
            <a:ext cx="8229600" cy="714375"/>
          </a:xfrm>
          <a:prstGeom prst="rect">
            <a:avLst/>
          </a:prstGeom>
        </p:spPr>
        <p:txBody>
          <a:bodyPr>
            <a:normAutofit fontScale="97500" lnSpcReduction="10000"/>
          </a:bodyPr>
          <a:lstStyle/>
          <a:p>
            <a:pPr algn="ctr" fontAlgn="auto">
              <a:spcAft>
                <a:spcPts val="0"/>
              </a:spcAft>
              <a:defRPr/>
            </a:pPr>
            <a:endParaRPr kumimoji="0" lang="zh-TW" altLang="en-US" sz="4400" b="1" u="sng" dirty="0">
              <a:solidFill>
                <a:srgbClr val="F79646">
                  <a:lumMod val="50000"/>
                </a:srgbClr>
              </a:solidFill>
              <a:latin typeface="Calibri"/>
              <a:ea typeface="新細明體"/>
            </a:endParaRPr>
          </a:p>
        </p:txBody>
      </p:sp>
      <p:grpSp>
        <p:nvGrpSpPr>
          <p:cNvPr id="2" name="Group 2"/>
          <p:cNvGrpSpPr>
            <a:grpSpLocks/>
          </p:cNvGrpSpPr>
          <p:nvPr/>
        </p:nvGrpSpPr>
        <p:grpSpPr bwMode="auto">
          <a:xfrm>
            <a:off x="-2569036" y="1056038"/>
            <a:ext cx="11227960" cy="5913139"/>
            <a:chOff x="-1509" y="1008"/>
            <a:chExt cx="6431" cy="3039"/>
          </a:xfrm>
        </p:grpSpPr>
        <p:sp>
          <p:nvSpPr>
            <p:cNvPr id="38" name="AutoShape 3"/>
            <p:cNvSpPr>
              <a:spLocks noChangeArrowheads="1"/>
            </p:cNvSpPr>
            <p:nvPr/>
          </p:nvSpPr>
          <p:spPr bwMode="ltGray">
            <a:xfrm rot="5400000">
              <a:off x="-1526" y="1025"/>
              <a:ext cx="3039" cy="300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B0BAD8">
                    <a:gamma/>
                    <a:tint val="45490"/>
                    <a:invGamma/>
                  </a:srgbClr>
                </a:gs>
                <a:gs pos="100000">
                  <a:srgbClr val="B0BAD8"/>
                </a:gs>
              </a:gsLst>
              <a:lin ang="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9" name="AutoShape 6"/>
            <p:cNvSpPr>
              <a:spLocks noChangeArrowheads="1"/>
            </p:cNvSpPr>
            <p:nvPr/>
          </p:nvSpPr>
          <p:spPr bwMode="gray">
            <a:xfrm>
              <a:off x="1508" y="2787"/>
              <a:ext cx="3012" cy="32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chemeClr val="tx2"/>
              </a:solidFill>
              <a:round/>
              <a:headEnd/>
              <a:tailEnd/>
            </a:ln>
            <a:effectLst/>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pPr>
                <a:spcBef>
                  <a:spcPts val="2400"/>
                </a:spcBef>
                <a:buFont typeface="Arial" charset="0"/>
                <a:buNone/>
              </a:pPr>
              <a:r>
                <a:rPr kumimoji="0" lang="zh-TW" altLang="en-US" sz="2800" dirty="0">
                  <a:solidFill>
                    <a:prstClr val="black"/>
                  </a:solidFill>
                  <a:latin typeface="標楷體" pitchFamily="65" charset="-120"/>
                  <a:ea typeface="標楷體" pitchFamily="65" charset="-120"/>
                </a:rPr>
                <a:t>質性評量應建立評量基準與規準</a:t>
              </a:r>
              <a:endParaRPr kumimoji="0" lang="en-US" altLang="zh-TW" sz="2800" dirty="0">
                <a:solidFill>
                  <a:prstClr val="black"/>
                </a:solidFill>
                <a:latin typeface="標楷體" pitchFamily="65" charset="-120"/>
                <a:ea typeface="標楷體" pitchFamily="65" charset="-120"/>
              </a:endParaRPr>
            </a:p>
          </p:txBody>
        </p:sp>
        <p:sp>
          <p:nvSpPr>
            <p:cNvPr id="40" name="AutoShape 7"/>
            <p:cNvSpPr>
              <a:spLocks noChangeArrowheads="1"/>
            </p:cNvSpPr>
            <p:nvPr/>
          </p:nvSpPr>
          <p:spPr bwMode="gray">
            <a:xfrm>
              <a:off x="1536" y="2275"/>
              <a:ext cx="3386" cy="32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pPr>
                <a:spcBef>
                  <a:spcPts val="2400"/>
                </a:spcBef>
                <a:buFont typeface="Arial" charset="0"/>
                <a:buNone/>
              </a:pPr>
              <a:r>
                <a:rPr kumimoji="0" lang="zh-TW" altLang="en-US" sz="2800" dirty="0">
                  <a:solidFill>
                    <a:prstClr val="black"/>
                  </a:solidFill>
                  <a:latin typeface="標楷體" pitchFamily="65" charset="-120"/>
                  <a:ea typeface="標楷體" pitchFamily="65" charset="-120"/>
                </a:rPr>
                <a:t>學習應兼顧認知、情意、技能等能力</a:t>
              </a:r>
              <a:endParaRPr kumimoji="0" lang="en-US" altLang="zh-TW" sz="2800" dirty="0">
                <a:solidFill>
                  <a:prstClr val="black"/>
                </a:solidFill>
                <a:latin typeface="標楷體" pitchFamily="65" charset="-120"/>
                <a:ea typeface="標楷體" pitchFamily="65" charset="-120"/>
              </a:endParaRPr>
            </a:p>
          </p:txBody>
        </p:sp>
        <p:sp>
          <p:nvSpPr>
            <p:cNvPr id="41" name="AutoShape 8"/>
            <p:cNvSpPr>
              <a:spLocks noChangeArrowheads="1"/>
            </p:cNvSpPr>
            <p:nvPr/>
          </p:nvSpPr>
          <p:spPr bwMode="gray">
            <a:xfrm>
              <a:off x="1440" y="1728"/>
              <a:ext cx="2956" cy="32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rgbClr val="B2B2B2"/>
              </a:solidFill>
              <a:round/>
              <a:headEnd/>
              <a:tailEnd/>
            </a:ln>
            <a:effectLst/>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pPr lvl="0" eaLnBrk="1" hangingPunct="1"/>
              <a:r>
                <a:rPr kumimoji="0" lang="zh-TW" altLang="en-US" sz="2800" dirty="0">
                  <a:solidFill>
                    <a:prstClr val="black"/>
                  </a:solidFill>
                  <a:latin typeface="標楷體" pitchFamily="65" charset="-120"/>
                  <a:ea typeface="標楷體" pitchFamily="65" charset="-120"/>
                </a:rPr>
                <a:t>評量貫穿整個學習過程。</a:t>
              </a:r>
              <a:endParaRPr lang="zh-TW" altLang="zh-TW" sz="2800" dirty="0">
                <a:latin typeface="Arial" pitchFamily="34" charset="0"/>
                <a:ea typeface="新細明體" pitchFamily="18" charset="-120"/>
                <a:cs typeface="新細明體" pitchFamily="18" charset="-120"/>
              </a:endParaRPr>
            </a:p>
          </p:txBody>
        </p:sp>
        <p:sp>
          <p:nvSpPr>
            <p:cNvPr id="42" name="AutoShape 9"/>
            <p:cNvSpPr>
              <a:spLocks noChangeArrowheads="1"/>
            </p:cNvSpPr>
            <p:nvPr/>
          </p:nvSpPr>
          <p:spPr bwMode="gray">
            <a:xfrm>
              <a:off x="1112" y="1243"/>
              <a:ext cx="2954" cy="32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pPr>
                <a:spcBef>
                  <a:spcPts val="2400"/>
                </a:spcBef>
                <a:buFont typeface="Arial" charset="0"/>
                <a:buNone/>
              </a:pPr>
              <a:r>
                <a:rPr kumimoji="0" lang="zh-TW" altLang="en-US" sz="2800" dirty="0">
                  <a:solidFill>
                    <a:prstClr val="black"/>
                  </a:solidFill>
                  <a:latin typeface="標楷體" pitchFamily="65" charset="-120"/>
                  <a:ea typeface="標楷體" pitchFamily="65" charset="-120"/>
                </a:rPr>
                <a:t>教學策略多元，評量才能多元。</a:t>
              </a:r>
            </a:p>
          </p:txBody>
        </p:sp>
        <p:grpSp>
          <p:nvGrpSpPr>
            <p:cNvPr id="3" name="Group 10"/>
            <p:cNvGrpSpPr>
              <a:grpSpLocks/>
            </p:cNvGrpSpPr>
            <p:nvPr/>
          </p:nvGrpSpPr>
          <p:grpSpPr bwMode="auto">
            <a:xfrm>
              <a:off x="912" y="1299"/>
              <a:ext cx="240" cy="305"/>
              <a:chOff x="2078" y="1680"/>
              <a:chExt cx="1615" cy="2057"/>
            </a:xfrm>
          </p:grpSpPr>
          <p:sp>
            <p:nvSpPr>
              <p:cNvPr id="65" name="Oval 1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66" name="Oval 1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67" name="Oval 13"/>
              <p:cNvSpPr>
                <a:spLocks noChangeArrowheads="1"/>
              </p:cNvSpPr>
              <p:nvPr/>
            </p:nvSpPr>
            <p:spPr bwMode="gray">
              <a:xfrm>
                <a:off x="2254" y="1856"/>
                <a:ext cx="1001" cy="180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8" name="Oval 14"/>
              <p:cNvSpPr>
                <a:spLocks noChangeArrowheads="1"/>
              </p:cNvSpPr>
              <p:nvPr/>
            </p:nvSpPr>
            <p:spPr bwMode="gray">
              <a:xfrm>
                <a:off x="2254" y="1856"/>
                <a:ext cx="1001" cy="1800"/>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9" name="Oval 15"/>
              <p:cNvSpPr>
                <a:spLocks noChangeArrowheads="1"/>
              </p:cNvSpPr>
              <p:nvPr/>
            </p:nvSpPr>
            <p:spPr bwMode="gray">
              <a:xfrm>
                <a:off x="2337" y="1939"/>
                <a:ext cx="1096" cy="179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70" name="Oval 16"/>
              <p:cNvSpPr>
                <a:spLocks noChangeArrowheads="1"/>
              </p:cNvSpPr>
              <p:nvPr/>
            </p:nvSpPr>
            <p:spPr bwMode="gray">
              <a:xfrm>
                <a:off x="2337" y="1939"/>
                <a:ext cx="1096" cy="17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pSp>
        <p:grpSp>
          <p:nvGrpSpPr>
            <p:cNvPr id="4" name="Group 17"/>
            <p:cNvGrpSpPr>
              <a:grpSpLocks/>
            </p:cNvGrpSpPr>
            <p:nvPr/>
          </p:nvGrpSpPr>
          <p:grpSpPr bwMode="auto">
            <a:xfrm>
              <a:off x="1248" y="1795"/>
              <a:ext cx="240" cy="305"/>
              <a:chOff x="2078" y="1680"/>
              <a:chExt cx="1615" cy="2057"/>
            </a:xfrm>
          </p:grpSpPr>
          <p:sp>
            <p:nvSpPr>
              <p:cNvPr id="59" name="Oval 1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60" name="Oval 1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61" name="Oval 20"/>
              <p:cNvSpPr>
                <a:spLocks noChangeArrowheads="1"/>
              </p:cNvSpPr>
              <p:nvPr/>
            </p:nvSpPr>
            <p:spPr bwMode="gray">
              <a:xfrm>
                <a:off x="2254" y="1856"/>
                <a:ext cx="1001" cy="180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2" name="Oval 21"/>
              <p:cNvSpPr>
                <a:spLocks noChangeArrowheads="1"/>
              </p:cNvSpPr>
              <p:nvPr/>
            </p:nvSpPr>
            <p:spPr bwMode="gray">
              <a:xfrm>
                <a:off x="2254" y="1856"/>
                <a:ext cx="1001" cy="1800"/>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3" name="Oval 22"/>
              <p:cNvSpPr>
                <a:spLocks noChangeArrowheads="1"/>
              </p:cNvSpPr>
              <p:nvPr/>
            </p:nvSpPr>
            <p:spPr bwMode="gray">
              <a:xfrm>
                <a:off x="2337" y="1939"/>
                <a:ext cx="1096" cy="179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64" name="Oval 23"/>
              <p:cNvSpPr>
                <a:spLocks noChangeArrowheads="1"/>
              </p:cNvSpPr>
              <p:nvPr/>
            </p:nvSpPr>
            <p:spPr bwMode="gray">
              <a:xfrm>
                <a:off x="2337" y="1939"/>
                <a:ext cx="1096" cy="17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pSp>
        <p:grpSp>
          <p:nvGrpSpPr>
            <p:cNvPr id="5" name="Group 24"/>
            <p:cNvGrpSpPr>
              <a:grpSpLocks/>
            </p:cNvGrpSpPr>
            <p:nvPr/>
          </p:nvGrpSpPr>
          <p:grpSpPr bwMode="auto">
            <a:xfrm>
              <a:off x="1344" y="2323"/>
              <a:ext cx="240" cy="305"/>
              <a:chOff x="2078" y="1680"/>
              <a:chExt cx="1615" cy="2057"/>
            </a:xfrm>
          </p:grpSpPr>
          <p:sp>
            <p:nvSpPr>
              <p:cNvPr id="53" name="Oval 2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4" name="Oval 2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5" name="Oval 27"/>
              <p:cNvSpPr>
                <a:spLocks noChangeArrowheads="1"/>
              </p:cNvSpPr>
              <p:nvPr/>
            </p:nvSpPr>
            <p:spPr bwMode="gray">
              <a:xfrm>
                <a:off x="2254" y="1856"/>
                <a:ext cx="1001" cy="180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6" name="Oval 28"/>
              <p:cNvSpPr>
                <a:spLocks noChangeArrowheads="1"/>
              </p:cNvSpPr>
              <p:nvPr/>
            </p:nvSpPr>
            <p:spPr bwMode="gray">
              <a:xfrm>
                <a:off x="2254" y="1856"/>
                <a:ext cx="1001" cy="1800"/>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7" name="Oval 29"/>
              <p:cNvSpPr>
                <a:spLocks noChangeArrowheads="1"/>
              </p:cNvSpPr>
              <p:nvPr/>
            </p:nvSpPr>
            <p:spPr bwMode="gray">
              <a:xfrm>
                <a:off x="2337" y="1939"/>
                <a:ext cx="1096" cy="179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58" name="Oval 30"/>
              <p:cNvSpPr>
                <a:spLocks noChangeArrowheads="1"/>
              </p:cNvSpPr>
              <p:nvPr/>
            </p:nvSpPr>
            <p:spPr bwMode="gray">
              <a:xfrm>
                <a:off x="2337" y="1939"/>
                <a:ext cx="1096" cy="17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pSp>
        <p:grpSp>
          <p:nvGrpSpPr>
            <p:cNvPr id="6" name="Group 31"/>
            <p:cNvGrpSpPr>
              <a:grpSpLocks/>
            </p:cNvGrpSpPr>
            <p:nvPr/>
          </p:nvGrpSpPr>
          <p:grpSpPr bwMode="auto">
            <a:xfrm>
              <a:off x="1296" y="2851"/>
              <a:ext cx="240" cy="305"/>
              <a:chOff x="2078" y="1680"/>
              <a:chExt cx="1615" cy="2057"/>
            </a:xfrm>
          </p:grpSpPr>
          <p:sp>
            <p:nvSpPr>
              <p:cNvPr id="47" name="Oval 3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8" name="Oval 3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9" name="Oval 34"/>
              <p:cNvSpPr>
                <a:spLocks noChangeArrowheads="1"/>
              </p:cNvSpPr>
              <p:nvPr/>
            </p:nvSpPr>
            <p:spPr bwMode="gray">
              <a:xfrm>
                <a:off x="2254" y="1856"/>
                <a:ext cx="1001" cy="180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0" name="Oval 35"/>
              <p:cNvSpPr>
                <a:spLocks noChangeArrowheads="1"/>
              </p:cNvSpPr>
              <p:nvPr/>
            </p:nvSpPr>
            <p:spPr bwMode="gray">
              <a:xfrm>
                <a:off x="2254" y="1856"/>
                <a:ext cx="1001" cy="1800"/>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1" name="Oval 36"/>
              <p:cNvSpPr>
                <a:spLocks noChangeArrowheads="1"/>
              </p:cNvSpPr>
              <p:nvPr/>
            </p:nvSpPr>
            <p:spPr bwMode="gray">
              <a:xfrm>
                <a:off x="2337" y="1939"/>
                <a:ext cx="1096" cy="179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52" name="Oval 37"/>
              <p:cNvSpPr>
                <a:spLocks noChangeArrowheads="1"/>
              </p:cNvSpPr>
              <p:nvPr/>
            </p:nvSpPr>
            <p:spPr bwMode="gray">
              <a:xfrm>
                <a:off x="2337" y="1939"/>
                <a:ext cx="1096" cy="17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pSp>
      </p:grpSp>
      <p:sp>
        <p:nvSpPr>
          <p:cNvPr id="37" name="文字方塊 36"/>
          <p:cNvSpPr txBox="1"/>
          <p:nvPr/>
        </p:nvSpPr>
        <p:spPr>
          <a:xfrm>
            <a:off x="453159" y="1647287"/>
            <a:ext cx="843962" cy="5201424"/>
          </a:xfrm>
          <a:prstGeom prst="rect">
            <a:avLst/>
          </a:prstGeom>
          <a:noFill/>
        </p:spPr>
        <p:txBody>
          <a:bodyPr wrap="square" rtlCol="0">
            <a:spAutoFit/>
          </a:bodyPr>
          <a:lstStyle/>
          <a:p>
            <a:r>
              <a:rPr kumimoji="0" lang="zh-TW" altLang="en-US" sz="4800" b="1" dirty="0">
                <a:solidFill>
                  <a:srgbClr val="F79646">
                    <a:lumMod val="50000"/>
                  </a:srgbClr>
                </a:solidFill>
                <a:latin typeface="標楷體" pitchFamily="65" charset="-120"/>
                <a:ea typeface="標楷體" pitchFamily="65" charset="-120"/>
              </a:rPr>
              <a:t>多元評量內涵</a:t>
            </a:r>
            <a:endParaRPr kumimoji="0" lang="zh-TW" altLang="en-US" sz="4800" b="1" dirty="0">
              <a:solidFill>
                <a:srgbClr val="F79646">
                  <a:lumMod val="50000"/>
                </a:srgbClr>
              </a:solidFill>
              <a:latin typeface="Calibri"/>
              <a:ea typeface="新細明體"/>
            </a:endParaRPr>
          </a:p>
          <a:p>
            <a:endParaRPr lang="zh-TW" altLang="en-US" sz="4400" dirty="0"/>
          </a:p>
        </p:txBody>
      </p:sp>
    </p:spTree>
    <p:extLst>
      <p:ext uri="{BB962C8B-B14F-4D97-AF65-F5344CB8AC3E}">
        <p14:creationId xmlns="" xmlns:p14="http://schemas.microsoft.com/office/powerpoint/2010/main" val="476638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3"/>
          <p:cNvSpPr txBox="1">
            <a:spLocks/>
          </p:cNvSpPr>
          <p:nvPr/>
        </p:nvSpPr>
        <p:spPr>
          <a:xfrm>
            <a:off x="428625" y="857254"/>
            <a:ext cx="8229600" cy="714375"/>
          </a:xfrm>
          <a:prstGeom prst="rect">
            <a:avLst/>
          </a:prstGeom>
        </p:spPr>
        <p:txBody>
          <a:bodyPr>
            <a:normAutofit fontScale="97500" lnSpcReduction="10000"/>
          </a:bodyPr>
          <a:lstStyle/>
          <a:p>
            <a:pPr algn="ctr" fontAlgn="auto">
              <a:spcAft>
                <a:spcPts val="0"/>
              </a:spcAft>
              <a:defRPr/>
            </a:pPr>
            <a:r>
              <a:rPr kumimoji="0" lang="zh-TW" altLang="en-US" sz="4400" b="1" u="sng" dirty="0">
                <a:solidFill>
                  <a:srgbClr val="F79646">
                    <a:lumMod val="50000"/>
                  </a:srgbClr>
                </a:solidFill>
                <a:latin typeface="標楷體" pitchFamily="65" charset="-120"/>
                <a:ea typeface="標楷體" pitchFamily="65" charset="-120"/>
              </a:rPr>
              <a:t>教學與評量</a:t>
            </a:r>
            <a:endParaRPr kumimoji="0" lang="zh-TW" altLang="en-US" sz="4400" b="1" u="sng" dirty="0">
              <a:solidFill>
                <a:srgbClr val="F79646">
                  <a:lumMod val="50000"/>
                </a:srgbClr>
              </a:solidFill>
              <a:latin typeface="Calibri"/>
              <a:ea typeface="新細明體"/>
            </a:endParaRPr>
          </a:p>
        </p:txBody>
      </p:sp>
      <p:sp>
        <p:nvSpPr>
          <p:cNvPr id="3" name="內容版面配置區 8"/>
          <p:cNvSpPr txBox="1">
            <a:spLocks/>
          </p:cNvSpPr>
          <p:nvPr/>
        </p:nvSpPr>
        <p:spPr>
          <a:xfrm>
            <a:off x="428625" y="1785940"/>
            <a:ext cx="8358188" cy="4268787"/>
          </a:xfrm>
          <a:prstGeom prst="rect">
            <a:avLst/>
          </a:prstGeom>
        </p:spPr>
        <p:txBody>
          <a:bodyPr>
            <a:normAutofit fontScale="92500"/>
          </a:bodyPr>
          <a:lstStyle/>
          <a:p>
            <a:pPr marL="342900" indent="-342900" fontAlgn="auto">
              <a:spcBef>
                <a:spcPts val="2400"/>
              </a:spcBef>
              <a:spcAft>
                <a:spcPts val="0"/>
              </a:spcAft>
              <a:buFont typeface="Arial" pitchFamily="34" charset="0"/>
              <a:buNone/>
              <a:defRPr/>
            </a:pPr>
            <a:r>
              <a:rPr kumimoji="0" lang="zh-TW" altLang="en-US" sz="2600" dirty="0">
                <a:solidFill>
                  <a:prstClr val="black"/>
                </a:solidFill>
                <a:latin typeface="標楷體" pitchFamily="65" charset="-120"/>
                <a:ea typeface="標楷體" pitchFamily="65" charset="-120"/>
              </a:rPr>
              <a:t>一、 </a:t>
            </a:r>
            <a:r>
              <a:rPr kumimoji="0" lang="zh-TW" altLang="en-US" sz="2800" dirty="0">
                <a:solidFill>
                  <a:prstClr val="black"/>
                </a:solidFill>
                <a:latin typeface="微軟正黑體" pitchFamily="34" charset="-120"/>
                <a:ea typeface="微軟正黑體" pitchFamily="34" charset="-120"/>
              </a:rPr>
              <a:t>教學與評量相輔相成：能提昇教學與學習成效 。</a:t>
            </a:r>
          </a:p>
          <a:p>
            <a:pPr marL="342900" indent="-342900" fontAlgn="auto">
              <a:spcBef>
                <a:spcPts val="2400"/>
              </a:spcBef>
              <a:spcAft>
                <a:spcPts val="0"/>
              </a:spcAft>
              <a:buFont typeface="Arial" pitchFamily="34" charset="0"/>
              <a:buNone/>
              <a:defRPr/>
            </a:pPr>
            <a:r>
              <a:rPr kumimoji="0" lang="zh-TW" altLang="en-US" sz="2800" dirty="0">
                <a:solidFill>
                  <a:prstClr val="black"/>
                </a:solidFill>
                <a:latin typeface="微軟正黑體" pitchFamily="34" charset="-120"/>
                <a:ea typeface="微軟正黑體" pitchFamily="34" charset="-120"/>
              </a:rPr>
              <a:t>二、 教學目標</a:t>
            </a:r>
            <a:r>
              <a:rPr kumimoji="0" lang="en-US" altLang="zh-TW" sz="2800" dirty="0">
                <a:solidFill>
                  <a:prstClr val="black"/>
                </a:solidFill>
                <a:latin typeface="微軟正黑體" pitchFamily="34" charset="-120"/>
                <a:ea typeface="微軟正黑體" pitchFamily="34" charset="-120"/>
              </a:rPr>
              <a:t>(</a:t>
            </a:r>
            <a:r>
              <a:rPr kumimoji="0" lang="zh-TW" altLang="en-US" sz="2800" dirty="0">
                <a:solidFill>
                  <a:prstClr val="black"/>
                </a:solidFill>
                <a:latin typeface="微軟正黑體" pitchFamily="34" charset="-120"/>
                <a:ea typeface="微軟正黑體" pitchFamily="34" charset="-120"/>
              </a:rPr>
              <a:t>學習結果</a:t>
            </a:r>
            <a:r>
              <a:rPr kumimoji="0" lang="en-US" altLang="zh-TW" sz="2800" dirty="0">
                <a:solidFill>
                  <a:prstClr val="black"/>
                </a:solidFill>
                <a:latin typeface="微軟正黑體" pitchFamily="34" charset="-120"/>
                <a:ea typeface="微軟正黑體" pitchFamily="34" charset="-120"/>
              </a:rPr>
              <a:t>)—</a:t>
            </a:r>
            <a:r>
              <a:rPr kumimoji="0" lang="zh-TW" altLang="en-US" sz="2800" dirty="0">
                <a:solidFill>
                  <a:prstClr val="black"/>
                </a:solidFill>
                <a:latin typeface="微軟正黑體" pitchFamily="34" charset="-120"/>
                <a:ea typeface="微軟正黑體" pitchFamily="34" charset="-120"/>
              </a:rPr>
              <a:t>是評量的基礎。 </a:t>
            </a:r>
          </a:p>
          <a:p>
            <a:pPr marL="342900" indent="-342900" fontAlgn="auto">
              <a:spcBef>
                <a:spcPts val="2400"/>
              </a:spcBef>
              <a:spcAft>
                <a:spcPts val="0"/>
              </a:spcAft>
              <a:buFont typeface="Arial" pitchFamily="34" charset="0"/>
              <a:buNone/>
              <a:defRPr/>
            </a:pPr>
            <a:r>
              <a:rPr kumimoji="0" lang="zh-TW" altLang="en-US" sz="2800" dirty="0">
                <a:solidFill>
                  <a:prstClr val="black"/>
                </a:solidFill>
                <a:latin typeface="微軟正黑體" pitchFamily="34" charset="-120"/>
                <a:ea typeface="微軟正黑體" pitchFamily="34" charset="-120"/>
              </a:rPr>
              <a:t>三、 評量</a:t>
            </a:r>
            <a:r>
              <a:rPr kumimoji="0" lang="en-US" altLang="zh-TW" sz="2800" dirty="0">
                <a:solidFill>
                  <a:prstClr val="black"/>
                </a:solidFill>
                <a:latin typeface="微軟正黑體" pitchFamily="34" charset="-120"/>
                <a:ea typeface="微軟正黑體" pitchFamily="34" charset="-120"/>
              </a:rPr>
              <a:t>--</a:t>
            </a:r>
            <a:r>
              <a:rPr kumimoji="0" lang="zh-TW" altLang="en-US" sz="2800" dirty="0">
                <a:solidFill>
                  <a:prstClr val="black"/>
                </a:solidFill>
                <a:latin typeface="微軟正黑體" pitchFamily="34" charset="-120"/>
                <a:ea typeface="微軟正黑體" pitchFamily="34" charset="-120"/>
              </a:rPr>
              <a:t>在教學（前、中、後）過程中持續進行著。 </a:t>
            </a:r>
          </a:p>
          <a:p>
            <a:pPr marL="742950" lvl="1" indent="-285750" fontAlgn="auto">
              <a:spcBef>
                <a:spcPct val="20000"/>
              </a:spcBef>
              <a:spcAft>
                <a:spcPts val="0"/>
              </a:spcAft>
              <a:buFont typeface="Arial" panose="020B0604020202020204" pitchFamily="34" charset="0"/>
              <a:buChar char="•"/>
              <a:defRPr/>
            </a:pPr>
            <a:r>
              <a:rPr kumimoji="0" lang="zh-TW" altLang="en-US" sz="2800" dirty="0">
                <a:solidFill>
                  <a:srgbClr val="3216DC"/>
                </a:solidFill>
                <a:latin typeface="微軟正黑體" pitchFamily="34" charset="-120"/>
                <a:ea typeface="微軟正黑體" pitchFamily="34" charset="-120"/>
              </a:rPr>
              <a:t>非正式：口頭詢問、小組</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班級</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討論、觀察個人 、</a:t>
            </a:r>
            <a:endParaRPr kumimoji="0" lang="en-US" altLang="zh-TW" sz="2800" dirty="0">
              <a:solidFill>
                <a:srgbClr val="3216DC"/>
              </a:solidFill>
              <a:latin typeface="微軟正黑體" pitchFamily="34" charset="-120"/>
              <a:ea typeface="微軟正黑體" pitchFamily="34" charset="-120"/>
            </a:endParaRPr>
          </a:p>
          <a:p>
            <a:pPr lvl="1" fontAlgn="auto">
              <a:spcBef>
                <a:spcPct val="20000"/>
              </a:spcBef>
              <a:spcAft>
                <a:spcPts val="0"/>
              </a:spcAft>
              <a:buFont typeface="Arial" pitchFamily="34" charset="0"/>
              <a:buNone/>
              <a:defRPr/>
            </a:pPr>
            <a:r>
              <a:rPr kumimoji="0" lang="zh-TW" altLang="en-US" sz="2800" dirty="0">
                <a:solidFill>
                  <a:srgbClr val="3216DC"/>
                </a:solidFill>
                <a:latin typeface="微軟正黑體" pitchFamily="34" charset="-120"/>
                <a:ea typeface="微軟正黑體" pitchFamily="34" charset="-120"/>
              </a:rPr>
              <a:t>          學習單</a:t>
            </a:r>
            <a:r>
              <a:rPr kumimoji="0" lang="zh-TW" altLang="en-US" sz="2800" dirty="0" smtClean="0">
                <a:solidFill>
                  <a:srgbClr val="3216DC"/>
                </a:solidFill>
                <a:latin typeface="微軟正黑體" pitchFamily="34" charset="-120"/>
                <a:ea typeface="微軟正黑體" pitchFamily="34" charset="-120"/>
              </a:rPr>
              <a:t>、紀錄</a:t>
            </a:r>
            <a:r>
              <a:rPr kumimoji="0" lang="zh-TW" altLang="en-US" sz="2800" dirty="0">
                <a:solidFill>
                  <a:srgbClr val="3216DC"/>
                </a:solidFill>
                <a:latin typeface="微軟正黑體" pitchFamily="34" charset="-120"/>
                <a:ea typeface="微軟正黑體" pitchFamily="34" charset="-120"/>
              </a:rPr>
              <a:t>本、作業</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習題</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a:t>
            </a:r>
            <a:r>
              <a:rPr kumimoji="0" lang="en-US" altLang="zh-TW" sz="2800" dirty="0">
                <a:solidFill>
                  <a:srgbClr val="3216DC"/>
                </a:solidFill>
                <a:latin typeface="微軟正黑體" pitchFamily="34" charset="-120"/>
                <a:ea typeface="微軟正黑體" pitchFamily="34" charset="-120"/>
              </a:rPr>
              <a:t>…… </a:t>
            </a:r>
          </a:p>
          <a:p>
            <a:pPr marL="742950" lvl="1" indent="-285750" fontAlgn="auto">
              <a:spcBef>
                <a:spcPct val="20000"/>
              </a:spcBef>
              <a:spcAft>
                <a:spcPts val="0"/>
              </a:spcAft>
              <a:buFont typeface="Arial" panose="020B0604020202020204" pitchFamily="34" charset="0"/>
              <a:buChar char="•"/>
              <a:defRPr/>
            </a:pPr>
            <a:r>
              <a:rPr kumimoji="0" lang="zh-TW" altLang="en-US" sz="2800" dirty="0">
                <a:solidFill>
                  <a:srgbClr val="3216DC"/>
                </a:solidFill>
                <a:latin typeface="微軟正黑體" pitchFamily="34" charset="-120"/>
                <a:ea typeface="微軟正黑體" pitchFamily="34" charset="-120"/>
              </a:rPr>
              <a:t>正  式：傳統評量</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客觀式測驗、複雜成就測驗、 </a:t>
            </a:r>
          </a:p>
          <a:p>
            <a:pPr lvl="1" fontAlgn="auto">
              <a:spcBef>
                <a:spcPct val="20000"/>
              </a:spcBef>
              <a:spcAft>
                <a:spcPts val="0"/>
              </a:spcAft>
              <a:buFont typeface="Arial" pitchFamily="34" charset="0"/>
              <a:buNone/>
              <a:defRPr/>
            </a:pPr>
            <a:r>
              <a:rPr kumimoji="0" lang="zh-TW" altLang="en-US" sz="2800" dirty="0">
                <a:solidFill>
                  <a:srgbClr val="3216DC"/>
                </a:solidFill>
                <a:latin typeface="微軟正黑體" pitchFamily="34" charset="-120"/>
                <a:ea typeface="微軟正黑體" pitchFamily="34" charset="-120"/>
              </a:rPr>
              <a:t>          真實評量</a:t>
            </a:r>
            <a:r>
              <a:rPr kumimoji="0" lang="en-US" altLang="zh-TW" sz="2800" dirty="0">
                <a:solidFill>
                  <a:srgbClr val="3216DC"/>
                </a:solidFill>
                <a:latin typeface="微軟正黑體" pitchFamily="34" charset="-120"/>
                <a:ea typeface="微軟正黑體" pitchFamily="34" charset="-120"/>
              </a:rPr>
              <a:t>——</a:t>
            </a:r>
            <a:r>
              <a:rPr kumimoji="0" lang="zh-TW" altLang="en-US" sz="2800" dirty="0">
                <a:solidFill>
                  <a:srgbClr val="3216DC"/>
                </a:solidFill>
                <a:latin typeface="微軟正黑體" pitchFamily="34" charset="-120"/>
                <a:ea typeface="微軟正黑體" pitchFamily="34" charset="-120"/>
              </a:rPr>
              <a:t>實作、學習檔案、概念圖、</a:t>
            </a:r>
            <a:r>
              <a:rPr kumimoji="0" lang="en-US" altLang="zh-TW" sz="2800" dirty="0">
                <a:solidFill>
                  <a:srgbClr val="3216DC"/>
                </a:solidFill>
                <a:latin typeface="微軟正黑體" pitchFamily="34" charset="-120"/>
                <a:ea typeface="微軟正黑體" pitchFamily="34" charset="-120"/>
              </a:rPr>
              <a:t>…… </a:t>
            </a:r>
          </a:p>
          <a:p>
            <a:pPr marL="342900" indent="-342900" fontAlgn="auto">
              <a:spcBef>
                <a:spcPct val="20000"/>
              </a:spcBef>
              <a:spcAft>
                <a:spcPts val="0"/>
              </a:spcAft>
              <a:buFont typeface="Arial" pitchFamily="34" charset="0"/>
              <a:buChar char="•"/>
              <a:defRPr/>
            </a:pPr>
            <a:endParaRPr kumimoji="0" lang="zh-TW" altLang="en-US" sz="3200" dirty="0">
              <a:solidFill>
                <a:prstClr val="black"/>
              </a:solidFill>
              <a:latin typeface="標楷體" pitchFamily="65" charset="-120"/>
              <a:ea typeface="標楷體" pitchFamily="65" charset="-120"/>
            </a:endParaRPr>
          </a:p>
        </p:txBody>
      </p:sp>
    </p:spTree>
    <p:extLst>
      <p:ext uri="{BB962C8B-B14F-4D97-AF65-F5344CB8AC3E}">
        <p14:creationId xmlns="" xmlns:p14="http://schemas.microsoft.com/office/powerpoint/2010/main" val="24531564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323850" y="765175"/>
            <a:ext cx="8229600" cy="857250"/>
          </a:xfrm>
          <a:prstGeom prst="rect">
            <a:avLst/>
          </a:prstGeom>
        </p:spPr>
        <p:txBody>
          <a:bodyPr>
            <a:normAutofit/>
          </a:bodyPr>
          <a:lstStyle/>
          <a:p>
            <a:pPr algn="ctr" fontAlgn="auto">
              <a:spcAft>
                <a:spcPts val="0"/>
              </a:spcAft>
              <a:defRPr/>
            </a:pPr>
            <a:r>
              <a:rPr kumimoji="0" lang="zh-TW" altLang="en-US" sz="4000" b="1" u="sng" dirty="0">
                <a:solidFill>
                  <a:srgbClr val="F79646">
                    <a:lumMod val="50000"/>
                  </a:srgbClr>
                </a:solidFill>
                <a:latin typeface="標楷體" pitchFamily="65" charset="-120"/>
                <a:ea typeface="標楷體" pitchFamily="65" charset="-120"/>
              </a:rPr>
              <a:t>評量貫穿整個學習過程</a:t>
            </a:r>
            <a:endParaRPr kumimoji="0" lang="zh-TW" altLang="en-US" sz="4000" b="1" u="sng" dirty="0">
              <a:solidFill>
                <a:srgbClr val="F79646">
                  <a:lumMod val="50000"/>
                </a:srgbClr>
              </a:solidFill>
              <a:latin typeface="Calibri"/>
              <a:ea typeface="新細明體"/>
            </a:endParaRPr>
          </a:p>
        </p:txBody>
      </p:sp>
      <p:sp>
        <p:nvSpPr>
          <p:cNvPr id="5124" name="矩形 32"/>
          <p:cNvSpPr>
            <a:spLocks noChangeArrowheads="1"/>
          </p:cNvSpPr>
          <p:nvPr/>
        </p:nvSpPr>
        <p:spPr bwMode="auto">
          <a:xfrm>
            <a:off x="4140201" y="5589596"/>
            <a:ext cx="38877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en-US" altLang="zh-TW" sz="1400" smtClean="0">
                <a:solidFill>
                  <a:prstClr val="black"/>
                </a:solidFill>
              </a:rPr>
              <a:t>(from 2012 E-TEACHER Scholarship Program)</a:t>
            </a:r>
            <a:endParaRPr lang="zh-TW" altLang="zh-TW" sz="1400" smtClean="0">
              <a:solidFill>
                <a:prstClr val="black"/>
              </a:solidFill>
            </a:endParaRPr>
          </a:p>
        </p:txBody>
      </p:sp>
      <p:pic>
        <p:nvPicPr>
          <p:cNvPr id="14" name="圖片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7360" y="1916838"/>
            <a:ext cx="8461057" cy="4486741"/>
          </a:xfrm>
          <a:prstGeom prst="rect">
            <a:avLst/>
          </a:prstGeom>
        </p:spPr>
      </p:pic>
    </p:spTree>
    <p:extLst>
      <p:ext uri="{BB962C8B-B14F-4D97-AF65-F5344CB8AC3E}">
        <p14:creationId xmlns="" xmlns:p14="http://schemas.microsoft.com/office/powerpoint/2010/main" val="2132384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214313" y="1571625"/>
            <a:ext cx="8640762" cy="4951413"/>
          </a:xfrm>
          <a:prstGeom prst="roundRect">
            <a:avLst/>
          </a:prstGeom>
          <a:noFill/>
          <a:ln w="76200">
            <a:solidFill>
              <a:srgbClr val="00B05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kumimoji="0" lang="zh-TW" altLang="en-US" dirty="0">
              <a:solidFill>
                <a:prstClr val="black"/>
              </a:solidFill>
            </a:endParaRPr>
          </a:p>
        </p:txBody>
      </p:sp>
      <p:sp>
        <p:nvSpPr>
          <p:cNvPr id="4" name="矩形 3"/>
          <p:cNvSpPr/>
          <p:nvPr/>
        </p:nvSpPr>
        <p:spPr>
          <a:xfrm>
            <a:off x="1643063" y="4857750"/>
            <a:ext cx="5429250" cy="1384300"/>
          </a:xfrm>
          <a:prstGeom prst="rect">
            <a:avLst/>
          </a:prstGeom>
        </p:spPr>
        <p:txBody>
          <a:bodyPr>
            <a:spAutoFit/>
          </a:bodyPr>
          <a:lstStyle/>
          <a:p>
            <a:pPr algn="ctr" eaLnBrk="1" fontAlgn="auto" hangingPunct="1">
              <a:spcBef>
                <a:spcPts val="0"/>
              </a:spcBef>
              <a:spcAft>
                <a:spcPts val="0"/>
              </a:spcAft>
              <a:defRPr/>
            </a:pPr>
            <a:r>
              <a:rPr kumimoji="0" lang="zh-TW" altLang="en-US" sz="3600" b="1" dirty="0">
                <a:solidFill>
                  <a:srgbClr val="F79646">
                    <a:lumMod val="75000"/>
                  </a:srgbClr>
                </a:solidFill>
                <a:latin typeface="Calibri"/>
                <a:ea typeface="新細明體"/>
              </a:rPr>
              <a:t>檔案評量</a:t>
            </a:r>
            <a:endParaRPr kumimoji="0" lang="en-US" altLang="zh-TW" sz="3600" b="1" dirty="0">
              <a:solidFill>
                <a:srgbClr val="F79646">
                  <a:lumMod val="75000"/>
                </a:srgbClr>
              </a:solidFill>
              <a:latin typeface="Calibri"/>
              <a:ea typeface="新細明體"/>
            </a:endParaRPr>
          </a:p>
          <a:p>
            <a:pPr eaLnBrk="1" fontAlgn="auto" hangingPunct="1">
              <a:spcBef>
                <a:spcPts val="0"/>
              </a:spcBef>
              <a:spcAft>
                <a:spcPts val="0"/>
              </a:spcAft>
              <a:defRPr/>
            </a:pPr>
            <a:r>
              <a:rPr kumimoji="0" lang="zh-TW" altLang="zh-TW" sz="2400" b="1" dirty="0">
                <a:solidFill>
                  <a:srgbClr val="3216DC"/>
                </a:solidFill>
                <a:latin typeface="Calibri"/>
                <a:ea typeface="新細明體"/>
              </a:rPr>
              <a:t>目的導向</a:t>
            </a:r>
            <a:r>
              <a:rPr kumimoji="0" lang="zh-TW" altLang="en-US" sz="2400" b="1" dirty="0">
                <a:solidFill>
                  <a:srgbClr val="3216DC"/>
                </a:solidFill>
                <a:latin typeface="Calibri"/>
                <a:ea typeface="新細明體"/>
              </a:rPr>
              <a:t>，</a:t>
            </a:r>
            <a:r>
              <a:rPr kumimoji="0" lang="zh-TW" altLang="zh-TW" sz="2400" b="1" dirty="0">
                <a:solidFill>
                  <a:srgbClr val="3216DC"/>
                </a:solidFill>
                <a:latin typeface="Calibri"/>
                <a:ea typeface="新細明體"/>
              </a:rPr>
              <a:t>系統彙整或組織</a:t>
            </a:r>
            <a:r>
              <a:rPr kumimoji="0" lang="zh-TW" altLang="en-US" sz="2400" b="1" dirty="0">
                <a:solidFill>
                  <a:srgbClr val="3216DC"/>
                </a:solidFill>
                <a:latin typeface="Calibri"/>
                <a:ea typeface="新細明體"/>
              </a:rPr>
              <a:t>紙筆與實作</a:t>
            </a:r>
            <a:r>
              <a:rPr kumimoji="0" lang="zh-TW" altLang="zh-TW" sz="2400" b="1" dirty="0">
                <a:solidFill>
                  <a:srgbClr val="3216DC"/>
                </a:solidFill>
                <a:latin typeface="Calibri"/>
                <a:ea typeface="新細明體"/>
              </a:rPr>
              <a:t>等相關紀錄，展現其學習歷程及成果</a:t>
            </a:r>
            <a:r>
              <a:rPr kumimoji="0" lang="zh-TW" altLang="en-US" sz="2400" b="1" dirty="0">
                <a:solidFill>
                  <a:srgbClr val="3216DC"/>
                </a:solidFill>
                <a:latin typeface="Calibri"/>
                <a:ea typeface="新細明體"/>
              </a:rPr>
              <a:t>。</a:t>
            </a:r>
            <a:endParaRPr kumimoji="0" lang="en-US" altLang="zh-TW" sz="2400" b="1" dirty="0">
              <a:solidFill>
                <a:srgbClr val="3216DC"/>
              </a:solidFill>
              <a:latin typeface="Calibri"/>
              <a:ea typeface="新細明體"/>
            </a:endParaRPr>
          </a:p>
        </p:txBody>
      </p:sp>
      <p:graphicFrame>
        <p:nvGraphicFramePr>
          <p:cNvPr id="5" name="內容版面配置區 6"/>
          <p:cNvGraphicFramePr>
            <a:graphicFrameLocks/>
          </p:cNvGraphicFramePr>
          <p:nvPr/>
        </p:nvGraphicFramePr>
        <p:xfrm>
          <a:off x="0" y="1600202"/>
          <a:ext cx="4214810" cy="36147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內容版面配置區 7"/>
          <p:cNvGraphicFramePr>
            <a:graphicFrameLocks/>
          </p:cNvGraphicFramePr>
          <p:nvPr>
            <p:extLst>
              <p:ext uri="{D42A27DB-BD31-4B8C-83A1-F6EECF244321}">
                <p14:modId xmlns="" xmlns:p14="http://schemas.microsoft.com/office/powerpoint/2010/main" val="1086146064"/>
              </p:ext>
            </p:extLst>
          </p:nvPr>
        </p:nvGraphicFramePr>
        <p:xfrm>
          <a:off x="4357689" y="1643050"/>
          <a:ext cx="4500592" cy="3571900"/>
        </p:xfrm>
        <a:graphic>
          <a:graphicData uri="http://schemas.openxmlformats.org/drawingml/2006/chart">
            <c:chart xmlns:c="http://schemas.openxmlformats.org/drawingml/2006/chart" xmlns:r="http://schemas.openxmlformats.org/officeDocument/2006/relationships" r:id="rId3"/>
          </a:graphicData>
        </a:graphic>
      </p:graphicFrame>
      <p:sp>
        <p:nvSpPr>
          <p:cNvPr id="7" name="標題 2"/>
          <p:cNvSpPr txBox="1">
            <a:spLocks/>
          </p:cNvSpPr>
          <p:nvPr/>
        </p:nvSpPr>
        <p:spPr>
          <a:xfrm>
            <a:off x="357188" y="714375"/>
            <a:ext cx="8229600" cy="928688"/>
          </a:xfrm>
          <a:prstGeom prst="rect">
            <a:avLst/>
          </a:prstGeom>
        </p:spPr>
        <p:txBody>
          <a:bodyPr anchor="ctr">
            <a:normAutofit/>
          </a:bodyPr>
          <a:lstStyle/>
          <a:p>
            <a:pPr algn="ctr" eaLnBrk="1" fontAlgn="auto" hangingPunct="1">
              <a:spcBef>
                <a:spcPts val="0"/>
              </a:spcBef>
              <a:spcAft>
                <a:spcPts val="0"/>
              </a:spcAft>
              <a:defRPr/>
            </a:pPr>
            <a:r>
              <a:rPr kumimoji="0" lang="zh-TW" altLang="en-US" sz="4000" b="1" u="sng" dirty="0">
                <a:solidFill>
                  <a:srgbClr val="F79646">
                    <a:lumMod val="50000"/>
                  </a:srgbClr>
                </a:solidFill>
                <a:latin typeface="標楷體" pitchFamily="65" charset="-120"/>
                <a:ea typeface="標楷體" pitchFamily="65" charset="-120"/>
              </a:rPr>
              <a:t>多元評量類型</a:t>
            </a:r>
            <a:endParaRPr kumimoji="0" lang="zh-TW" altLang="en-US" sz="4000" b="1" u="sng" dirty="0">
              <a:solidFill>
                <a:srgbClr val="F79646">
                  <a:lumMod val="50000"/>
                </a:srgbClr>
              </a:solidFill>
              <a:latin typeface="Calibri"/>
              <a:ea typeface="新細明體"/>
            </a:endParaRPr>
          </a:p>
        </p:txBody>
      </p:sp>
      <p:sp>
        <p:nvSpPr>
          <p:cNvPr id="8" name="標題 1"/>
          <p:cNvSpPr txBox="1">
            <a:spLocks/>
          </p:cNvSpPr>
          <p:nvPr/>
        </p:nvSpPr>
        <p:spPr>
          <a:xfrm>
            <a:off x="3429000" y="2571758"/>
            <a:ext cx="2000250" cy="1357313"/>
          </a:xfrm>
          <a:prstGeom prst="rect">
            <a:avLst/>
          </a:prstGeom>
        </p:spPr>
        <p:txBody>
          <a:bodyPr>
            <a:normAutofit fontScale="90000" lnSpcReduction="10000"/>
          </a:bodyPr>
          <a:lstStyle/>
          <a:p>
            <a:pPr algn="ctr" fontAlgn="auto">
              <a:spcAft>
                <a:spcPts val="0"/>
              </a:spcAft>
              <a:defRPr/>
            </a:pPr>
            <a:r>
              <a:rPr kumimoji="0" lang="zh-TW" altLang="en-US" sz="3200">
                <a:solidFill>
                  <a:srgbClr val="00B050"/>
                </a:solidFill>
                <a:latin typeface="標楷體" pitchFamily="65" charset="-120"/>
                <a:ea typeface="標楷體" pitchFamily="65" charset="-120"/>
              </a:rPr>
              <a:t>依據教學目標使用評量類型</a:t>
            </a:r>
            <a:endParaRPr kumimoji="0" lang="zh-TW" altLang="en-US" sz="3200" dirty="0">
              <a:solidFill>
                <a:srgbClr val="00B050"/>
              </a:solidFill>
              <a:latin typeface="標楷體" pitchFamily="65" charset="-120"/>
              <a:ea typeface="標楷體" pitchFamily="65" charset="-120"/>
            </a:endParaRPr>
          </a:p>
        </p:txBody>
      </p:sp>
    </p:spTree>
    <p:extLst>
      <p:ext uri="{BB962C8B-B14F-4D97-AF65-F5344CB8AC3E}">
        <p14:creationId xmlns="" xmlns:p14="http://schemas.microsoft.com/office/powerpoint/2010/main" val="4000292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Graphic spid="6"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內容版面配置區 4" descr="bloom_taxonomy.jpg"/>
          <p:cNvPicPr>
            <a:picLocks noGrp="1" noChangeAspect="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2734" y="1180756"/>
            <a:ext cx="7128793" cy="51299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標題 1"/>
          <p:cNvSpPr txBox="1">
            <a:spLocks/>
          </p:cNvSpPr>
          <p:nvPr/>
        </p:nvSpPr>
        <p:spPr>
          <a:xfrm>
            <a:off x="500063" y="785813"/>
            <a:ext cx="8229600" cy="857250"/>
          </a:xfrm>
          <a:prstGeom prst="rect">
            <a:avLst/>
          </a:prstGeom>
        </p:spPr>
        <p:txBody>
          <a:bodyPr>
            <a:normAutofit/>
          </a:bodyPr>
          <a:lstStyle/>
          <a:p>
            <a:pPr algn="ctr" fontAlgn="auto">
              <a:spcAft>
                <a:spcPts val="0"/>
              </a:spcAft>
              <a:defRPr/>
            </a:pPr>
            <a:r>
              <a:rPr kumimoji="0" lang="zh-TW" altLang="en-US" sz="4000" b="1" u="sng" dirty="0">
                <a:solidFill>
                  <a:srgbClr val="F79646">
                    <a:lumMod val="50000"/>
                  </a:srgbClr>
                </a:solidFill>
                <a:latin typeface="標楷體" pitchFamily="65" charset="-120"/>
                <a:ea typeface="標楷體" pitchFamily="65" charset="-120"/>
              </a:rPr>
              <a:t>紙筆評量應兼顧高層次認知領域</a:t>
            </a:r>
            <a:endParaRPr kumimoji="0" lang="zh-TW" altLang="en-US" sz="4000" b="1" u="sng" dirty="0">
              <a:solidFill>
                <a:srgbClr val="F79646">
                  <a:lumMod val="50000"/>
                </a:srgbClr>
              </a:solidFill>
              <a:latin typeface="Calibri"/>
              <a:ea typeface="新細明體"/>
            </a:endParaRPr>
          </a:p>
        </p:txBody>
      </p:sp>
      <p:sp>
        <p:nvSpPr>
          <p:cNvPr id="3" name="Text Box 11"/>
          <p:cNvSpPr txBox="1">
            <a:spLocks noChangeArrowheads="1"/>
          </p:cNvSpPr>
          <p:nvPr/>
        </p:nvSpPr>
        <p:spPr bwMode="auto">
          <a:xfrm>
            <a:off x="3079051" y="1885594"/>
            <a:ext cx="15113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創作</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4" name="Text Box 10"/>
          <p:cNvSpPr txBox="1">
            <a:spLocks noChangeArrowheads="1"/>
          </p:cNvSpPr>
          <p:nvPr/>
        </p:nvSpPr>
        <p:spPr bwMode="auto">
          <a:xfrm>
            <a:off x="2411761" y="2812783"/>
            <a:ext cx="86322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評鑑</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7" name="Text Box 9"/>
          <p:cNvSpPr txBox="1">
            <a:spLocks noChangeArrowheads="1"/>
          </p:cNvSpPr>
          <p:nvPr/>
        </p:nvSpPr>
        <p:spPr bwMode="auto">
          <a:xfrm>
            <a:off x="2023484" y="3429000"/>
            <a:ext cx="1055569"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分析</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8" name="Text Box 5"/>
          <p:cNvSpPr txBox="1">
            <a:spLocks noChangeArrowheads="1"/>
          </p:cNvSpPr>
          <p:nvPr/>
        </p:nvSpPr>
        <p:spPr bwMode="auto">
          <a:xfrm>
            <a:off x="0" y="5600701"/>
            <a:ext cx="15113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Anderson, L.W.2001</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9" name="Text Box 6"/>
          <p:cNvSpPr txBox="1">
            <a:spLocks noChangeArrowheads="1"/>
          </p:cNvSpPr>
          <p:nvPr/>
        </p:nvSpPr>
        <p:spPr bwMode="auto">
          <a:xfrm>
            <a:off x="755654" y="5224809"/>
            <a:ext cx="132799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記憶</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0" name="Text Box 7"/>
          <p:cNvSpPr txBox="1">
            <a:spLocks noChangeArrowheads="1"/>
          </p:cNvSpPr>
          <p:nvPr/>
        </p:nvSpPr>
        <p:spPr bwMode="auto">
          <a:xfrm>
            <a:off x="1235071" y="4495248"/>
            <a:ext cx="134526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理解</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1" name="Text Box 8"/>
          <p:cNvSpPr txBox="1">
            <a:spLocks noChangeArrowheads="1"/>
          </p:cNvSpPr>
          <p:nvPr/>
        </p:nvSpPr>
        <p:spPr bwMode="auto">
          <a:xfrm>
            <a:off x="1616031" y="3932307"/>
            <a:ext cx="935236"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0000CC"/>
                </a:solidFill>
                <a:effectLst/>
                <a:latin typeface="Arial" pitchFamily="34" charset="0"/>
                <a:ea typeface="新細明體" pitchFamily="18" charset="-120"/>
                <a:cs typeface="新細明體" pitchFamily="18" charset="-120"/>
              </a:rPr>
              <a:t>應用</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 xmlns:p14="http://schemas.microsoft.com/office/powerpoint/2010/main" val="1705232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sz="6000" dirty="0" smtClean="0">
                <a:solidFill>
                  <a:srgbClr val="2C06CC"/>
                </a:solidFill>
              </a:rPr>
              <a:t>差異化教學理念</a:t>
            </a:r>
            <a:endParaRPr lang="zh-TW" altLang="en-US" sz="6000" dirty="0">
              <a:solidFill>
                <a:srgbClr val="2C06CC"/>
              </a:solidFill>
            </a:endParaRPr>
          </a:p>
        </p:txBody>
      </p:sp>
    </p:spTree>
    <p:extLst>
      <p:ext uri="{BB962C8B-B14F-4D97-AF65-F5344CB8AC3E}">
        <p14:creationId xmlns:p14="http://schemas.microsoft.com/office/powerpoint/2010/main" xmlns="" val="17405514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38"/>
          <p:cNvGrpSpPr>
            <a:grpSpLocks/>
          </p:cNvGrpSpPr>
          <p:nvPr/>
        </p:nvGrpSpPr>
        <p:grpSpPr bwMode="auto">
          <a:xfrm>
            <a:off x="1500190" y="1357313"/>
            <a:ext cx="7466012" cy="5072062"/>
            <a:chOff x="429143" y="765175"/>
            <a:chExt cx="8530491" cy="5579653"/>
          </a:xfrm>
        </p:grpSpPr>
        <p:sp>
          <p:nvSpPr>
            <p:cNvPr id="8200" name="Oval 2"/>
            <p:cNvSpPr>
              <a:spLocks noChangeArrowheads="1"/>
            </p:cNvSpPr>
            <p:nvPr/>
          </p:nvSpPr>
          <p:spPr bwMode="auto">
            <a:xfrm>
              <a:off x="3357554" y="2714620"/>
              <a:ext cx="2743200" cy="1600200"/>
            </a:xfrm>
            <a:prstGeom prst="ellipse">
              <a:avLst/>
            </a:prstGeom>
            <a:solidFill>
              <a:srgbClr val="FFFFFF"/>
            </a:solidFill>
            <a:ln w="38100">
              <a:solidFill>
                <a:srgbClr val="008080"/>
              </a:solidFill>
              <a:round/>
              <a:headEnd/>
              <a:tailEnd/>
            </a:ln>
          </p:spPr>
          <p:txBody>
            <a:bodyPr lIns="91427" tIns="45713" rIns="91427" bIns="45713"/>
            <a:lstStyle/>
            <a:p>
              <a:pPr algn="ctr" eaLnBrk="1" hangingPunct="1"/>
              <a:r>
                <a:rPr kumimoji="0" lang="en-US" altLang="zh-TW" sz="2800" b="1" smtClean="0">
                  <a:solidFill>
                    <a:srgbClr val="FF0000"/>
                  </a:solidFill>
                  <a:latin typeface="標楷體" pitchFamily="65" charset="-120"/>
                  <a:ea typeface="標楷體" pitchFamily="65" charset="-120"/>
                </a:rPr>
                <a:t>Gardner</a:t>
              </a:r>
              <a:r>
                <a:rPr kumimoji="0" lang="zh-TW" altLang="en-US" sz="2800" b="1" smtClean="0">
                  <a:solidFill>
                    <a:srgbClr val="0D0C0B"/>
                  </a:solidFill>
                  <a:latin typeface="Times New Roman" pitchFamily="18" charset="0"/>
                  <a:ea typeface="華康儷粗圓(P)" pitchFamily="34" charset="-120"/>
                </a:rPr>
                <a:t>多元智能</a:t>
              </a:r>
              <a:r>
                <a:rPr kumimoji="0" lang="zh-TW" altLang="en-US" sz="1400" smtClean="0">
                  <a:solidFill>
                    <a:prstClr val="black"/>
                  </a:solidFill>
                  <a:latin typeface="Times New Roman" pitchFamily="18" charset="0"/>
                </a:rPr>
                <a:t> </a:t>
              </a:r>
              <a:endParaRPr kumimoji="0" lang="zh-TW" altLang="en-US" sz="1200" smtClean="0">
                <a:solidFill>
                  <a:prstClr val="black"/>
                </a:solidFill>
                <a:latin typeface="Times New Roman" pitchFamily="18" charset="0"/>
              </a:endParaRPr>
            </a:p>
            <a:p>
              <a:pPr algn="ctr" fontAlgn="ctr">
                <a:spcBef>
                  <a:spcPct val="30000"/>
                </a:spcBef>
              </a:pPr>
              <a:endParaRPr kumimoji="0" lang="zh-TW" altLang="en-US" sz="3200" smtClean="0">
                <a:solidFill>
                  <a:prstClr val="black"/>
                </a:solidFill>
                <a:latin typeface="Times New Roman" pitchFamily="18" charset="0"/>
                <a:ea typeface="華康儷粗圓(P)" pitchFamily="34" charset="-120"/>
              </a:endParaRPr>
            </a:p>
          </p:txBody>
        </p:sp>
        <p:sp>
          <p:nvSpPr>
            <p:cNvPr id="24" name="AutoShape 3"/>
            <p:cNvSpPr>
              <a:spLocks noChangeArrowheads="1"/>
            </p:cNvSpPr>
            <p:nvPr/>
          </p:nvSpPr>
          <p:spPr bwMode="auto">
            <a:xfrm>
              <a:off x="1735108" y="765175"/>
              <a:ext cx="2760665" cy="1257387"/>
            </a:xfrm>
            <a:prstGeom prst="roundRect">
              <a:avLst>
                <a:gd name="adj" fmla="val 16667"/>
              </a:avLst>
            </a:prstGeom>
            <a:solidFill>
              <a:srgbClr val="FFCC99"/>
            </a:solidFill>
            <a:ln w="9525">
              <a:solidFill>
                <a:srgbClr val="000000"/>
              </a:solidFill>
              <a:round/>
              <a:headEnd/>
              <a:tailEnd/>
            </a:ln>
          </p:spPr>
          <p:txBody>
            <a:bodyPr lIns="91427" tIns="45713" rIns="91427" bIns="45713"/>
            <a:lstStyle/>
            <a:p>
              <a:pPr algn="just" eaLnBrk="1" fontAlgn="auto" hangingPunct="1">
                <a:spcBef>
                  <a:spcPts val="0"/>
                </a:spcBef>
                <a:spcAft>
                  <a:spcPts val="0"/>
                </a:spcAft>
                <a:defRPr/>
              </a:pPr>
              <a:r>
                <a:rPr kumimoji="0" lang="zh-TW" altLang="en-US" sz="1600" b="1" dirty="0">
                  <a:solidFill>
                    <a:srgbClr val="0D0C0B"/>
                  </a:solidFill>
                  <a:latin typeface="新細明體"/>
                  <a:ea typeface="新細明體"/>
                </a:rPr>
                <a:t>語文智能</a:t>
              </a:r>
              <a:r>
                <a:rPr kumimoji="0" lang="zh-TW" altLang="en-US" sz="1600" dirty="0">
                  <a:solidFill>
                    <a:srgbClr val="0D0C0B"/>
                  </a:solidFill>
                  <a:latin typeface="新細明體"/>
                  <a:ea typeface="新細明體"/>
                </a:rPr>
                <a:t>：</a:t>
              </a:r>
            </a:p>
            <a:p>
              <a:pPr algn="just" fontAlgn="auto">
                <a:spcBef>
                  <a:spcPts val="0"/>
                </a:spcBef>
                <a:spcAft>
                  <a:spcPts val="0"/>
                </a:spcAft>
                <a:defRPr/>
              </a:pPr>
              <a:r>
                <a:rPr kumimoji="0" lang="zh-TW" altLang="en-US" sz="1600" dirty="0">
                  <a:solidFill>
                    <a:srgbClr val="0D0C0B"/>
                  </a:solidFill>
                  <a:latin typeface="標楷體" pitchFamily="65" charset="-120"/>
                  <a:ea typeface="標楷體" pitchFamily="65" charset="-120"/>
                </a:rPr>
                <a:t>有效運用口頭語言和書面文字以表達自己想法和瞭解他人的能力</a:t>
              </a:r>
              <a:r>
                <a:rPr kumimoji="0" lang="zh-TW" altLang="en-US" sz="1600" dirty="0">
                  <a:solidFill>
                    <a:prstClr val="black"/>
                  </a:solidFill>
                  <a:latin typeface="標楷體" pitchFamily="65" charset="-120"/>
                  <a:ea typeface="標楷體" pitchFamily="65" charset="-120"/>
                </a:rPr>
                <a:t>。</a:t>
              </a:r>
            </a:p>
          </p:txBody>
        </p:sp>
        <p:sp>
          <p:nvSpPr>
            <p:cNvPr id="8202" name="AutoShape 4"/>
            <p:cNvSpPr>
              <a:spLocks noChangeArrowheads="1"/>
            </p:cNvSpPr>
            <p:nvPr/>
          </p:nvSpPr>
          <p:spPr bwMode="auto">
            <a:xfrm>
              <a:off x="6387883" y="3594295"/>
              <a:ext cx="2495550" cy="1493147"/>
            </a:xfrm>
            <a:prstGeom prst="roundRect">
              <a:avLst>
                <a:gd name="adj" fmla="val 16667"/>
              </a:avLst>
            </a:prstGeom>
            <a:solidFill>
              <a:srgbClr val="CCCCFF"/>
            </a:solidFill>
            <a:ln w="9525">
              <a:solidFill>
                <a:srgbClr val="000000"/>
              </a:solidFill>
              <a:round/>
              <a:headEnd/>
              <a:tailEnd/>
            </a:ln>
          </p:spPr>
          <p:txBody>
            <a:bodyPr lIns="91427" tIns="45713" rIns="91427" bIns="45713"/>
            <a:lstStyle/>
            <a:p>
              <a:pPr algn="just" eaLnBrk="1" hangingPunct="1"/>
              <a:r>
                <a:rPr kumimoji="0" lang="zh-TW" altLang="en-US" sz="1600" b="1" smtClean="0">
                  <a:solidFill>
                    <a:srgbClr val="0D0C0B"/>
                  </a:solidFill>
                  <a:latin typeface="Times New Roman" pitchFamily="18" charset="0"/>
                  <a:ea typeface="華康儷中黑" pitchFamily="49" charset="-120"/>
                </a:rPr>
                <a:t>肢體動覺智能</a:t>
              </a:r>
              <a:r>
                <a:rPr kumimoji="0" lang="zh-TW" altLang="en-US" sz="1600" smtClean="0">
                  <a:solidFill>
                    <a:srgbClr val="0D0C0B"/>
                  </a:solidFill>
                  <a:latin typeface="Times New Roman" pitchFamily="18" charset="0"/>
                  <a:ea typeface="華康儷中黑" pitchFamily="49" charset="-120"/>
                </a:rPr>
                <a:t>：</a:t>
              </a:r>
            </a:p>
            <a:p>
              <a:pPr algn="just"/>
              <a:r>
                <a:rPr kumimoji="0" lang="zh-TW" altLang="en-US" sz="1600" smtClean="0">
                  <a:solidFill>
                    <a:srgbClr val="0D0C0B"/>
                  </a:solidFill>
                  <a:latin typeface="Times New Roman" pitchFamily="18" charset="0"/>
                  <a:ea typeface="標楷體" pitchFamily="65" charset="-120"/>
                </a:rPr>
                <a:t>善於運用肢體來表達想法和感覺，運用身體的部分生產或改造事物。</a:t>
              </a:r>
              <a:endParaRPr kumimoji="0" lang="zh-TW" altLang="en-US" sz="1600" smtClean="0">
                <a:solidFill>
                  <a:srgbClr val="0D0C0B"/>
                </a:solidFill>
                <a:latin typeface="Times New Roman" pitchFamily="18" charset="0"/>
              </a:endParaRPr>
            </a:p>
          </p:txBody>
        </p:sp>
        <p:sp>
          <p:nvSpPr>
            <p:cNvPr id="8203" name="AutoShape 5"/>
            <p:cNvSpPr>
              <a:spLocks noChangeArrowheads="1"/>
            </p:cNvSpPr>
            <p:nvPr/>
          </p:nvSpPr>
          <p:spPr bwMode="auto">
            <a:xfrm>
              <a:off x="6306256" y="2022562"/>
              <a:ext cx="2653378" cy="1447800"/>
            </a:xfrm>
            <a:prstGeom prst="roundRect">
              <a:avLst>
                <a:gd name="adj" fmla="val 16667"/>
              </a:avLst>
            </a:prstGeom>
            <a:solidFill>
              <a:srgbClr val="FF99FF"/>
            </a:solidFill>
            <a:ln w="9525">
              <a:solidFill>
                <a:srgbClr val="000000"/>
              </a:solidFill>
              <a:round/>
              <a:headEnd/>
              <a:tailEnd/>
            </a:ln>
          </p:spPr>
          <p:txBody>
            <a:bodyPr lIns="91427" tIns="45713" rIns="91427" bIns="45713"/>
            <a:lstStyle/>
            <a:p>
              <a:pPr algn="just" eaLnBrk="1" hangingPunct="1"/>
              <a:r>
                <a:rPr kumimoji="0" lang="zh-TW" altLang="en-US" sz="1600" b="1" smtClean="0">
                  <a:solidFill>
                    <a:srgbClr val="0D0C0B"/>
                  </a:solidFill>
                  <a:latin typeface="Times New Roman" pitchFamily="18" charset="0"/>
                  <a:ea typeface="華康儷中黑" pitchFamily="49" charset="-120"/>
                </a:rPr>
                <a:t>視覺空間智能</a:t>
              </a:r>
              <a:r>
                <a:rPr kumimoji="0" lang="zh-TW" altLang="en-US" sz="1600" smtClean="0">
                  <a:solidFill>
                    <a:srgbClr val="0D0C0B"/>
                  </a:solidFill>
                  <a:latin typeface="Times New Roman" pitchFamily="18" charset="0"/>
                  <a:ea typeface="華康儷中黑" pitchFamily="49" charset="-120"/>
                </a:rPr>
                <a:t>：</a:t>
              </a:r>
            </a:p>
            <a:p>
              <a:pPr algn="just"/>
              <a:r>
                <a:rPr kumimoji="0" lang="zh-TW" altLang="en-US" sz="1600" smtClean="0">
                  <a:solidFill>
                    <a:srgbClr val="0D0C0B"/>
                  </a:solidFill>
                  <a:latin typeface="Times New Roman" pitchFamily="18" charset="0"/>
                  <a:ea typeface="標楷體" pitchFamily="65" charset="-120"/>
                </a:rPr>
                <a:t>能以三度空間來思考，準確的感覺視覺空間，並把內在的空間世界表現出來。</a:t>
              </a:r>
              <a:endParaRPr kumimoji="0" lang="zh-TW" altLang="en-US" sz="1600" smtClean="0">
                <a:solidFill>
                  <a:srgbClr val="0D0C0B"/>
                </a:solidFill>
                <a:latin typeface="Times New Roman" pitchFamily="18" charset="0"/>
              </a:endParaRPr>
            </a:p>
          </p:txBody>
        </p:sp>
        <p:sp>
          <p:nvSpPr>
            <p:cNvPr id="27" name="AutoShape 6"/>
            <p:cNvSpPr>
              <a:spLocks noChangeArrowheads="1"/>
            </p:cNvSpPr>
            <p:nvPr/>
          </p:nvSpPr>
          <p:spPr bwMode="auto">
            <a:xfrm>
              <a:off x="4744269" y="765175"/>
              <a:ext cx="2492217" cy="1143872"/>
            </a:xfrm>
            <a:prstGeom prst="roundRect">
              <a:avLst>
                <a:gd name="adj" fmla="val 16667"/>
              </a:avLst>
            </a:prstGeom>
            <a:solidFill>
              <a:srgbClr val="FFFF99"/>
            </a:solidFill>
            <a:ln w="9525">
              <a:solidFill>
                <a:srgbClr val="000000"/>
              </a:solidFill>
              <a:round/>
              <a:headEnd/>
              <a:tailEnd/>
            </a:ln>
          </p:spPr>
          <p:txBody>
            <a:bodyPr lIns="91427" tIns="45713" rIns="91427" bIns="45713"/>
            <a:lstStyle/>
            <a:p>
              <a:pPr algn="just" eaLnBrk="1" fontAlgn="auto" hangingPunct="1">
                <a:spcBef>
                  <a:spcPts val="0"/>
                </a:spcBef>
                <a:spcAft>
                  <a:spcPts val="0"/>
                </a:spcAft>
                <a:defRPr/>
              </a:pPr>
              <a:r>
                <a:rPr kumimoji="0" lang="zh-TW" altLang="en-US" sz="1600" b="1" dirty="0">
                  <a:solidFill>
                    <a:srgbClr val="0D0C0B"/>
                  </a:solidFill>
                  <a:latin typeface="新細明體"/>
                  <a:ea typeface="新細明體"/>
                </a:rPr>
                <a:t>邏輯數學智能</a:t>
              </a:r>
              <a:r>
                <a:rPr kumimoji="0" lang="zh-TW" altLang="en-US" sz="1600" dirty="0">
                  <a:solidFill>
                    <a:srgbClr val="0D0C0B"/>
                  </a:solidFill>
                  <a:latin typeface="新細明體"/>
                  <a:ea typeface="新細明體"/>
                </a:rPr>
                <a:t>：</a:t>
              </a:r>
            </a:p>
            <a:p>
              <a:pPr algn="just" fontAlgn="auto">
                <a:spcBef>
                  <a:spcPts val="0"/>
                </a:spcBef>
                <a:spcAft>
                  <a:spcPts val="0"/>
                </a:spcAft>
                <a:defRPr/>
              </a:pPr>
              <a:r>
                <a:rPr kumimoji="0" lang="zh-TW" altLang="en-US" sz="1600" dirty="0">
                  <a:solidFill>
                    <a:srgbClr val="0D0C0B"/>
                  </a:solidFill>
                  <a:latin typeface="標楷體" pitchFamily="65" charset="-120"/>
                  <a:ea typeface="標楷體" pitchFamily="65" charset="-120"/>
                </a:rPr>
                <a:t>有效運用數字和推理的能力。</a:t>
              </a:r>
            </a:p>
          </p:txBody>
        </p:sp>
        <p:sp>
          <p:nvSpPr>
            <p:cNvPr id="8205" name="AutoShape 7"/>
            <p:cNvSpPr>
              <a:spLocks noChangeArrowheads="1"/>
            </p:cNvSpPr>
            <p:nvPr/>
          </p:nvSpPr>
          <p:spPr bwMode="auto">
            <a:xfrm>
              <a:off x="429143" y="2133601"/>
              <a:ext cx="2542658" cy="1539282"/>
            </a:xfrm>
            <a:prstGeom prst="roundRect">
              <a:avLst>
                <a:gd name="adj" fmla="val 16667"/>
              </a:avLst>
            </a:prstGeom>
            <a:solidFill>
              <a:srgbClr val="99FF66"/>
            </a:solidFill>
            <a:ln w="9525">
              <a:solidFill>
                <a:srgbClr val="000000"/>
              </a:solidFill>
              <a:round/>
              <a:headEnd/>
              <a:tailEnd/>
            </a:ln>
          </p:spPr>
          <p:txBody>
            <a:bodyPr lIns="91427" tIns="45713" rIns="91427" bIns="45713"/>
            <a:lstStyle/>
            <a:p>
              <a:pPr algn="just" eaLnBrk="1" hangingPunct="1"/>
              <a:r>
                <a:rPr kumimoji="0" lang="zh-TW" altLang="en-US" sz="1600" smtClean="0">
                  <a:solidFill>
                    <a:srgbClr val="0D0C0B"/>
                  </a:solidFill>
                  <a:latin typeface="Times New Roman" pitchFamily="18" charset="0"/>
                  <a:ea typeface="華康儷中黑" pitchFamily="49" charset="-120"/>
                </a:rPr>
                <a:t>自然觀察者智能：</a:t>
              </a:r>
            </a:p>
            <a:p>
              <a:pPr algn="just"/>
              <a:r>
                <a:rPr kumimoji="0" lang="zh-TW" altLang="en-US" sz="1600" smtClean="0">
                  <a:solidFill>
                    <a:srgbClr val="0D0C0B"/>
                  </a:solidFill>
                  <a:latin typeface="Times New Roman" pitchFamily="18" charset="0"/>
                  <a:ea typeface="標楷體" pitchFamily="65" charset="-120"/>
                </a:rPr>
                <a:t>對生物的分辨觀察能力，對自然景物敏銳的注意力，對各種模型的辨別力。</a:t>
              </a:r>
              <a:endParaRPr kumimoji="0" lang="zh-TW" altLang="en-US" sz="1600" smtClean="0">
                <a:solidFill>
                  <a:srgbClr val="0D0C0B"/>
                </a:solidFill>
                <a:latin typeface="Times New Roman" pitchFamily="18" charset="0"/>
              </a:endParaRPr>
            </a:p>
          </p:txBody>
        </p:sp>
        <p:sp>
          <p:nvSpPr>
            <p:cNvPr id="8206" name="AutoShape 8"/>
            <p:cNvSpPr>
              <a:spLocks noChangeArrowheads="1"/>
            </p:cNvSpPr>
            <p:nvPr/>
          </p:nvSpPr>
          <p:spPr bwMode="auto">
            <a:xfrm>
              <a:off x="755650" y="3830055"/>
              <a:ext cx="2216150" cy="1035733"/>
            </a:xfrm>
            <a:prstGeom prst="roundRect">
              <a:avLst>
                <a:gd name="adj" fmla="val 16667"/>
              </a:avLst>
            </a:prstGeom>
            <a:solidFill>
              <a:srgbClr val="99FFCC"/>
            </a:solidFill>
            <a:ln w="9525">
              <a:solidFill>
                <a:srgbClr val="000000"/>
              </a:solidFill>
              <a:round/>
              <a:headEnd/>
              <a:tailEnd/>
            </a:ln>
          </p:spPr>
          <p:txBody>
            <a:bodyPr lIns="91427" tIns="45713" rIns="91427" bIns="45713"/>
            <a:lstStyle/>
            <a:p>
              <a:pPr algn="just" eaLnBrk="1" hangingPunct="1">
                <a:spcBef>
                  <a:spcPct val="50000"/>
                </a:spcBef>
              </a:pPr>
              <a:r>
                <a:rPr kumimoji="0" lang="zh-TW" altLang="en-US" sz="1700" smtClean="0">
                  <a:solidFill>
                    <a:prstClr val="black"/>
                  </a:solidFill>
                  <a:latin typeface="Times New Roman" pitchFamily="18" charset="0"/>
                  <a:ea typeface="標楷體" pitchFamily="65" charset="-120"/>
                </a:rPr>
                <a:t> </a:t>
              </a:r>
              <a:r>
                <a:rPr kumimoji="0" lang="zh-TW" altLang="en-US" sz="1600" smtClean="0">
                  <a:solidFill>
                    <a:srgbClr val="0D0C0B"/>
                  </a:solidFill>
                  <a:latin typeface="Times New Roman" pitchFamily="18" charset="0"/>
                  <a:ea typeface="華康儷中黑" pitchFamily="49" charset="-120"/>
                </a:rPr>
                <a:t>內省智能：</a:t>
              </a:r>
            </a:p>
            <a:p>
              <a:pPr algn="just"/>
              <a:r>
                <a:rPr kumimoji="0" lang="zh-TW" altLang="en-US" sz="1600" smtClean="0">
                  <a:solidFill>
                    <a:srgbClr val="0D0C0B"/>
                  </a:solidFill>
                  <a:latin typeface="Times New Roman" pitchFamily="18" charset="0"/>
                  <a:ea typeface="標楷體" pitchFamily="65" charset="-120"/>
                </a:rPr>
                <a:t>正確自我覺察的能力，即自知之明。</a:t>
              </a:r>
              <a:endParaRPr kumimoji="0" lang="zh-TW" altLang="en-US" sz="1600" smtClean="0">
                <a:solidFill>
                  <a:srgbClr val="0D0C0B"/>
                </a:solidFill>
                <a:latin typeface="Times New Roman" pitchFamily="18" charset="0"/>
              </a:endParaRPr>
            </a:p>
          </p:txBody>
        </p:sp>
        <p:sp>
          <p:nvSpPr>
            <p:cNvPr id="8207" name="AutoShape 9"/>
            <p:cNvSpPr>
              <a:spLocks noChangeArrowheads="1"/>
            </p:cNvSpPr>
            <p:nvPr/>
          </p:nvSpPr>
          <p:spPr bwMode="auto">
            <a:xfrm>
              <a:off x="1490288" y="5089457"/>
              <a:ext cx="3012909" cy="1255371"/>
            </a:xfrm>
            <a:prstGeom prst="roundRect">
              <a:avLst>
                <a:gd name="adj" fmla="val 16667"/>
              </a:avLst>
            </a:prstGeom>
            <a:solidFill>
              <a:srgbClr val="66CCFF"/>
            </a:solidFill>
            <a:ln w="9525">
              <a:solidFill>
                <a:srgbClr val="000000"/>
              </a:solidFill>
              <a:round/>
              <a:headEnd/>
              <a:tailEnd/>
            </a:ln>
          </p:spPr>
          <p:txBody>
            <a:bodyPr lIns="91427" tIns="45713" rIns="91427" bIns="45713"/>
            <a:lstStyle/>
            <a:p>
              <a:pPr algn="just" eaLnBrk="1" hangingPunct="1"/>
              <a:r>
                <a:rPr kumimoji="0" lang="zh-TW" altLang="en-US" sz="1600" smtClean="0">
                  <a:solidFill>
                    <a:srgbClr val="0D0C0B"/>
                  </a:solidFill>
                  <a:latin typeface="Times New Roman" pitchFamily="18" charset="0"/>
                  <a:ea typeface="華康儷中黑" pitchFamily="49" charset="-120"/>
                </a:rPr>
                <a:t>人際智能：</a:t>
              </a:r>
            </a:p>
            <a:p>
              <a:pPr algn="just"/>
              <a:r>
                <a:rPr kumimoji="0" lang="zh-TW" altLang="en-US" sz="1600" smtClean="0">
                  <a:solidFill>
                    <a:srgbClr val="0D0C0B"/>
                  </a:solidFill>
                  <a:latin typeface="Times New Roman" pitchFamily="18" charset="0"/>
                  <a:ea typeface="標楷體" pitchFamily="65" charset="-120"/>
                </a:rPr>
                <a:t>覺察並區分他人情緒、動機、意向及感覺的能力，即察言觀色、善解人意。</a:t>
              </a:r>
              <a:endParaRPr kumimoji="0" lang="zh-TW" altLang="en-US" sz="1600" smtClean="0">
                <a:solidFill>
                  <a:srgbClr val="0D0C0B"/>
                </a:solidFill>
                <a:latin typeface="Times New Roman" pitchFamily="18" charset="0"/>
              </a:endParaRPr>
            </a:p>
          </p:txBody>
        </p:sp>
        <p:sp>
          <p:nvSpPr>
            <p:cNvPr id="8208" name="AutoShape 10"/>
            <p:cNvSpPr>
              <a:spLocks noChangeArrowheads="1"/>
            </p:cNvSpPr>
            <p:nvPr/>
          </p:nvSpPr>
          <p:spPr bwMode="auto">
            <a:xfrm>
              <a:off x="4673725" y="5087442"/>
              <a:ext cx="2530425" cy="1079500"/>
            </a:xfrm>
            <a:prstGeom prst="roundRect">
              <a:avLst>
                <a:gd name="adj" fmla="val 16667"/>
              </a:avLst>
            </a:prstGeom>
            <a:solidFill>
              <a:srgbClr val="99CCFF"/>
            </a:solidFill>
            <a:ln w="9525">
              <a:solidFill>
                <a:srgbClr val="000000"/>
              </a:solidFill>
              <a:round/>
              <a:headEnd/>
              <a:tailEnd/>
            </a:ln>
          </p:spPr>
          <p:txBody>
            <a:bodyPr lIns="91427" tIns="45713" rIns="91427" bIns="45713"/>
            <a:lstStyle/>
            <a:p>
              <a:pPr algn="just" eaLnBrk="1" hangingPunct="1"/>
              <a:r>
                <a:rPr kumimoji="0" lang="zh-TW" altLang="en-US" sz="1700" smtClean="0">
                  <a:solidFill>
                    <a:prstClr val="black"/>
                  </a:solidFill>
                  <a:latin typeface="Times New Roman" pitchFamily="18" charset="0"/>
                  <a:ea typeface="標楷體" pitchFamily="65" charset="-120"/>
                </a:rPr>
                <a:t> </a:t>
              </a:r>
              <a:r>
                <a:rPr kumimoji="0" lang="zh-TW" altLang="en-US" sz="1600" smtClean="0">
                  <a:solidFill>
                    <a:srgbClr val="0D0C0B"/>
                  </a:solidFill>
                  <a:latin typeface="Times New Roman" pitchFamily="18" charset="0"/>
                  <a:ea typeface="華康儷中黑" pitchFamily="49" charset="-120"/>
                </a:rPr>
                <a:t>音樂智能：</a:t>
              </a:r>
            </a:p>
            <a:p>
              <a:pPr algn="just"/>
              <a:r>
                <a:rPr kumimoji="0" lang="zh-TW" altLang="en-US" sz="1600" smtClean="0">
                  <a:solidFill>
                    <a:srgbClr val="0D0C0B"/>
                  </a:solidFill>
                  <a:latin typeface="Times New Roman" pitchFamily="18" charset="0"/>
                  <a:ea typeface="標楷體" pitchFamily="65" charset="-120"/>
                </a:rPr>
                <a:t>能察覺、辨別、改變和表達音樂的能力。</a:t>
              </a:r>
              <a:endParaRPr kumimoji="0" lang="zh-TW" altLang="en-US" sz="1600" smtClean="0">
                <a:solidFill>
                  <a:srgbClr val="0D0C0B"/>
                </a:solidFill>
                <a:latin typeface="Times New Roman" pitchFamily="18" charset="0"/>
              </a:endParaRPr>
            </a:p>
          </p:txBody>
        </p:sp>
        <p:sp>
          <p:nvSpPr>
            <p:cNvPr id="8209" name="Line 12"/>
            <p:cNvSpPr>
              <a:spLocks noChangeShapeType="1"/>
            </p:cNvSpPr>
            <p:nvPr/>
          </p:nvSpPr>
          <p:spPr bwMode="auto">
            <a:xfrm flipH="1">
              <a:off x="5286380" y="1909763"/>
              <a:ext cx="371470" cy="876295"/>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lstStyle/>
            <a:p>
              <a:pPr eaLnBrk="1" hangingPunct="1"/>
              <a:endParaRPr lang="zh-TW" altLang="en-US" smtClean="0">
                <a:solidFill>
                  <a:prstClr val="black"/>
                </a:solidFill>
              </a:endParaRPr>
            </a:p>
          </p:txBody>
        </p:sp>
        <p:sp>
          <p:nvSpPr>
            <p:cNvPr id="8210" name="Line 21"/>
            <p:cNvSpPr>
              <a:spLocks noChangeShapeType="1"/>
            </p:cNvSpPr>
            <p:nvPr/>
          </p:nvSpPr>
          <p:spPr bwMode="auto">
            <a:xfrm>
              <a:off x="3779838" y="1916113"/>
              <a:ext cx="434972" cy="869945"/>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lstStyle/>
            <a:p>
              <a:pPr eaLnBrk="1" hangingPunct="1"/>
              <a:endParaRPr lang="zh-TW" altLang="en-US" smtClean="0">
                <a:solidFill>
                  <a:prstClr val="black"/>
                </a:solidFill>
              </a:endParaRPr>
            </a:p>
          </p:txBody>
        </p:sp>
        <p:sp>
          <p:nvSpPr>
            <p:cNvPr id="8211" name="Line 23"/>
            <p:cNvSpPr>
              <a:spLocks noChangeShapeType="1"/>
            </p:cNvSpPr>
            <p:nvPr/>
          </p:nvSpPr>
          <p:spPr bwMode="auto">
            <a:xfrm>
              <a:off x="5191125" y="4257675"/>
              <a:ext cx="462118" cy="829767"/>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lstStyle/>
            <a:p>
              <a:pPr eaLnBrk="1" hangingPunct="1"/>
              <a:endParaRPr lang="zh-TW" altLang="en-US" smtClean="0">
                <a:solidFill>
                  <a:prstClr val="black"/>
                </a:solidFill>
              </a:endParaRPr>
            </a:p>
          </p:txBody>
        </p:sp>
        <p:sp>
          <p:nvSpPr>
            <p:cNvPr id="8212" name="Line 24"/>
            <p:cNvSpPr>
              <a:spLocks noChangeShapeType="1"/>
            </p:cNvSpPr>
            <p:nvPr/>
          </p:nvSpPr>
          <p:spPr bwMode="auto">
            <a:xfrm>
              <a:off x="5857884" y="4000504"/>
              <a:ext cx="500066" cy="285752"/>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lstStyle/>
            <a:p>
              <a:pPr eaLnBrk="1" hangingPunct="1"/>
              <a:endParaRPr lang="zh-TW" altLang="en-US" smtClean="0">
                <a:solidFill>
                  <a:prstClr val="black"/>
                </a:solidFill>
              </a:endParaRPr>
            </a:p>
          </p:txBody>
        </p:sp>
        <p:sp>
          <p:nvSpPr>
            <p:cNvPr id="8213" name="Line 25"/>
            <p:cNvSpPr>
              <a:spLocks noChangeShapeType="1"/>
            </p:cNvSpPr>
            <p:nvPr/>
          </p:nvSpPr>
          <p:spPr bwMode="auto">
            <a:xfrm flipH="1">
              <a:off x="2987675" y="3933825"/>
              <a:ext cx="504825" cy="215900"/>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lstStyle/>
            <a:p>
              <a:pPr eaLnBrk="1" hangingPunct="1"/>
              <a:endParaRPr lang="zh-TW" altLang="en-US" smtClean="0">
                <a:solidFill>
                  <a:prstClr val="black"/>
                </a:solidFill>
              </a:endParaRPr>
            </a:p>
          </p:txBody>
        </p:sp>
        <p:sp>
          <p:nvSpPr>
            <p:cNvPr id="8214" name="Line 26"/>
            <p:cNvSpPr>
              <a:spLocks noChangeShapeType="1"/>
            </p:cNvSpPr>
            <p:nvPr/>
          </p:nvSpPr>
          <p:spPr bwMode="auto">
            <a:xfrm>
              <a:off x="2987675" y="2708275"/>
              <a:ext cx="577850" cy="309563"/>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lstStyle/>
            <a:p>
              <a:pPr eaLnBrk="1" hangingPunct="1"/>
              <a:endParaRPr lang="zh-TW" altLang="en-US" smtClean="0">
                <a:solidFill>
                  <a:prstClr val="black"/>
                </a:solidFill>
              </a:endParaRPr>
            </a:p>
          </p:txBody>
        </p:sp>
        <p:sp>
          <p:nvSpPr>
            <p:cNvPr id="8215" name="Line 27"/>
            <p:cNvSpPr>
              <a:spLocks noChangeShapeType="1"/>
            </p:cNvSpPr>
            <p:nvPr/>
          </p:nvSpPr>
          <p:spPr bwMode="auto">
            <a:xfrm flipV="1">
              <a:off x="5786446" y="2786058"/>
              <a:ext cx="500066" cy="214314"/>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lstStyle/>
            <a:p>
              <a:pPr eaLnBrk="1" hangingPunct="1"/>
              <a:endParaRPr lang="zh-TW" altLang="en-US" smtClean="0">
                <a:solidFill>
                  <a:prstClr val="black"/>
                </a:solidFill>
              </a:endParaRPr>
            </a:p>
          </p:txBody>
        </p:sp>
        <p:sp>
          <p:nvSpPr>
            <p:cNvPr id="8216" name="Line 23"/>
            <p:cNvSpPr>
              <a:spLocks noChangeShapeType="1"/>
            </p:cNvSpPr>
            <p:nvPr/>
          </p:nvSpPr>
          <p:spPr bwMode="auto">
            <a:xfrm flipH="1">
              <a:off x="3903809" y="4286256"/>
              <a:ext cx="382441" cy="803202"/>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lstStyle/>
            <a:p>
              <a:pPr eaLnBrk="1" hangingPunct="1"/>
              <a:endParaRPr lang="zh-TW" altLang="en-US" smtClean="0">
                <a:solidFill>
                  <a:prstClr val="black"/>
                </a:solidFill>
              </a:endParaRPr>
            </a:p>
          </p:txBody>
        </p:sp>
      </p:grpSp>
      <p:sp>
        <p:nvSpPr>
          <p:cNvPr id="40" name="矩形 39"/>
          <p:cNvSpPr/>
          <p:nvPr/>
        </p:nvSpPr>
        <p:spPr>
          <a:xfrm>
            <a:off x="642942" y="4786321"/>
            <a:ext cx="642937" cy="1857375"/>
          </a:xfrm>
          <a:prstGeom prst="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2400" b="1" dirty="0">
                <a:solidFill>
                  <a:srgbClr val="C00000"/>
                </a:solidFill>
              </a:rPr>
              <a:t>認知</a:t>
            </a:r>
            <a:endParaRPr kumimoji="0" lang="en-US" altLang="zh-TW" sz="2400" b="1" dirty="0">
              <a:solidFill>
                <a:srgbClr val="C00000"/>
              </a:solidFill>
            </a:endParaRPr>
          </a:p>
          <a:p>
            <a:pPr algn="ctr" eaLnBrk="1" fontAlgn="auto" hangingPunct="1">
              <a:spcBef>
                <a:spcPts val="0"/>
              </a:spcBef>
              <a:spcAft>
                <a:spcPts val="0"/>
              </a:spcAft>
              <a:defRPr/>
            </a:pPr>
            <a:endParaRPr kumimoji="0" lang="zh-TW" altLang="en-US" dirty="0">
              <a:solidFill>
                <a:srgbClr val="00CC00"/>
              </a:solidFill>
            </a:endParaRPr>
          </a:p>
        </p:txBody>
      </p:sp>
      <p:sp>
        <p:nvSpPr>
          <p:cNvPr id="41" name="矩形 40"/>
          <p:cNvSpPr/>
          <p:nvPr/>
        </p:nvSpPr>
        <p:spPr>
          <a:xfrm>
            <a:off x="642942" y="2928941"/>
            <a:ext cx="642937" cy="1857375"/>
          </a:xfrm>
          <a:prstGeom prst="rect">
            <a:avLst/>
          </a:prstGeom>
          <a:solidFill>
            <a:srgbClr val="53F36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2400" b="1" dirty="0">
                <a:solidFill>
                  <a:srgbClr val="C00000"/>
                </a:solidFill>
              </a:rPr>
              <a:t>情意</a:t>
            </a:r>
            <a:endParaRPr kumimoji="0" lang="en-US" altLang="zh-TW" sz="2400" b="1" dirty="0">
              <a:solidFill>
                <a:srgbClr val="C00000"/>
              </a:solidFill>
            </a:endParaRPr>
          </a:p>
        </p:txBody>
      </p:sp>
      <p:sp>
        <p:nvSpPr>
          <p:cNvPr id="42" name="矩形 41"/>
          <p:cNvSpPr/>
          <p:nvPr/>
        </p:nvSpPr>
        <p:spPr>
          <a:xfrm>
            <a:off x="642942" y="1214438"/>
            <a:ext cx="642937" cy="1714500"/>
          </a:xfrm>
          <a:prstGeom prst="rect">
            <a:avLst/>
          </a:prstGeom>
          <a:solidFill>
            <a:srgbClr val="CCFCD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2400" b="1" dirty="0">
                <a:solidFill>
                  <a:srgbClr val="C00000"/>
                </a:solidFill>
              </a:rPr>
              <a:t>技能</a:t>
            </a:r>
            <a:endParaRPr kumimoji="0" lang="en-US" altLang="zh-TW" sz="2400" b="1" dirty="0">
              <a:solidFill>
                <a:srgbClr val="C00000"/>
              </a:solidFill>
            </a:endParaRPr>
          </a:p>
          <a:p>
            <a:pPr algn="ctr" eaLnBrk="1" fontAlgn="auto" hangingPunct="1">
              <a:spcBef>
                <a:spcPts val="0"/>
              </a:spcBef>
              <a:spcAft>
                <a:spcPts val="0"/>
              </a:spcAft>
              <a:defRPr/>
            </a:pPr>
            <a:endParaRPr kumimoji="0" lang="zh-TW" altLang="en-US" dirty="0">
              <a:solidFill>
                <a:prstClr val="white"/>
              </a:solidFill>
            </a:endParaRPr>
          </a:p>
        </p:txBody>
      </p:sp>
      <p:sp>
        <p:nvSpPr>
          <p:cNvPr id="43" name="上-下雙向箭號 42"/>
          <p:cNvSpPr/>
          <p:nvPr/>
        </p:nvSpPr>
        <p:spPr>
          <a:xfrm>
            <a:off x="357192" y="1000125"/>
            <a:ext cx="357187" cy="5857875"/>
          </a:xfrm>
          <a:prstGeom prst="upDownArrow">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prstClr val="white"/>
              </a:solidFill>
            </a:endParaRPr>
          </a:p>
        </p:txBody>
      </p:sp>
      <p:sp>
        <p:nvSpPr>
          <p:cNvPr id="8199" name="標題 2"/>
          <p:cNvSpPr txBox="1">
            <a:spLocks/>
          </p:cNvSpPr>
          <p:nvPr/>
        </p:nvSpPr>
        <p:spPr bwMode="auto">
          <a:xfrm>
            <a:off x="1619675" y="404815"/>
            <a:ext cx="7294141" cy="928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zh-TW" altLang="en-US" sz="4000" b="1" u="sng" dirty="0" smtClean="0">
                <a:solidFill>
                  <a:srgbClr val="984807"/>
                </a:solidFill>
                <a:latin typeface="Times New Roman" pitchFamily="18" charset="0"/>
                <a:ea typeface="標楷體" pitchFamily="65" charset="-120"/>
                <a:cs typeface="Times New Roman" pitchFamily="18" charset="0"/>
              </a:rPr>
              <a:t>多元智能</a:t>
            </a:r>
            <a:r>
              <a:rPr kumimoji="0" lang="en-US" altLang="zh-TW" sz="4000" b="1" u="sng" dirty="0" smtClean="0">
                <a:solidFill>
                  <a:srgbClr val="984807"/>
                </a:solidFill>
                <a:latin typeface="Times New Roman" pitchFamily="18" charset="0"/>
                <a:ea typeface="標楷體" pitchFamily="65" charset="-120"/>
                <a:cs typeface="Times New Roman" pitchFamily="18" charset="0"/>
              </a:rPr>
              <a:t>(Gardner,1983)</a:t>
            </a:r>
            <a:endParaRPr kumimoji="0" lang="zh-TW" altLang="en-US" sz="4000" b="1" u="sng" dirty="0" smtClean="0">
              <a:solidFill>
                <a:srgbClr val="984807"/>
              </a:solidFill>
              <a:latin typeface="Times New Roman" pitchFamily="18" charset="0"/>
              <a:ea typeface="標楷體" pitchFamily="65" charset="-120"/>
              <a:cs typeface="Times New Roman" pitchFamily="18" charset="0"/>
            </a:endParaRPr>
          </a:p>
        </p:txBody>
      </p:sp>
    </p:spTree>
    <p:extLst>
      <p:ext uri="{BB962C8B-B14F-4D97-AF65-F5344CB8AC3E}">
        <p14:creationId xmlns="" xmlns:p14="http://schemas.microsoft.com/office/powerpoint/2010/main" val="4170300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57158" y="857232"/>
            <a:ext cx="8229600" cy="1143000"/>
          </a:xfrm>
        </p:spPr>
        <p:txBody>
          <a:bodyPr/>
          <a:lstStyle/>
          <a:p>
            <a:r>
              <a:rPr lang="zh-TW" altLang="en-US" dirty="0" smtClean="0">
                <a:latin typeface="標楷體" pitchFamily="65" charset="-120"/>
                <a:ea typeface="標楷體" pitchFamily="65" charset="-120"/>
              </a:rPr>
              <a:t>當差異化  遇到  多元評量</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643438" y="2071678"/>
            <a:ext cx="4214842" cy="2499848"/>
          </a:xfrm>
        </p:spPr>
        <p:txBody>
          <a:bodyPr/>
          <a:lstStyle/>
          <a:p>
            <a:pPr>
              <a:buNone/>
            </a:pPr>
            <a:r>
              <a:rPr lang="zh-TW" altLang="en-US" sz="2800" dirty="0" smtClean="0">
                <a:latin typeface="標楷體" pitchFamily="65" charset="-120"/>
                <a:ea typeface="標楷體" pitchFamily="65" charset="-120"/>
              </a:rPr>
              <a:t>目的：</a:t>
            </a: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增進</a:t>
            </a:r>
            <a:r>
              <a:rPr lang="zh-TW" altLang="en-US" sz="2800" dirty="0">
                <a:latin typeface="標楷體" pitchFamily="65" charset="-120"/>
                <a:ea typeface="標楷體" pitchFamily="65" charset="-120"/>
              </a:rPr>
              <a:t>學業學習</a:t>
            </a:r>
          </a:p>
          <a:p>
            <a:r>
              <a:rPr lang="zh-TW" altLang="en-US" sz="2800" dirty="0">
                <a:latin typeface="標楷體" pitchFamily="65" charset="-120"/>
                <a:ea typeface="標楷體" pitchFamily="65" charset="-120"/>
              </a:rPr>
              <a:t>增進學習的自信心</a:t>
            </a:r>
          </a:p>
          <a:p>
            <a:r>
              <a:rPr lang="zh-TW" altLang="en-US" sz="2800" dirty="0">
                <a:latin typeface="標楷體" pitchFamily="65" charset="-120"/>
                <a:ea typeface="標楷體" pitchFamily="65" charset="-120"/>
              </a:rPr>
              <a:t>提升學習的內在動機</a:t>
            </a:r>
          </a:p>
          <a:p>
            <a:r>
              <a:rPr lang="zh-TW" altLang="en-US" sz="2800" dirty="0">
                <a:latin typeface="標楷體" pitchFamily="65" charset="-120"/>
                <a:ea typeface="標楷體" pitchFamily="65" charset="-120"/>
              </a:rPr>
              <a:t>自我導向的學習行為</a:t>
            </a:r>
          </a:p>
          <a:p>
            <a:endParaRPr lang="zh-TW" altLang="en-US" sz="2800" dirty="0">
              <a:latin typeface="標楷體" pitchFamily="65" charset="-120"/>
              <a:ea typeface="標楷體" pitchFamily="65" charset="-120"/>
            </a:endParaRPr>
          </a:p>
        </p:txBody>
      </p:sp>
      <p:sp>
        <p:nvSpPr>
          <p:cNvPr id="5" name="內容版面配置區 1"/>
          <p:cNvSpPr txBox="1">
            <a:spLocks/>
          </p:cNvSpPr>
          <p:nvPr/>
        </p:nvSpPr>
        <p:spPr bwMode="auto">
          <a:xfrm>
            <a:off x="142844" y="2000240"/>
            <a:ext cx="4342874" cy="4127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zh-TW" altLang="en-US" sz="28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學生現在的位置 </a:t>
            </a:r>
            <a:r>
              <a:rPr kumimoji="0" lang="en-US" altLang="zh-TW" sz="28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&amp; </a:t>
            </a:r>
            <a:r>
              <a:rPr kumimoji="0" lang="zh-TW" altLang="en-US" sz="28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他們將要學習的事物</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altLang="zh-TW" sz="28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 </a:t>
            </a:r>
            <a:r>
              <a:rPr kumimoji="0" lang="zh-TW" altLang="en-US" sz="28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最佳發展區  </a:t>
            </a: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維高斯基</a:t>
            </a:r>
            <a:r>
              <a:rPr kumimoji="0" lang="en-US" altLang="zh-TW"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(1962)</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altLang="zh-TW" sz="28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 </a:t>
            </a:r>
            <a:r>
              <a:rPr kumimoji="0" lang="zh-TW" altLang="en-US" sz="28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不同層次的鷹架</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altLang="zh-TW" sz="28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 </a:t>
            </a:r>
            <a:r>
              <a:rPr kumimoji="0" lang="zh-TW" altLang="en-US" sz="28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不同程度的挑戰</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altLang="zh-TW" sz="28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 </a:t>
            </a:r>
            <a:r>
              <a:rPr kumimoji="0" lang="zh-TW" altLang="en-US" sz="28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不同程度的自主性</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altLang="zh-TW" sz="28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 </a:t>
            </a:r>
            <a:r>
              <a:rPr kumimoji="0" lang="zh-TW" altLang="en-US" sz="28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最佳學習</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zh-TW" altLang="en-US" sz="3200" b="0" i="0" u="none" strike="noStrike" kern="1200" cap="none" spc="0" normalizeH="0" baseline="0" noProof="0" dirty="0">
              <a:ln>
                <a:noFill/>
              </a:ln>
              <a:solidFill>
                <a:schemeClr val="tx1"/>
              </a:solidFill>
              <a:effectLst/>
              <a:uLnTx/>
              <a:uFillTx/>
              <a:latin typeface="標楷體" pitchFamily="65" charset="-120"/>
              <a:ea typeface="標楷體" pitchFamily="65" charset="-120"/>
            </a:endParaRPr>
          </a:p>
        </p:txBody>
      </p:sp>
    </p:spTree>
    <p:extLst>
      <p:ext uri="{BB962C8B-B14F-4D97-AF65-F5344CB8AC3E}">
        <p14:creationId xmlns:p14="http://schemas.microsoft.com/office/powerpoint/2010/main" xmlns="" val="270384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標楷體" pitchFamily="65" charset="-120"/>
                <a:ea typeface="標楷體" pitchFamily="65" charset="-120"/>
              </a:rPr>
              <a:t>內容差異化 </a:t>
            </a:r>
          </a:p>
        </p:txBody>
      </p:sp>
      <p:sp>
        <p:nvSpPr>
          <p:cNvPr id="3" name="內容版面配置區 2"/>
          <p:cNvSpPr>
            <a:spLocks noGrp="1"/>
          </p:cNvSpPr>
          <p:nvPr>
            <p:ph idx="1"/>
          </p:nvPr>
        </p:nvSpPr>
        <p:spPr>
          <a:xfrm>
            <a:off x="428596" y="1500174"/>
            <a:ext cx="8229600" cy="4389437"/>
          </a:xfrm>
        </p:spPr>
        <p:txBody>
          <a:bodyPr/>
          <a:lstStyle/>
          <a:p>
            <a:r>
              <a:rPr lang="zh-TW" altLang="en-US" dirty="0" smtClean="0">
                <a:latin typeface="標楷體" pitchFamily="65" charset="-120"/>
                <a:ea typeface="標楷體" pitchFamily="65" charset="-120"/>
              </a:rPr>
              <a:t>根據國家標準</a:t>
            </a:r>
            <a:r>
              <a:rPr lang="zh-TW" altLang="en-US" dirty="0">
                <a:latin typeface="標楷體" pitchFamily="65" charset="-120"/>
                <a:ea typeface="標楷體" pitchFamily="65" charset="-120"/>
              </a:rPr>
              <a:t>制訂教學內容 </a:t>
            </a:r>
          </a:p>
          <a:p>
            <a:r>
              <a:rPr lang="zh-TW" altLang="en-US" dirty="0" smtClean="0">
                <a:latin typeface="標楷體" pitchFamily="65" charset="-120"/>
                <a:ea typeface="標楷體" pitchFamily="65" charset="-120"/>
              </a:rPr>
              <a:t>按</a:t>
            </a:r>
            <a:r>
              <a:rPr lang="zh-TW" altLang="en-US" dirty="0">
                <a:latin typeface="標楷體" pitchFamily="65" charset="-120"/>
                <a:ea typeface="標楷體" pitchFamily="65" charset="-120"/>
              </a:rPr>
              <a:t>優先順序設立教學目標 </a:t>
            </a:r>
          </a:p>
          <a:p>
            <a:r>
              <a:rPr lang="zh-TW" altLang="en-US" dirty="0">
                <a:latin typeface="標楷體" pitchFamily="65" charset="-120"/>
                <a:ea typeface="標楷體" pitchFamily="65" charset="-120"/>
              </a:rPr>
              <a:t> 對所有學生而言最重要的目標為何？ </a:t>
            </a:r>
          </a:p>
          <a:p>
            <a:r>
              <a:rPr lang="zh-TW" altLang="en-US" dirty="0">
                <a:latin typeface="標楷體" pitchFamily="65" charset="-120"/>
                <a:ea typeface="標楷體" pitchFamily="65" charset="-120"/>
              </a:rPr>
              <a:t> 哪些不是每個學生都必須達成的目標</a:t>
            </a:r>
            <a:r>
              <a:rPr lang="en-US" altLang="zh-TW" dirty="0">
                <a:latin typeface="標楷體" pitchFamily="65" charset="-120"/>
                <a:ea typeface="標楷體" pitchFamily="65" charset="-120"/>
              </a:rPr>
              <a:t>? </a:t>
            </a:r>
          </a:p>
          <a:p>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哪些是部分學生可以達成的額外目標</a:t>
            </a:r>
            <a:r>
              <a:rPr lang="en-US" altLang="zh-TW" dirty="0">
                <a:latin typeface="標楷體" pitchFamily="65" charset="-120"/>
                <a:ea typeface="標楷體" pitchFamily="65" charset="-120"/>
              </a:rPr>
              <a:t>? </a:t>
            </a:r>
          </a:p>
          <a:p>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有哪些先備知識需要教</a:t>
            </a:r>
            <a:r>
              <a:rPr lang="en-US" altLang="zh-TW" dirty="0">
                <a:latin typeface="標楷體" pitchFamily="65" charset="-120"/>
                <a:ea typeface="標楷體" pitchFamily="65" charset="-120"/>
              </a:rPr>
              <a:t>? </a:t>
            </a:r>
            <a:endParaRPr lang="en-US" altLang="zh-TW" dirty="0" smtClean="0">
              <a:latin typeface="標楷體" pitchFamily="65" charset="-120"/>
              <a:ea typeface="標楷體" pitchFamily="65" charset="-120"/>
            </a:endParaRPr>
          </a:p>
        </p:txBody>
      </p:sp>
      <p:sp>
        <p:nvSpPr>
          <p:cNvPr id="4" name="文字方塊 3"/>
          <p:cNvSpPr txBox="1"/>
          <p:nvPr/>
        </p:nvSpPr>
        <p:spPr>
          <a:xfrm>
            <a:off x="7745329" y="6411915"/>
            <a:ext cx="1398671" cy="646331"/>
          </a:xfrm>
          <a:prstGeom prst="rect">
            <a:avLst/>
          </a:prstGeom>
          <a:noFill/>
        </p:spPr>
        <p:txBody>
          <a:bodyPr wrap="square" rtlCol="0">
            <a:spAutoFit/>
          </a:bodyPr>
          <a:lstStyle/>
          <a:p>
            <a:r>
              <a:rPr lang="zh-TW" altLang="en-US" dirty="0" smtClean="0"/>
              <a:t>（</a:t>
            </a:r>
            <a:r>
              <a:rPr lang="en-US" altLang="zh-TW" dirty="0" smtClean="0"/>
              <a:t>Scruggs, 2013</a:t>
            </a:r>
            <a:r>
              <a:rPr lang="zh-TW" altLang="en-US" dirty="0" smtClean="0"/>
              <a:t>）</a:t>
            </a:r>
            <a:endParaRPr lang="zh-TW" altLang="en-US" dirty="0"/>
          </a:p>
        </p:txBody>
      </p:sp>
    </p:spTree>
    <p:extLst>
      <p:ext uri="{BB962C8B-B14F-4D97-AF65-F5344CB8AC3E}">
        <p14:creationId xmlns:p14="http://schemas.microsoft.com/office/powerpoint/2010/main" xmlns="" val="4120162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86050" y="500042"/>
            <a:ext cx="7000924" cy="714380"/>
          </a:xfrm>
          <a:ln w="28575"/>
        </p:spPr>
        <p:txBody>
          <a:bodyPr>
            <a:normAutofit fontScale="90000"/>
          </a:bodyPr>
          <a:lstStyle/>
          <a:p>
            <a:r>
              <a:rPr lang="zh-TW" altLang="en-US" dirty="0">
                <a:latin typeface="標楷體" pitchFamily="65" charset="-120"/>
                <a:ea typeface="標楷體" pitchFamily="65" charset="-120"/>
              </a:rPr>
              <a:t>按優先順序設立教學目標 </a:t>
            </a:r>
            <a:br>
              <a:rPr lang="zh-TW" altLang="en-US" dirty="0">
                <a:latin typeface="標楷體" pitchFamily="65" charset="-120"/>
                <a:ea typeface="標楷體" pitchFamily="65" charset="-120"/>
              </a:rPr>
            </a:b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xmlns="" val="2154358643"/>
              </p:ext>
            </p:extLst>
          </p:nvPr>
        </p:nvGraphicFramePr>
        <p:xfrm>
          <a:off x="642910" y="1285860"/>
          <a:ext cx="7886700" cy="5099530"/>
        </p:xfrm>
        <a:graphic>
          <a:graphicData uri="http://schemas.openxmlformats.org/drawingml/2006/table">
            <a:tbl>
              <a:tblPr firstRow="1" bandRow="1">
                <a:tableStyleId>{5C22544A-7EE6-4342-B048-85BDC9FD1C3A}</a:tableStyleId>
              </a:tblPr>
              <a:tblGrid>
                <a:gridCol w="3513221"/>
                <a:gridCol w="4373479"/>
              </a:tblGrid>
              <a:tr h="513851">
                <a:tc>
                  <a:txBody>
                    <a:bodyPr/>
                    <a:lstStyle/>
                    <a:p>
                      <a:r>
                        <a:rPr lang="zh-TW" altLang="en-US" sz="2000" dirty="0" smtClean="0">
                          <a:latin typeface="標楷體" panose="03000509000000000000" pitchFamily="65" charset="-120"/>
                          <a:ea typeface="標楷體" panose="03000509000000000000" pitchFamily="65" charset="-120"/>
                        </a:rPr>
                        <a:t>以社會領域</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鄭氏與臺灣</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為例</a:t>
                      </a:r>
                      <a:endParaRPr lang="zh-TW" altLang="en-US" sz="2000" dirty="0">
                        <a:latin typeface="標楷體" panose="03000509000000000000" pitchFamily="65" charset="-120"/>
                        <a:ea typeface="標楷體" panose="03000509000000000000" pitchFamily="65" charset="-120"/>
                      </a:endParaRPr>
                    </a:p>
                  </a:txBody>
                  <a:tcPr marL="68580" marR="68580"/>
                </a:tc>
                <a:tc>
                  <a:txBody>
                    <a:bodyPr/>
                    <a:lstStyle/>
                    <a:p>
                      <a:r>
                        <a:rPr lang="zh-TW" altLang="en-US" sz="2000" dirty="0" smtClean="0">
                          <a:latin typeface="標楷體" panose="03000509000000000000" pitchFamily="65" charset="-120"/>
                          <a:ea typeface="標楷體" panose="03000509000000000000" pitchFamily="65" charset="-120"/>
                        </a:rPr>
                        <a:t>教學目標</a:t>
                      </a:r>
                      <a:endParaRPr lang="zh-TW" altLang="en-US" sz="2000" dirty="0">
                        <a:latin typeface="標楷體" panose="03000509000000000000" pitchFamily="65" charset="-120"/>
                        <a:ea typeface="標楷體" panose="03000509000000000000" pitchFamily="65" charset="-120"/>
                      </a:endParaRPr>
                    </a:p>
                  </a:txBody>
                  <a:tcPr marL="68580" marR="68580"/>
                </a:tc>
              </a:tr>
              <a:tr h="8053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對所有學生而言最重要的目標為何？ </a:t>
                      </a:r>
                    </a:p>
                    <a:p>
                      <a:endParaRPr lang="zh-TW" altLang="en-US" sz="2000" dirty="0">
                        <a:latin typeface="標楷體" panose="03000509000000000000" pitchFamily="65" charset="-120"/>
                        <a:ea typeface="標楷體" panose="03000509000000000000" pitchFamily="65" charset="-120"/>
                      </a:endParaRPr>
                    </a:p>
                  </a:txBody>
                  <a:tcPr marL="68580" marR="68580"/>
                </a:tc>
                <a:tc>
                  <a:txBody>
                    <a:bodyPr/>
                    <a:lstStyle/>
                    <a:p>
                      <a:r>
                        <a:rPr lang="en-US" altLang="zh-TW"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鄭氏推動的改革（政治、文教制度、墾殖等）</a:t>
                      </a:r>
                      <a:endParaRPr lang="en-US" altLang="zh-TW" sz="2000" dirty="0" smtClean="0">
                        <a:latin typeface="標楷體" panose="03000509000000000000" pitchFamily="65" charset="-120"/>
                        <a:ea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對鄭氏的認識與評價（鄭成功、鄭經、鄭克塽）</a:t>
                      </a:r>
                    </a:p>
                  </a:txBody>
                  <a:tcPr marL="68580" marR="68580"/>
                </a:tc>
              </a:tr>
              <a:tr h="805313">
                <a:tc>
                  <a:txBody>
                    <a:bodyPr/>
                    <a:lstStyle/>
                    <a:p>
                      <a:r>
                        <a:rPr lang="zh-TW" altLang="en-US" sz="2000" dirty="0" smtClean="0">
                          <a:latin typeface="標楷體" panose="03000509000000000000" pitchFamily="65" charset="-120"/>
                          <a:ea typeface="標楷體" panose="03000509000000000000" pitchFamily="65" charset="-120"/>
                        </a:rPr>
                        <a:t>哪些不是每個學生都必須達成的目標</a:t>
                      </a:r>
                      <a:r>
                        <a:rPr lang="en-US" altLang="zh-TW" sz="2000" dirty="0" smtClean="0">
                          <a:latin typeface="標楷體" panose="03000509000000000000" pitchFamily="65" charset="-120"/>
                          <a:ea typeface="標楷體" panose="03000509000000000000" pitchFamily="65" charset="-120"/>
                        </a:rPr>
                        <a:t>? </a:t>
                      </a:r>
                    </a:p>
                    <a:p>
                      <a:endParaRPr lang="zh-TW" altLang="en-US" sz="2000" dirty="0">
                        <a:latin typeface="標楷體" panose="03000509000000000000" pitchFamily="65" charset="-120"/>
                        <a:ea typeface="標楷體" panose="03000509000000000000" pitchFamily="65" charset="-120"/>
                      </a:endParaRP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詳細國際貿易的範圍和內容</a:t>
                      </a:r>
                      <a:endParaRPr lang="zh-TW" altLang="en-US" sz="2000" dirty="0">
                        <a:latin typeface="標楷體" panose="03000509000000000000" pitchFamily="65" charset="-120"/>
                        <a:ea typeface="標楷體" panose="03000509000000000000" pitchFamily="65" charset="-120"/>
                      </a:endParaRPr>
                    </a:p>
                  </a:txBody>
                  <a:tcPr marL="68580" marR="68580"/>
                </a:tc>
              </a:tr>
              <a:tr h="1495581">
                <a:tc>
                  <a:txBody>
                    <a:bodyPr/>
                    <a:lstStyle/>
                    <a:p>
                      <a:r>
                        <a:rPr lang="zh-TW" altLang="en-US" sz="2000" dirty="0" smtClean="0">
                          <a:latin typeface="標楷體" panose="03000509000000000000" pitchFamily="65" charset="-120"/>
                          <a:ea typeface="標楷體" panose="03000509000000000000" pitchFamily="65" charset="-120"/>
                        </a:rPr>
                        <a:t>哪些是部分學生可以達成的額外目標</a:t>
                      </a:r>
                      <a:r>
                        <a:rPr lang="en-US" altLang="zh-TW" sz="2000" dirty="0" smtClean="0">
                          <a:latin typeface="標楷體" panose="03000509000000000000" pitchFamily="65" charset="-120"/>
                          <a:ea typeface="標楷體" panose="03000509000000000000" pitchFamily="65" charset="-120"/>
                        </a:rPr>
                        <a:t>? </a:t>
                      </a:r>
                    </a:p>
                    <a:p>
                      <a:endParaRPr lang="zh-TW" altLang="en-US" sz="2000" dirty="0">
                        <a:latin typeface="標楷體" panose="03000509000000000000" pitchFamily="65" charset="-120"/>
                        <a:ea typeface="標楷體" panose="03000509000000000000" pitchFamily="65" charset="-120"/>
                      </a:endParaRP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鄭氏若沒有攻臺，想像可能的歷史面貌？</a:t>
                      </a:r>
                    </a:p>
                    <a:p>
                      <a:r>
                        <a:rPr lang="zh-TW" altLang="en-US" sz="2000" dirty="0" smtClean="0">
                          <a:latin typeface="標楷體" panose="03000509000000000000" pitchFamily="65" charset="-120"/>
                          <a:ea typeface="標楷體" panose="03000509000000000000" pitchFamily="65" charset="-120"/>
                        </a:rPr>
                        <a:t>   荷蘭人繼續治台？</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   哪些建設或地名可能就不存在？</a:t>
                      </a:r>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txBody>
                  <a:tcPr marL="68580" marR="68580"/>
                </a:tc>
              </a:tr>
              <a:tr h="466570">
                <a:tc>
                  <a:txBody>
                    <a:bodyPr/>
                    <a:lstStyle/>
                    <a:p>
                      <a:r>
                        <a:rPr lang="zh-TW" altLang="en-US" sz="2000" dirty="0" smtClean="0">
                          <a:latin typeface="標楷體" panose="03000509000000000000" pitchFamily="65" charset="-120"/>
                          <a:ea typeface="標楷體" panose="03000509000000000000" pitchFamily="65" charset="-120"/>
                        </a:rPr>
                        <a:t>有哪些先備知識需要教</a:t>
                      </a:r>
                      <a:r>
                        <a:rPr lang="en-US" altLang="zh-TW" sz="2000" dirty="0" smtClean="0">
                          <a:latin typeface="標楷體" panose="03000509000000000000" pitchFamily="65" charset="-120"/>
                          <a:ea typeface="標楷體" panose="03000509000000000000" pitchFamily="65" charset="-120"/>
                        </a:rPr>
                        <a:t>? </a:t>
                      </a:r>
                      <a:endParaRPr lang="en-US" altLang="zh-TW" sz="2000" dirty="0">
                        <a:latin typeface="標楷體" panose="03000509000000000000" pitchFamily="65" charset="-120"/>
                        <a:ea typeface="標楷體" panose="03000509000000000000" pitchFamily="65" charset="-120"/>
                      </a:endParaRPr>
                    </a:p>
                  </a:txBody>
                  <a:tcPr marL="68580" marR="68580"/>
                </a:tc>
                <a:tc>
                  <a:txBody>
                    <a:bodyPr/>
                    <a:lstStyle/>
                    <a:p>
                      <a:r>
                        <a:rPr lang="zh-TW" altLang="en-US" sz="2000" dirty="0" smtClean="0">
                          <a:latin typeface="標楷體" panose="03000509000000000000" pitchFamily="65" charset="-120"/>
                          <a:ea typeface="標楷體" panose="03000509000000000000" pitchFamily="65" charset="-120"/>
                        </a:rPr>
                        <a:t>南明時期的背景為何</a:t>
                      </a:r>
                      <a:endParaRPr lang="zh-TW" altLang="en-US" sz="2000" dirty="0">
                        <a:latin typeface="標楷體" panose="03000509000000000000" pitchFamily="65" charset="-120"/>
                        <a:ea typeface="標楷體" panose="03000509000000000000" pitchFamily="65" charset="-120"/>
                      </a:endParaRPr>
                    </a:p>
                  </a:txBody>
                  <a:tcPr marL="68580" marR="68580"/>
                </a:tc>
              </a:tr>
            </a:tbl>
          </a:graphicData>
        </a:graphic>
      </p:graphicFrame>
    </p:spTree>
    <p:extLst>
      <p:ext uri="{BB962C8B-B14F-4D97-AF65-F5344CB8AC3E}">
        <p14:creationId xmlns:p14="http://schemas.microsoft.com/office/powerpoint/2010/main" xmlns="" val="450399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00232" y="285728"/>
            <a:ext cx="8229600" cy="1143000"/>
          </a:xfrm>
        </p:spPr>
        <p:txBody>
          <a:bodyPr/>
          <a:lstStyle/>
          <a:p>
            <a:r>
              <a:rPr lang="zh-TW" altLang="en-US" dirty="0">
                <a:latin typeface="標楷體" pitchFamily="65" charset="-120"/>
                <a:ea typeface="標楷體" pitchFamily="65" charset="-120"/>
              </a:rPr>
              <a:t>內容差異化</a:t>
            </a:r>
            <a:r>
              <a:rPr lang="zh-TW" altLang="en-US" dirty="0" smtClean="0">
                <a:latin typeface="標楷體" pitchFamily="65" charset="-120"/>
                <a:ea typeface="標楷體" pitchFamily="65" charset="-120"/>
              </a:rPr>
              <a:t>怎麼做</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357158" y="1714488"/>
            <a:ext cx="8229600" cy="3083149"/>
          </a:xfrm>
        </p:spPr>
        <p:txBody>
          <a:bodyPr/>
          <a:lstStyle/>
          <a:p>
            <a:pPr marL="864000" indent="-514350">
              <a:buFont typeface="+mj-lt"/>
              <a:buAutoNum type="arabicParenR"/>
            </a:pPr>
            <a:r>
              <a:rPr lang="zh-TW" altLang="en-US" sz="3200" dirty="0" smtClean="0">
                <a:latin typeface="標楷體" pitchFamily="65" charset="-120"/>
                <a:ea typeface="標楷體" pitchFamily="65" charset="-120"/>
                <a:cs typeface="Times New Roman" pitchFamily="18" charset="0"/>
              </a:rPr>
              <a:t>預先</a:t>
            </a:r>
            <a:r>
              <a:rPr lang="zh-TW" altLang="en-US" sz="3200" u="sng" dirty="0">
                <a:latin typeface="標楷體" pitchFamily="65" charset="-120"/>
                <a:ea typeface="標楷體" pitchFamily="65" charset="-120"/>
                <a:cs typeface="Times New Roman" pitchFamily="18" charset="0"/>
              </a:rPr>
              <a:t>評估學生的技能和知識</a:t>
            </a:r>
            <a:r>
              <a:rPr lang="zh-TW" altLang="en-US" sz="3200" dirty="0">
                <a:latin typeface="標楷體" pitchFamily="65" charset="-120"/>
                <a:ea typeface="標楷體" pitchFamily="65" charset="-120"/>
                <a:cs typeface="Times New Roman" pitchFamily="18" charset="0"/>
              </a:rPr>
              <a:t>，然後根據學生</a:t>
            </a:r>
            <a:r>
              <a:rPr lang="zh-TW" altLang="en-US" sz="3200" dirty="0" smtClean="0">
                <a:latin typeface="標楷體" pitchFamily="65" charset="-120"/>
                <a:ea typeface="標楷體" pitchFamily="65" charset="-120"/>
                <a:cs typeface="Times New Roman" pitchFamily="18" charset="0"/>
              </a:rPr>
              <a:t>的準備</a:t>
            </a:r>
            <a:r>
              <a:rPr lang="zh-TW" altLang="en-US" sz="3200" dirty="0">
                <a:latin typeface="標楷體" pitchFamily="65" charset="-120"/>
                <a:ea typeface="標楷體" pitchFamily="65" charset="-120"/>
                <a:cs typeface="Times New Roman" pitchFamily="18" charset="0"/>
              </a:rPr>
              <a:t>度來搭配適合的活動；</a:t>
            </a:r>
            <a:endParaRPr lang="en-US" altLang="zh-TW" sz="3200" dirty="0">
              <a:latin typeface="標楷體" pitchFamily="65" charset="-120"/>
              <a:ea typeface="標楷體" pitchFamily="65" charset="-120"/>
              <a:cs typeface="Times New Roman" pitchFamily="18" charset="0"/>
            </a:endParaRPr>
          </a:p>
          <a:p>
            <a:pPr marL="864000" indent="-514350" algn="just">
              <a:buFont typeface="+mj-lt"/>
              <a:buAutoNum type="arabicParenR"/>
            </a:pPr>
            <a:r>
              <a:rPr lang="zh-TW" altLang="en-US" sz="3200" dirty="0">
                <a:latin typeface="標楷體" pitchFamily="65" charset="-120"/>
                <a:ea typeface="標楷體" pitchFamily="65" charset="-120"/>
                <a:cs typeface="Times New Roman" pitchFamily="18" charset="0"/>
              </a:rPr>
              <a:t>提供學生選擇主題、深入探索的機會；</a:t>
            </a:r>
            <a:endParaRPr lang="en-US" altLang="zh-TW" sz="3200" dirty="0">
              <a:latin typeface="標楷體" pitchFamily="65" charset="-120"/>
              <a:ea typeface="標楷體" pitchFamily="65" charset="-120"/>
              <a:cs typeface="Times New Roman" pitchFamily="18" charset="0"/>
            </a:endParaRPr>
          </a:p>
          <a:p>
            <a:pPr marL="864000" indent="-514350">
              <a:buFont typeface="+mj-lt"/>
              <a:buAutoNum type="arabicParenR"/>
            </a:pPr>
            <a:r>
              <a:rPr lang="zh-TW" altLang="en-US" sz="3200" dirty="0">
                <a:latin typeface="標楷體" pitchFamily="65" charset="-120"/>
                <a:ea typeface="標楷體" pitchFamily="65" charset="-120"/>
                <a:cs typeface="Times New Roman" pitchFamily="18" charset="0"/>
              </a:rPr>
              <a:t>配合學生目前的理解程度，提供學生基礎和進階的教材資源。</a:t>
            </a:r>
          </a:p>
          <a:p>
            <a:endParaRPr lang="zh-TW" altLang="en-US" sz="3200" dirty="0">
              <a:latin typeface="標楷體" pitchFamily="65" charset="-120"/>
              <a:ea typeface="標楷體" pitchFamily="65" charset="-120"/>
            </a:endParaRPr>
          </a:p>
        </p:txBody>
      </p:sp>
    </p:spTree>
    <p:extLst>
      <p:ext uri="{BB962C8B-B14F-4D97-AF65-F5344CB8AC3E}">
        <p14:creationId xmlns:p14="http://schemas.microsoft.com/office/powerpoint/2010/main" xmlns="" val="36377265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86050" y="500042"/>
            <a:ext cx="6157898" cy="928694"/>
          </a:xfrm>
          <a:ln w="28575">
            <a:solidFill>
              <a:srgbClr val="7030A0"/>
            </a:solidFill>
            <a:prstDash val="dash"/>
          </a:ln>
        </p:spPr>
        <p:txBody>
          <a:bodyPr/>
          <a:lstStyle/>
          <a:p>
            <a:pPr algn="r"/>
            <a:r>
              <a:rPr lang="zh-TW" altLang="en-US" sz="3600" dirty="0" smtClean="0">
                <a:latin typeface="標楷體" pitchFamily="65" charset="-120"/>
                <a:ea typeface="標楷體" pitchFamily="65" charset="-120"/>
              </a:rPr>
              <a:t>階梯</a:t>
            </a:r>
            <a:r>
              <a:rPr lang="zh-TW" altLang="en-US" sz="3600" dirty="0">
                <a:latin typeface="標楷體" pitchFamily="65" charset="-120"/>
                <a:ea typeface="標楷體" pitchFamily="65" charset="-120"/>
              </a:rPr>
              <a:t>式的</a:t>
            </a:r>
            <a:r>
              <a:rPr lang="zh-TW" altLang="en-US" sz="3600" dirty="0" smtClean="0">
                <a:latin typeface="標楷體" pitchFamily="65" charset="-120"/>
                <a:ea typeface="標楷體" pitchFamily="65" charset="-120"/>
              </a:rPr>
              <a:t>作業、學習單或活動</a:t>
            </a:r>
            <a:endParaRPr lang="zh-TW" altLang="en-US" sz="3600" dirty="0">
              <a:latin typeface="標楷體" pitchFamily="65" charset="-120"/>
              <a:ea typeface="標楷體" pitchFamily="65" charset="-120"/>
            </a:endParaRPr>
          </a:p>
        </p:txBody>
      </p:sp>
      <p:sp>
        <p:nvSpPr>
          <p:cNvPr id="3" name="內容版面配置區 2"/>
          <p:cNvSpPr>
            <a:spLocks noGrp="1"/>
          </p:cNvSpPr>
          <p:nvPr>
            <p:ph idx="1"/>
          </p:nvPr>
        </p:nvSpPr>
        <p:spPr>
          <a:xfrm>
            <a:off x="500034" y="1500174"/>
            <a:ext cx="8229600" cy="4389437"/>
          </a:xfrm>
          <a:ln>
            <a:prstDash val="lgDashDotDot"/>
          </a:ln>
        </p:spPr>
        <p:txBody>
          <a:bodyPr/>
          <a:lstStyle/>
          <a:p>
            <a:r>
              <a:rPr lang="zh-TW" altLang="en-US" dirty="0" smtClean="0">
                <a:latin typeface="標楷體" pitchFamily="65" charset="-120"/>
                <a:ea typeface="標楷體" pitchFamily="65" charset="-120"/>
              </a:rPr>
              <a:t>社會</a:t>
            </a:r>
            <a:r>
              <a:rPr lang="zh-TW" altLang="en-US" dirty="0" smtClean="0">
                <a:latin typeface="標楷體" pitchFamily="65" charset="-120"/>
                <a:ea typeface="標楷體" pitchFamily="65" charset="-120"/>
              </a:rPr>
              <a:t>領域（水循環單元為例）</a:t>
            </a:r>
            <a:endParaRPr lang="en-US" altLang="zh-TW" dirty="0" smtClean="0">
              <a:latin typeface="標楷體" pitchFamily="65" charset="-120"/>
              <a:ea typeface="標楷體" pitchFamily="65" charset="-120"/>
            </a:endParaRPr>
          </a:p>
          <a:p>
            <a:pPr marL="0" indent="0">
              <a:buNone/>
            </a:pPr>
            <a:endParaRPr lang="zh-TW" altLang="en-US" dirty="0">
              <a:latin typeface="標楷體" pitchFamily="65" charset="-120"/>
              <a:ea typeface="標楷體" pitchFamily="65" charset="-120"/>
            </a:endParaRPr>
          </a:p>
        </p:txBody>
      </p:sp>
      <p:graphicFrame>
        <p:nvGraphicFramePr>
          <p:cNvPr id="6" name="表格 5"/>
          <p:cNvGraphicFramePr>
            <a:graphicFrameLocks noGrp="1"/>
          </p:cNvGraphicFramePr>
          <p:nvPr>
            <p:extLst/>
          </p:nvPr>
        </p:nvGraphicFramePr>
        <p:xfrm>
          <a:off x="714348" y="2143116"/>
          <a:ext cx="7072363" cy="4553432"/>
        </p:xfrm>
        <a:graphic>
          <a:graphicData uri="http://schemas.openxmlformats.org/drawingml/2006/table">
            <a:tbl>
              <a:tblPr firstRow="1" bandRow="1">
                <a:tableStyleId>{5C22544A-7EE6-4342-B048-85BDC9FD1C3A}</a:tableStyleId>
              </a:tblPr>
              <a:tblGrid>
                <a:gridCol w="1386057"/>
                <a:gridCol w="4001133"/>
                <a:gridCol w="1685173"/>
              </a:tblGrid>
              <a:tr h="452641">
                <a:tc>
                  <a:txBody>
                    <a:bodyPr/>
                    <a:lstStyle/>
                    <a:p>
                      <a:r>
                        <a:rPr lang="zh-TW" altLang="en-US" sz="2400" dirty="0" smtClean="0">
                          <a:latin typeface="標楷體" panose="03000509000000000000" pitchFamily="65" charset="-120"/>
                          <a:ea typeface="標楷體" panose="03000509000000000000" pitchFamily="65" charset="-120"/>
                        </a:rPr>
                        <a:t>第一層</a:t>
                      </a:r>
                      <a:endParaRPr lang="zh-TW" altLang="en-US" sz="2400" dirty="0">
                        <a:latin typeface="標楷體" panose="03000509000000000000" pitchFamily="65" charset="-120"/>
                        <a:ea typeface="標楷體" panose="03000509000000000000" pitchFamily="65" charset="-120"/>
                      </a:endParaRPr>
                    </a:p>
                  </a:txBody>
                  <a:tcPr marL="68580" marR="68580"/>
                </a:tc>
                <a:tc>
                  <a:txBody>
                    <a:bodyPr/>
                    <a:lstStyle/>
                    <a:p>
                      <a:r>
                        <a:rPr lang="zh-TW" altLang="en-US" sz="2400" dirty="0" smtClean="0">
                          <a:latin typeface="標楷體" panose="03000509000000000000" pitchFamily="65" charset="-120"/>
                          <a:ea typeface="標楷體" panose="03000509000000000000" pitchFamily="65" charset="-120"/>
                        </a:rPr>
                        <a:t>畫出或寫出你對水循環的認識</a:t>
                      </a:r>
                      <a:endParaRPr lang="zh-TW" altLang="en-US" sz="2400" dirty="0">
                        <a:latin typeface="標楷體" panose="03000509000000000000" pitchFamily="65" charset="-120"/>
                        <a:ea typeface="標楷體" panose="03000509000000000000" pitchFamily="65" charset="-120"/>
                      </a:endParaRPr>
                    </a:p>
                  </a:txBody>
                  <a:tcPr marL="68580" marR="68580"/>
                </a:tc>
                <a:tc>
                  <a:txBody>
                    <a:bodyPr/>
                    <a:lstStyle/>
                    <a:p>
                      <a:r>
                        <a:rPr lang="zh-TW" altLang="en-US" sz="2400" dirty="0" smtClean="0">
                          <a:latin typeface="標楷體" panose="03000509000000000000" pitchFamily="65" charset="-120"/>
                          <a:ea typeface="標楷體" panose="03000509000000000000" pitchFamily="65" charset="-120"/>
                        </a:rPr>
                        <a:t>不給提示</a:t>
                      </a:r>
                      <a:endParaRPr lang="zh-TW" altLang="en-US" sz="2400" dirty="0">
                        <a:latin typeface="標楷體" panose="03000509000000000000" pitchFamily="65" charset="-120"/>
                        <a:ea typeface="標楷體" panose="03000509000000000000" pitchFamily="65" charset="-120"/>
                      </a:endParaRPr>
                    </a:p>
                  </a:txBody>
                  <a:tcPr marL="68580" marR="68580"/>
                </a:tc>
              </a:tr>
              <a:tr h="1149011">
                <a:tc>
                  <a:txBody>
                    <a:bodyPr/>
                    <a:lstStyle/>
                    <a:p>
                      <a:r>
                        <a:rPr lang="zh-TW" altLang="en-US" sz="2400" dirty="0" smtClean="0">
                          <a:latin typeface="標楷體" panose="03000509000000000000" pitchFamily="65" charset="-120"/>
                          <a:ea typeface="標楷體" panose="03000509000000000000" pitchFamily="65" charset="-120"/>
                        </a:rPr>
                        <a:t>第二層</a:t>
                      </a:r>
                      <a:endParaRPr lang="zh-TW" altLang="en-US" sz="2400" dirty="0">
                        <a:latin typeface="標楷體" panose="03000509000000000000" pitchFamily="65" charset="-120"/>
                        <a:ea typeface="標楷體" panose="03000509000000000000" pitchFamily="65" charset="-120"/>
                      </a:endParaRPr>
                    </a:p>
                  </a:txBody>
                  <a:tcPr marL="68580" marR="68580"/>
                </a:tc>
                <a:tc>
                  <a:txBody>
                    <a:bodyPr/>
                    <a:lstStyle/>
                    <a:p>
                      <a:r>
                        <a:rPr lang="zh-TW" altLang="en-US" sz="2400" dirty="0" smtClean="0">
                          <a:latin typeface="標楷體" panose="03000509000000000000" pitchFamily="65" charset="-120"/>
                          <a:ea typeface="標楷體" panose="03000509000000000000" pitchFamily="65" charset="-120"/>
                          <a:sym typeface="Wingdings" panose="05000000000000000000" pitchFamily="2" charset="2"/>
                        </a:rPr>
                        <a:t>降水、蒸發、蒸散、地面逕流等，從這些概念寫出或畫出你對水循環的認識</a:t>
                      </a:r>
                      <a:endParaRPr lang="zh-TW" altLang="en-US" sz="2400" dirty="0">
                        <a:latin typeface="標楷體" panose="03000509000000000000" pitchFamily="65" charset="-120"/>
                        <a:ea typeface="標楷體" panose="03000509000000000000" pitchFamily="65" charset="-120"/>
                      </a:endParaRPr>
                    </a:p>
                  </a:txBody>
                  <a:tcPr marL="68580" marR="68580"/>
                </a:tc>
                <a:tc>
                  <a:txBody>
                    <a:bodyPr/>
                    <a:lstStyle/>
                    <a:p>
                      <a:r>
                        <a:rPr lang="zh-TW" altLang="en-US" sz="2400" dirty="0" smtClean="0">
                          <a:latin typeface="標楷體" panose="03000509000000000000" pitchFamily="65" charset="-120"/>
                          <a:ea typeface="標楷體" panose="03000509000000000000" pitchFamily="65" charset="-120"/>
                        </a:rPr>
                        <a:t>給重要概念</a:t>
                      </a:r>
                      <a:endParaRPr lang="zh-TW" altLang="en-US" sz="2400" dirty="0">
                        <a:latin typeface="標楷體" panose="03000509000000000000" pitchFamily="65" charset="-120"/>
                        <a:ea typeface="標楷體" panose="03000509000000000000" pitchFamily="65" charset="-120"/>
                      </a:endParaRPr>
                    </a:p>
                  </a:txBody>
                  <a:tcPr marL="68580" marR="68580"/>
                </a:tc>
              </a:tr>
              <a:tr h="2541752">
                <a:tc>
                  <a:txBody>
                    <a:bodyPr/>
                    <a:lstStyle/>
                    <a:p>
                      <a:r>
                        <a:rPr lang="zh-TW" altLang="en-US" sz="2400" dirty="0" smtClean="0">
                          <a:latin typeface="標楷體" panose="03000509000000000000" pitchFamily="65" charset="-120"/>
                          <a:ea typeface="標楷體" panose="03000509000000000000" pitchFamily="65" charset="-120"/>
                        </a:rPr>
                        <a:t>第三層</a:t>
                      </a:r>
                      <a:endParaRPr lang="zh-TW" altLang="en-US" sz="2400" dirty="0">
                        <a:latin typeface="標楷體" panose="03000509000000000000" pitchFamily="65" charset="-120"/>
                        <a:ea typeface="標楷體" panose="03000509000000000000" pitchFamily="65" charset="-120"/>
                      </a:endParaRPr>
                    </a:p>
                  </a:txBody>
                  <a:tcPr marL="68580" marR="68580"/>
                </a:tc>
                <a:tc>
                  <a:txBody>
                    <a:bodyPr/>
                    <a:lstStyle/>
                    <a:p>
                      <a:r>
                        <a:rPr lang="zh-TW" altLang="en-US" sz="2400" dirty="0" smtClean="0">
                          <a:latin typeface="標楷體" panose="03000509000000000000" pitchFamily="65" charset="-120"/>
                          <a:ea typeface="標楷體" panose="03000509000000000000" pitchFamily="65" charset="-120"/>
                        </a:rPr>
                        <a:t>降水：大氣中的</a:t>
                      </a:r>
                      <a:r>
                        <a:rPr lang="zh-TW" altLang="en-US" sz="2400" dirty="0" smtClean="0">
                          <a:latin typeface="標楷體" panose="03000509000000000000" pitchFamily="65" charset="-120"/>
                          <a:ea typeface="標楷體" panose="03000509000000000000" pitchFamily="65" charset="-120"/>
                        </a:rPr>
                        <a:t>水氣凝結</a:t>
                      </a:r>
                      <a:r>
                        <a:rPr lang="zh-TW" altLang="en-US" sz="2400" dirty="0" smtClean="0">
                          <a:latin typeface="標楷體" panose="03000509000000000000" pitchFamily="65" charset="-120"/>
                          <a:ea typeface="標楷體" panose="03000509000000000000" pitchFamily="65" charset="-120"/>
                        </a:rPr>
                        <a:t>而</a:t>
                      </a:r>
                      <a:r>
                        <a:rPr lang="zh-TW" altLang="en-US" sz="2400" dirty="0" smtClean="0">
                          <a:latin typeface="標楷體" panose="03000509000000000000" pitchFamily="65" charset="-120"/>
                          <a:ea typeface="標楷體" panose="03000509000000000000" pitchFamily="65" charset="-120"/>
                        </a:rPr>
                        <a:t>降落為</a:t>
                      </a:r>
                      <a:r>
                        <a:rPr lang="zh-TW" altLang="en-US" sz="2400" dirty="0" smtClean="0">
                          <a:latin typeface="標楷體" panose="03000509000000000000" pitchFamily="65" charset="-120"/>
                          <a:ea typeface="標楷體" panose="03000509000000000000" pitchFamily="65" charset="-120"/>
                        </a:rPr>
                        <a:t>雨、雪、冰雹的現象</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蒸散：水分由樹葉或枝幹轉化</a:t>
                      </a:r>
                      <a:r>
                        <a:rPr lang="zh-TW" altLang="en-US" sz="2400" dirty="0" smtClean="0">
                          <a:latin typeface="標楷體" panose="03000509000000000000" pitchFamily="65" charset="-120"/>
                          <a:ea typeface="標楷體" panose="03000509000000000000" pitchFamily="65" charset="-120"/>
                        </a:rPr>
                        <a:t>為氣態</a:t>
                      </a:r>
                      <a:r>
                        <a:rPr lang="zh-TW" altLang="en-US" sz="2400" dirty="0" smtClean="0">
                          <a:latin typeface="標楷體" panose="03000509000000000000" pitchFamily="65" charset="-120"/>
                          <a:ea typeface="標楷體" panose="03000509000000000000" pitchFamily="65" charset="-120"/>
                        </a:rPr>
                        <a:t>的水的現象</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蒸發：</a:t>
                      </a:r>
                      <a:r>
                        <a:rPr lang="en-US" altLang="zh-TW"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a:txBody>
                  <a:tcPr marL="68580" marR="68580"/>
                </a:tc>
                <a:tc>
                  <a:txBody>
                    <a:bodyPr/>
                    <a:lstStyle/>
                    <a:p>
                      <a:r>
                        <a:rPr lang="zh-TW" altLang="en-US" sz="2400" dirty="0" smtClean="0">
                          <a:latin typeface="標楷體" panose="03000509000000000000" pitchFamily="65" charset="-120"/>
                          <a:ea typeface="標楷體" panose="03000509000000000000" pitchFamily="65" charset="-120"/>
                        </a:rPr>
                        <a:t>給重要概念並說明</a:t>
                      </a:r>
                      <a:endParaRPr lang="zh-TW" altLang="en-US" sz="2400" dirty="0">
                        <a:latin typeface="標楷體" panose="03000509000000000000" pitchFamily="65" charset="-120"/>
                        <a:ea typeface="標楷體" panose="03000509000000000000" pitchFamily="65" charset="-120"/>
                      </a:endParaRPr>
                    </a:p>
                  </a:txBody>
                  <a:tcPr marL="68580" marR="68580"/>
                </a:tc>
              </a:tr>
            </a:tbl>
          </a:graphicData>
        </a:graphic>
      </p:graphicFrame>
      <p:sp>
        <p:nvSpPr>
          <p:cNvPr id="7" name="文字方塊 6"/>
          <p:cNvSpPr txBox="1"/>
          <p:nvPr/>
        </p:nvSpPr>
        <p:spPr>
          <a:xfrm>
            <a:off x="7788729" y="6425816"/>
            <a:ext cx="1355272" cy="461665"/>
          </a:xfrm>
          <a:prstGeom prst="rect">
            <a:avLst/>
          </a:prstGeom>
          <a:noFill/>
        </p:spPr>
        <p:txBody>
          <a:bodyPr wrap="square" rtlCol="0">
            <a:spAutoFit/>
          </a:bodyPr>
          <a:lstStyle/>
          <a:p>
            <a:r>
              <a:rPr lang="zh-TW" altLang="en-US" sz="1200" dirty="0" smtClean="0"/>
              <a:t>（國一上下，南一地理）</a:t>
            </a:r>
            <a:endParaRPr lang="zh-TW" altLang="en-US" sz="1200" dirty="0"/>
          </a:p>
        </p:txBody>
      </p:sp>
    </p:spTree>
    <p:extLst>
      <p:ext uri="{BB962C8B-B14F-4D97-AF65-F5344CB8AC3E}">
        <p14:creationId xmlns:p14="http://schemas.microsoft.com/office/powerpoint/2010/main" xmlns="" val="19326682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910" y="214290"/>
            <a:ext cx="8229600" cy="1143000"/>
          </a:xfrm>
        </p:spPr>
        <p:txBody>
          <a:bodyPr/>
          <a:lstStyle/>
          <a:p>
            <a:pPr algn="r"/>
            <a:r>
              <a:rPr lang="zh-TW" altLang="en-US" dirty="0" smtClean="0">
                <a:latin typeface="標楷體" pitchFamily="65" charset="-120"/>
                <a:ea typeface="標楷體" pitchFamily="65" charset="-120"/>
              </a:rPr>
              <a:t>學習過程</a:t>
            </a:r>
            <a:r>
              <a:rPr lang="zh-TW" altLang="en-US" dirty="0" smtClean="0">
                <a:latin typeface="標楷體" pitchFamily="65" charset="-120"/>
                <a:ea typeface="標楷體" pitchFamily="65" charset="-120"/>
              </a:rPr>
              <a:t>差異化</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642910" y="1357298"/>
            <a:ext cx="8229600" cy="4389437"/>
          </a:xfrm>
        </p:spPr>
        <p:txBody>
          <a:bodyPr/>
          <a:lstStyle/>
          <a:p>
            <a:r>
              <a:rPr lang="zh-TW" altLang="en-US" sz="2800" dirty="0">
                <a:latin typeface="標楷體" pitchFamily="65" charset="-120"/>
                <a:ea typeface="標楷體" pitchFamily="65" charset="-120"/>
              </a:rPr>
              <a:t>過程是教學裡的</a:t>
            </a:r>
            <a:r>
              <a:rPr lang="en-US" altLang="zh-TW" sz="2800" dirty="0">
                <a:latin typeface="標楷體" pitchFamily="65" charset="-120"/>
                <a:ea typeface="標楷體" pitchFamily="65" charset="-120"/>
                <a:cs typeface="Arial" pitchFamily="34" charset="0"/>
              </a:rPr>
              <a:t>”</a:t>
            </a:r>
            <a:r>
              <a:rPr lang="en-US" altLang="zh-TW" sz="2800" dirty="0">
                <a:latin typeface="標楷體" pitchFamily="65" charset="-120"/>
                <a:ea typeface="標楷體" pitchFamily="65" charset="-120"/>
                <a:cs typeface="Times New Roman" pitchFamily="18" charset="0"/>
              </a:rPr>
              <a:t>How</a:t>
            </a:r>
            <a:r>
              <a:rPr lang="en-US" altLang="zh-TW" sz="2800" dirty="0">
                <a:latin typeface="標楷體" pitchFamily="65" charset="-120"/>
                <a:ea typeface="標楷體" pitchFamily="65" charset="-120"/>
                <a:cs typeface="Arial" pitchFamily="34" charset="0"/>
              </a:rPr>
              <a:t>”</a:t>
            </a:r>
            <a:r>
              <a:rPr lang="zh-TW" altLang="en-US" sz="2800" dirty="0">
                <a:latin typeface="標楷體" pitchFamily="65" charset="-120"/>
                <a:ea typeface="標楷體" pitchFamily="65" charset="-120"/>
                <a:cs typeface="Times New Roman" pitchFamily="18" charset="0"/>
              </a:rPr>
              <a:t>。</a:t>
            </a:r>
            <a:endParaRPr lang="en-US" altLang="zh-TW" sz="2800" dirty="0">
              <a:latin typeface="標楷體" pitchFamily="65" charset="-120"/>
              <a:ea typeface="標楷體" pitchFamily="65" charset="-120"/>
              <a:cs typeface="Times New Roman" pitchFamily="18" charset="0"/>
            </a:endParaRPr>
          </a:p>
          <a:p>
            <a:r>
              <a:rPr lang="zh-TW" altLang="en-US" sz="2800" dirty="0">
                <a:latin typeface="標楷體" pitchFamily="65" charset="-120"/>
                <a:ea typeface="標楷體" pitchFamily="65" charset="-120"/>
                <a:cs typeface="Times New Roman" pitchFamily="18" charset="0"/>
              </a:rPr>
              <a:t>是教師設計來幫助學生思考和建構學習內容之訊息和重要原則的活動，同時也要求學生運用教學單元裡的重要技能。</a:t>
            </a:r>
            <a:endParaRPr lang="en-US" altLang="zh-TW" sz="2800" dirty="0">
              <a:latin typeface="標楷體" pitchFamily="65" charset="-120"/>
              <a:ea typeface="標楷體" pitchFamily="65" charset="-120"/>
              <a:cs typeface="Times New Roman" pitchFamily="18" charset="0"/>
            </a:endParaRPr>
          </a:p>
          <a:p>
            <a:r>
              <a:rPr lang="zh-TW" altLang="en-US" sz="2800" dirty="0">
                <a:latin typeface="標楷體" pitchFamily="65" charset="-120"/>
                <a:ea typeface="標楷體" pitchFamily="65" charset="-120"/>
                <a:cs typeface="Times New Roman" pitchFamily="18" charset="0"/>
              </a:rPr>
              <a:t>當過程差異化時，學生會從事不同的活動，但每項活動都應該指向這堂課的共同焦點，關注學生應該知道、理解和能夠做到什麼。所有學生都投入有意義、尊重其能力的任務。</a:t>
            </a:r>
            <a:endParaRPr lang="en-US" altLang="zh-TW" sz="2800" dirty="0">
              <a:latin typeface="標楷體" pitchFamily="65" charset="-120"/>
              <a:ea typeface="標楷體" pitchFamily="65" charset="-120"/>
              <a:cs typeface="Times New Roman" pitchFamily="18" charset="0"/>
            </a:endParaRPr>
          </a:p>
          <a:p>
            <a:endParaRPr lang="zh-TW" altLang="en-US" dirty="0">
              <a:latin typeface="標楷體" pitchFamily="65" charset="-120"/>
              <a:ea typeface="標楷體" pitchFamily="65" charset="-120"/>
            </a:endParaRPr>
          </a:p>
        </p:txBody>
      </p:sp>
      <p:sp>
        <p:nvSpPr>
          <p:cNvPr id="4" name="矩形 3"/>
          <p:cNvSpPr/>
          <p:nvPr/>
        </p:nvSpPr>
        <p:spPr>
          <a:xfrm>
            <a:off x="7992867" y="6439489"/>
            <a:ext cx="1534844" cy="276999"/>
          </a:xfrm>
          <a:prstGeom prst="rect">
            <a:avLst/>
          </a:prstGeom>
        </p:spPr>
        <p:txBody>
          <a:bodyPr wrap="none">
            <a:spAutoFit/>
          </a:bodyPr>
          <a:lstStyle/>
          <a:p>
            <a:r>
              <a:rPr lang="zh-TW" altLang="en-US" sz="1200" dirty="0" smtClean="0">
                <a:latin typeface="Times New Roman" panose="02020603050405020304" pitchFamily="18" charset="0"/>
                <a:ea typeface="新細明體" charset="-120"/>
                <a:cs typeface="Times New Roman" panose="02020603050405020304" pitchFamily="18" charset="0"/>
              </a:rPr>
              <a:t>（</a:t>
            </a:r>
            <a:r>
              <a:rPr lang="en-US" altLang="zh-TW" sz="1200" dirty="0" smtClean="0">
                <a:latin typeface="Times New Roman" panose="02020603050405020304" pitchFamily="18" charset="0"/>
                <a:ea typeface="新細明體" charset="-120"/>
                <a:cs typeface="Times New Roman" panose="02020603050405020304" pitchFamily="18" charset="0"/>
              </a:rPr>
              <a:t>Tomlinson, 2001</a:t>
            </a:r>
            <a:r>
              <a:rPr lang="zh-TW" altLang="en-US" sz="1200" dirty="0" smtClean="0">
                <a:latin typeface="Times New Roman" panose="02020603050405020304" pitchFamily="18" charset="0"/>
                <a:ea typeface="新細明體" charset="-120"/>
                <a:cs typeface="Times New Roman" panose="02020603050405020304" pitchFamily="18" charset="0"/>
              </a:rPr>
              <a:t>）</a:t>
            </a:r>
            <a:endParaRPr lang="en-US" altLang="zh-TW" sz="1200" dirty="0">
              <a:latin typeface="Times New Roman" panose="02020603050405020304" pitchFamily="18" charset="0"/>
              <a:ea typeface="新細明體" charset="-120"/>
              <a:cs typeface="Times New Roman" panose="02020603050405020304" pitchFamily="18" charset="0"/>
            </a:endParaRPr>
          </a:p>
        </p:txBody>
      </p:sp>
    </p:spTree>
    <p:extLst>
      <p:ext uri="{BB962C8B-B14F-4D97-AF65-F5344CB8AC3E}">
        <p14:creationId xmlns:p14="http://schemas.microsoft.com/office/powerpoint/2010/main" xmlns="" val="1721297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5200"/>
          <a:stretch/>
        </p:blipFill>
        <p:spPr>
          <a:xfrm>
            <a:off x="857224" y="1175657"/>
            <a:ext cx="7289204" cy="5682343"/>
          </a:xfrm>
          <a:noFill/>
        </p:spPr>
      </p:pic>
      <p:sp>
        <p:nvSpPr>
          <p:cNvPr id="5" name="標題 1"/>
          <p:cNvSpPr>
            <a:spLocks noGrp="1"/>
          </p:cNvSpPr>
          <p:nvPr>
            <p:ph type="title"/>
          </p:nvPr>
        </p:nvSpPr>
        <p:spPr>
          <a:xfrm>
            <a:off x="2714612" y="0"/>
            <a:ext cx="8229600" cy="1143000"/>
          </a:xfrm>
        </p:spPr>
        <p:txBody>
          <a:bodyPr/>
          <a:lstStyle/>
          <a:p>
            <a:pPr algn="ctr"/>
            <a:r>
              <a:rPr lang="zh-TW" altLang="en-US" dirty="0" smtClean="0">
                <a:latin typeface="標楷體" pitchFamily="65" charset="-120"/>
                <a:ea typeface="標楷體" pitchFamily="65" charset="-120"/>
              </a:rPr>
              <a:t>教學</a:t>
            </a:r>
            <a:r>
              <a:rPr lang="zh-TW" altLang="en-US" dirty="0" smtClean="0">
                <a:latin typeface="標楷體" pitchFamily="65" charset="-120"/>
                <a:ea typeface="標楷體" pitchFamily="65" charset="-120"/>
              </a:rPr>
              <a:t>策略選單</a:t>
            </a:r>
            <a:endParaRPr lang="zh-TW" altLang="en-US" dirty="0">
              <a:latin typeface="標楷體" pitchFamily="65" charset="-120"/>
              <a:ea typeface="標楷體" pitchFamily="65" charset="-120"/>
            </a:endParaRPr>
          </a:p>
        </p:txBody>
      </p:sp>
      <p:sp>
        <p:nvSpPr>
          <p:cNvPr id="6" name="矩形 5"/>
          <p:cNvSpPr/>
          <p:nvPr/>
        </p:nvSpPr>
        <p:spPr>
          <a:xfrm>
            <a:off x="8003553" y="6304003"/>
            <a:ext cx="1338943" cy="276999"/>
          </a:xfrm>
          <a:prstGeom prst="rect">
            <a:avLst/>
          </a:prstGeom>
        </p:spPr>
        <p:txBody>
          <a:bodyPr wrap="square">
            <a:spAutoFit/>
          </a:bodyPr>
          <a:lstStyle/>
          <a:p>
            <a:r>
              <a:rPr lang="zh-TW" altLang="en-US" sz="1200" dirty="0">
                <a:solidFill>
                  <a:srgbClr val="000000"/>
                </a:solidFill>
                <a:latin typeface="+mn-ea"/>
              </a:rPr>
              <a:t>（郭靜姿，</a:t>
            </a:r>
            <a:r>
              <a:rPr lang="en-US" altLang="zh-TW" sz="1200" dirty="0">
                <a:solidFill>
                  <a:srgbClr val="000000"/>
                </a:solidFill>
                <a:latin typeface="+mn-ea"/>
              </a:rPr>
              <a:t>2011</a:t>
            </a:r>
            <a:r>
              <a:rPr lang="zh-TW" altLang="en-US" sz="1200" dirty="0">
                <a:solidFill>
                  <a:srgbClr val="000000"/>
                </a:solidFill>
                <a:latin typeface="+mn-ea"/>
              </a:rPr>
              <a:t>）</a:t>
            </a:r>
            <a:endParaRPr lang="en-US" altLang="zh-TW" sz="1200" dirty="0">
              <a:solidFill>
                <a:srgbClr val="000000"/>
              </a:solidFill>
              <a:latin typeface="+mn-ea"/>
            </a:endParaRPr>
          </a:p>
        </p:txBody>
      </p:sp>
      <p:sp>
        <p:nvSpPr>
          <p:cNvPr id="7" name="矩形 6"/>
          <p:cNvSpPr/>
          <p:nvPr/>
        </p:nvSpPr>
        <p:spPr>
          <a:xfrm>
            <a:off x="7822764" y="6581002"/>
            <a:ext cx="1800493" cy="276999"/>
          </a:xfrm>
          <a:prstGeom prst="rect">
            <a:avLst/>
          </a:prstGeom>
        </p:spPr>
        <p:txBody>
          <a:bodyPr wrap="none">
            <a:spAutoFit/>
          </a:bodyPr>
          <a:lstStyle/>
          <a:p>
            <a:pPr eaLnBrk="0" fontAlgn="base" hangingPunct="0">
              <a:spcBef>
                <a:spcPct val="0"/>
              </a:spcBef>
              <a:spcAft>
                <a:spcPct val="0"/>
              </a:spcAft>
            </a:pPr>
            <a:r>
              <a:rPr lang="en-US" altLang="zh-TW" sz="1200" dirty="0">
                <a:solidFill>
                  <a:srgbClr val="000000"/>
                </a:solidFill>
                <a:latin typeface="+mn-ea"/>
              </a:rPr>
              <a:t>(</a:t>
            </a:r>
            <a:r>
              <a:rPr lang="zh-TW" altLang="en-US" sz="1200" dirty="0">
                <a:solidFill>
                  <a:srgbClr val="000000"/>
                </a:solidFill>
                <a:latin typeface="+mn-ea"/>
              </a:rPr>
              <a:t>陳美芳、洪儷瑜，</a:t>
            </a:r>
            <a:r>
              <a:rPr lang="en-US" altLang="zh-TW" sz="1200" dirty="0">
                <a:solidFill>
                  <a:srgbClr val="000000"/>
                </a:solidFill>
                <a:latin typeface="+mn-ea"/>
              </a:rPr>
              <a:t>2013)</a:t>
            </a:r>
            <a:endParaRPr lang="zh-TW" altLang="en-US" sz="1200" dirty="0">
              <a:solidFill>
                <a:srgbClr val="000000"/>
              </a:solidFill>
              <a:latin typeface="+mn-ea"/>
            </a:endParaRPr>
          </a:p>
        </p:txBody>
      </p:sp>
    </p:spTree>
    <p:extLst>
      <p:ext uri="{BB962C8B-B14F-4D97-AF65-F5344CB8AC3E}">
        <p14:creationId xmlns:p14="http://schemas.microsoft.com/office/powerpoint/2010/main" xmlns="" val="24399168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857232"/>
            <a:ext cx="8229600" cy="1143000"/>
          </a:xfrm>
        </p:spPr>
        <p:txBody>
          <a:bodyPr/>
          <a:lstStyle/>
          <a:p>
            <a:r>
              <a:rPr lang="zh-TW" altLang="en-US" dirty="0">
                <a:latin typeface="標楷體" pitchFamily="65" charset="-120"/>
                <a:ea typeface="標楷體" pitchFamily="65" charset="-120"/>
              </a:rPr>
              <a:t>因應學生差異</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分組</a:t>
            </a:r>
            <a:r>
              <a:rPr lang="zh-TW" altLang="zh-TW" dirty="0">
                <a:latin typeface="標楷體" pitchFamily="65" charset="-120"/>
                <a:ea typeface="標楷體" pitchFamily="65" charset="-120"/>
              </a:rPr>
              <a:t>教學方法</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642910" y="1857364"/>
            <a:ext cx="8229600" cy="4389437"/>
          </a:xfrm>
        </p:spPr>
        <p:txBody>
          <a:bodyPr/>
          <a:lstStyle/>
          <a:p>
            <a:pPr marL="0" indent="0">
              <a:buNone/>
              <a:defRPr/>
            </a:pPr>
            <a:r>
              <a:rPr lang="en-US" altLang="zh-TW" dirty="0" smtClean="0">
                <a:latin typeface="標楷體" pitchFamily="65" charset="-120"/>
                <a:ea typeface="標楷體" pitchFamily="65" charset="-120"/>
              </a:rPr>
              <a:t>1</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配對</a:t>
            </a:r>
            <a:r>
              <a:rPr lang="zh-TW" altLang="zh-TW" dirty="0">
                <a:latin typeface="標楷體" pitchFamily="65" charset="-120"/>
                <a:ea typeface="標楷體" pitchFamily="65" charset="-120"/>
              </a:rPr>
              <a:t>分組學習</a:t>
            </a:r>
            <a:endParaRPr lang="en-US" altLang="zh-TW" dirty="0">
              <a:latin typeface="標楷體" pitchFamily="65" charset="-120"/>
              <a:ea typeface="標楷體" pitchFamily="65" charset="-120"/>
            </a:endParaRPr>
          </a:p>
          <a:p>
            <a:pPr marL="0" indent="0">
              <a:buNone/>
              <a:defRPr/>
            </a:pPr>
            <a:r>
              <a:rPr lang="en-US" altLang="zh-TW" dirty="0" smtClean="0">
                <a:latin typeface="標楷體" pitchFamily="65" charset="-120"/>
                <a:ea typeface="標楷體" pitchFamily="65" charset="-120"/>
              </a:rPr>
              <a:t>2</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小組分組（</a:t>
            </a:r>
            <a:r>
              <a:rPr lang="en-US" altLang="zh-TW" dirty="0">
                <a:latin typeface="標楷體" pitchFamily="65" charset="-120"/>
                <a:ea typeface="標楷體" pitchFamily="65" charset="-120"/>
              </a:rPr>
              <a:t>1</a:t>
            </a:r>
            <a:r>
              <a:rPr lang="zh-TW"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拼圖式合作學習</a:t>
            </a:r>
            <a:endParaRPr lang="en-US" altLang="zh-TW" dirty="0">
              <a:latin typeface="標楷體" pitchFamily="65" charset="-120"/>
              <a:ea typeface="標楷體" pitchFamily="65" charset="-120"/>
            </a:endParaRPr>
          </a:p>
          <a:p>
            <a:pPr>
              <a:buFont typeface="Arial" charset="0"/>
              <a:buNone/>
              <a:defRPr/>
            </a:pPr>
            <a:r>
              <a:rPr lang="zh-TW" altLang="en-US" dirty="0" smtClean="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）任務式合作學習</a:t>
            </a:r>
            <a:endParaRPr lang="en-US" altLang="zh-TW" dirty="0" smtClean="0">
              <a:latin typeface="標楷體" pitchFamily="65" charset="-120"/>
              <a:ea typeface="標楷體" pitchFamily="65" charset="-120"/>
            </a:endParaRPr>
          </a:p>
          <a:p>
            <a:pPr>
              <a:buFont typeface="Arial" charset="0"/>
              <a:buNone/>
              <a:defRPr/>
            </a:pPr>
            <a:r>
              <a:rPr lang="zh-TW" altLang="en-US" dirty="0" smtClean="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）分層次合作學習</a:t>
            </a:r>
            <a:endParaRPr lang="zh-TW" altLang="zh-TW" dirty="0">
              <a:latin typeface="標楷體" pitchFamily="65" charset="-120"/>
              <a:ea typeface="標楷體" pitchFamily="65" charset="-120"/>
            </a:endParaRPr>
          </a:p>
          <a:p>
            <a:pPr>
              <a:buFont typeface="Arial" charset="0"/>
              <a:buNone/>
              <a:defRPr/>
            </a:pPr>
            <a:r>
              <a:rPr lang="en-US" altLang="zh-TW" dirty="0" smtClean="0">
                <a:latin typeface="標楷體" pitchFamily="65" charset="-120"/>
                <a:ea typeface="標楷體" pitchFamily="65" charset="-120"/>
              </a:rPr>
              <a:t>3</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自學</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依據</a:t>
            </a:r>
            <a:r>
              <a:rPr lang="zh-TW" altLang="zh-TW" dirty="0">
                <a:latin typeface="標楷體" pitchFamily="65" charset="-120"/>
                <a:ea typeface="標楷體" pitchFamily="65" charset="-120"/>
              </a:rPr>
              <a:t>能力</a:t>
            </a:r>
            <a:r>
              <a:rPr lang="zh-TW" altLang="en-US" dirty="0">
                <a:latin typeface="標楷體" pitchFamily="65" charset="-120"/>
                <a:ea typeface="標楷體" pitchFamily="65" charset="-120"/>
              </a:rPr>
              <a:t>各自</a:t>
            </a:r>
            <a:r>
              <a:rPr lang="zh-TW" altLang="zh-TW" dirty="0">
                <a:latin typeface="標楷體" pitchFamily="65" charset="-120"/>
                <a:ea typeface="標楷體" pitchFamily="65" charset="-120"/>
              </a:rPr>
              <a:t>作不同</a:t>
            </a:r>
            <a:r>
              <a:rPr lang="zh-TW" altLang="en-US" dirty="0">
                <a:latin typeface="標楷體" pitchFamily="65" charset="-120"/>
                <a:ea typeface="標楷體" pitchFamily="65" charset="-120"/>
              </a:rPr>
              <a:t>內容的</a:t>
            </a:r>
            <a:r>
              <a:rPr lang="zh-TW" altLang="zh-TW" dirty="0">
                <a:latin typeface="標楷體" pitchFamily="65" charset="-120"/>
                <a:ea typeface="標楷體" pitchFamily="65" charset="-120"/>
              </a:rPr>
              <a:t>學習</a:t>
            </a:r>
            <a:r>
              <a:rPr lang="en-US" altLang="zh-TW" dirty="0">
                <a:latin typeface="標楷體" pitchFamily="65" charset="-120"/>
                <a:ea typeface="標楷體" pitchFamily="65" charset="-120"/>
              </a:rPr>
              <a:t>  </a:t>
            </a:r>
            <a:endParaRPr lang="zh-TW" altLang="en-US"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xmlns="" val="1217071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7158" y="928670"/>
            <a:ext cx="8229600" cy="785810"/>
          </a:xfrm>
          <a:ln w="57150">
            <a:solidFill>
              <a:schemeClr val="accent6">
                <a:lumMod val="50000"/>
              </a:schemeClr>
            </a:solidFill>
          </a:ln>
        </p:spPr>
        <p:txBody>
          <a:bodyPr/>
          <a:lstStyle/>
          <a:p>
            <a:r>
              <a:rPr lang="zh-TW" altLang="en-US" dirty="0">
                <a:latin typeface="標楷體" pitchFamily="65" charset="-120"/>
                <a:ea typeface="標楷體" pitchFamily="65" charset="-120"/>
              </a:rPr>
              <a:t>拼圖式合作學習</a:t>
            </a:r>
          </a:p>
        </p:txBody>
      </p:sp>
      <p:sp>
        <p:nvSpPr>
          <p:cNvPr id="4" name="內容版面配置區 2"/>
          <p:cNvSpPr txBox="1">
            <a:spLocks noGrp="1"/>
          </p:cNvSpPr>
          <p:nvPr>
            <p:ph idx="1"/>
          </p:nvPr>
        </p:nvSpPr>
        <p:spPr bwMode="auto">
          <a:xfrm>
            <a:off x="357158" y="2143116"/>
            <a:ext cx="3788228" cy="3072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標楷體" panose="03000509000000000000" pitchFamily="65" charset="-120"/>
                <a:ea typeface="標楷體" panose="03000509000000000000" pitchFamily="65" charset="-120"/>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標楷體" panose="03000509000000000000" pitchFamily="65" charset="-120"/>
                <a:ea typeface="標楷體" panose="03000509000000000000" pitchFamily="65" charset="-120"/>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標楷體" panose="03000509000000000000" pitchFamily="65" charset="-120"/>
                <a:ea typeface="標楷體" panose="03000509000000000000" pitchFamily="65" charset="-120"/>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標楷體" panose="03000509000000000000" pitchFamily="65" charset="-120"/>
                <a:ea typeface="標楷體" panose="03000509000000000000" pitchFamily="65" charset="-120"/>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標楷體" panose="03000509000000000000" pitchFamily="65" charset="-120"/>
                <a:ea typeface="標楷體" panose="03000509000000000000" pitchFamily="65" charset="-12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zh-TW" altLang="en-US" dirty="0" smtClean="0"/>
              <a:t>每組成員分工</a:t>
            </a:r>
            <a:endParaRPr lang="en-US" altLang="zh-TW" dirty="0" smtClean="0"/>
          </a:p>
          <a:p>
            <a:r>
              <a:rPr lang="zh-TW" altLang="en-US" dirty="0" smtClean="0"/>
              <a:t>各組相同任務者先共同學習</a:t>
            </a:r>
            <a:r>
              <a:rPr lang="en-US" altLang="zh-TW" dirty="0" smtClean="0"/>
              <a:t/>
            </a:r>
            <a:br>
              <a:rPr lang="en-US" altLang="zh-TW" dirty="0" smtClean="0"/>
            </a:br>
            <a:r>
              <a:rPr lang="zh-TW" altLang="en-US" dirty="0" smtClean="0"/>
              <a:t>（專家學習）</a:t>
            </a:r>
            <a:endParaRPr lang="en-US" altLang="zh-TW" dirty="0" smtClean="0"/>
          </a:p>
          <a:p>
            <a:r>
              <a:rPr lang="zh-TW" altLang="en-US" dirty="0" smtClean="0"/>
              <a:t>專家回到組內分享學習</a:t>
            </a:r>
            <a:endParaRPr lang="en-US" altLang="zh-TW" dirty="0" smtClean="0"/>
          </a:p>
          <a:p>
            <a:r>
              <a:rPr lang="zh-TW" altLang="en-US" dirty="0" smtClean="0"/>
              <a:t>完成組內任務</a:t>
            </a:r>
          </a:p>
        </p:txBody>
      </p:sp>
      <p:sp>
        <p:nvSpPr>
          <p:cNvPr id="5" name="內容版面配置區 3"/>
          <p:cNvSpPr txBox="1">
            <a:spLocks/>
          </p:cNvSpPr>
          <p:nvPr/>
        </p:nvSpPr>
        <p:spPr>
          <a:xfrm>
            <a:off x="4000496" y="1928802"/>
            <a:ext cx="5000660" cy="4525963"/>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zh-TW" altLang="en-US" dirty="0" smtClean="0">
                <a:latin typeface="標楷體" panose="03000509000000000000" pitchFamily="65" charset="-120"/>
                <a:ea typeface="標楷體" panose="03000509000000000000" pitchFamily="65" charset="-120"/>
              </a:rPr>
              <a:t>社會科練習</a:t>
            </a:r>
            <a:endParaRPr lang="en-US" altLang="zh-TW" dirty="0" smtClean="0">
              <a:latin typeface="標楷體" panose="03000509000000000000" pitchFamily="65" charset="-120"/>
              <a:ea typeface="標楷體" panose="03000509000000000000" pitchFamily="65" charset="-120"/>
            </a:endParaRPr>
          </a:p>
          <a:p>
            <a:pPr lvl="1"/>
            <a:r>
              <a:rPr lang="en-US" altLang="zh-TW" sz="2600" dirty="0" smtClean="0">
                <a:latin typeface="標楷體" panose="03000509000000000000" pitchFamily="65" charset="-120"/>
                <a:ea typeface="標楷體" panose="03000509000000000000" pitchFamily="65" charset="-120"/>
              </a:rPr>
              <a:t>1</a:t>
            </a:r>
            <a:r>
              <a:rPr lang="en-US" altLang="zh-TW"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每</a:t>
            </a:r>
            <a:r>
              <a:rPr lang="zh-TW" altLang="en-US" sz="2600" dirty="0" smtClean="0">
                <a:latin typeface="標楷體" panose="03000509000000000000" pitchFamily="65" charset="-120"/>
                <a:ea typeface="標楷體" panose="03000509000000000000" pitchFamily="65" charset="-120"/>
              </a:rPr>
              <a:t>組分四個人各負責一主題國家</a:t>
            </a:r>
            <a:endParaRPr lang="en-US" altLang="zh-TW" sz="2600" dirty="0" smtClean="0">
              <a:latin typeface="標楷體" panose="03000509000000000000" pitchFamily="65" charset="-120"/>
              <a:ea typeface="標楷體" panose="03000509000000000000" pitchFamily="65" charset="-120"/>
            </a:endParaRPr>
          </a:p>
          <a:p>
            <a:pPr lvl="1"/>
            <a:r>
              <a:rPr lang="en-US" altLang="zh-TW" sz="2600" dirty="0" smtClean="0">
                <a:latin typeface="標楷體" panose="03000509000000000000" pitchFamily="65" charset="-120"/>
                <a:ea typeface="標楷體" panose="03000509000000000000" pitchFamily="65" charset="-120"/>
              </a:rPr>
              <a:t>2</a:t>
            </a:r>
            <a:r>
              <a:rPr lang="en-US" altLang="zh-TW"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各</a:t>
            </a:r>
            <a:r>
              <a:rPr lang="zh-TW" altLang="en-US" sz="2600" dirty="0" smtClean="0">
                <a:latin typeface="標楷體" panose="03000509000000000000" pitchFamily="65" charset="-120"/>
                <a:ea typeface="標楷體" panose="03000509000000000000" pitchFamily="65" charset="-120"/>
              </a:rPr>
              <a:t>組主題國家聚集學習</a:t>
            </a:r>
            <a:endParaRPr lang="en-US" altLang="zh-TW" sz="2600" dirty="0" smtClean="0">
              <a:latin typeface="標楷體" panose="03000509000000000000" pitchFamily="65" charset="-120"/>
              <a:ea typeface="標楷體" panose="03000509000000000000" pitchFamily="65" charset="-120"/>
            </a:endParaRPr>
          </a:p>
          <a:p>
            <a:pPr lvl="1"/>
            <a:r>
              <a:rPr lang="en-US" altLang="zh-TW" sz="2600" dirty="0" smtClean="0">
                <a:latin typeface="標楷體" panose="03000509000000000000" pitchFamily="65" charset="-120"/>
                <a:ea typeface="標楷體" panose="03000509000000000000" pitchFamily="65" charset="-120"/>
              </a:rPr>
              <a:t>3</a:t>
            </a:r>
            <a:r>
              <a:rPr lang="en-US" altLang="zh-TW"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回到</a:t>
            </a:r>
            <a:r>
              <a:rPr lang="zh-TW" altLang="en-US" sz="2600" dirty="0" smtClean="0">
                <a:latin typeface="標楷體" panose="03000509000000000000" pitchFamily="65" charset="-120"/>
                <a:ea typeface="標楷體" panose="03000509000000000000" pitchFamily="65" charset="-120"/>
              </a:rPr>
              <a:t>原組分享自己的學習</a:t>
            </a:r>
            <a:endParaRPr lang="en-US" altLang="zh-TW" sz="2600" dirty="0" smtClean="0">
              <a:latin typeface="標楷體" panose="03000509000000000000" pitchFamily="65" charset="-120"/>
              <a:ea typeface="標楷體" panose="03000509000000000000" pitchFamily="65" charset="-120"/>
            </a:endParaRPr>
          </a:p>
          <a:p>
            <a:pPr lvl="1"/>
            <a:r>
              <a:rPr lang="en-US" altLang="zh-TW" sz="2600" dirty="0" smtClean="0">
                <a:latin typeface="標楷體" panose="03000509000000000000" pitchFamily="65" charset="-120"/>
                <a:ea typeface="標楷體" panose="03000509000000000000" pitchFamily="65" charset="-120"/>
              </a:rPr>
              <a:t>4</a:t>
            </a:r>
            <a:r>
              <a:rPr lang="en-US" altLang="zh-TW"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完成</a:t>
            </a:r>
            <a:r>
              <a:rPr lang="zh-TW" altLang="en-US" sz="2600" dirty="0" smtClean="0">
                <a:latin typeface="標楷體" panose="03000509000000000000" pitchFamily="65" charset="-120"/>
                <a:ea typeface="標楷體" panose="03000509000000000000" pitchFamily="65" charset="-120"/>
              </a:rPr>
              <a:t>小組學習任務</a:t>
            </a:r>
            <a:endParaRPr lang="en-US" altLang="zh-TW" sz="2600" dirty="0" smtClean="0">
              <a:latin typeface="標楷體" panose="03000509000000000000" pitchFamily="65" charset="-120"/>
              <a:ea typeface="標楷體" panose="03000509000000000000" pitchFamily="65" charset="-120"/>
            </a:endParaRPr>
          </a:p>
          <a:p>
            <a:pPr lvl="1">
              <a:buFont typeface="Arial" panose="020B0604020202020204" pitchFamily="34" charset="0"/>
              <a:buNone/>
            </a:pPr>
            <a:endParaRPr lang="zh-TW" altLang="en-US" dirty="0" smtClean="0">
              <a:latin typeface="標楷體" panose="03000509000000000000" pitchFamily="65" charset="-120"/>
              <a:ea typeface="標楷體" panose="03000509000000000000" pitchFamily="65" charset="-120"/>
            </a:endParaRPr>
          </a:p>
        </p:txBody>
      </p:sp>
      <p:sp>
        <p:nvSpPr>
          <p:cNvPr id="6" name="矩形 5"/>
          <p:cNvSpPr/>
          <p:nvPr/>
        </p:nvSpPr>
        <p:spPr>
          <a:xfrm>
            <a:off x="7822764" y="6581002"/>
            <a:ext cx="1800493" cy="276999"/>
          </a:xfrm>
          <a:prstGeom prst="rect">
            <a:avLst/>
          </a:prstGeom>
        </p:spPr>
        <p:txBody>
          <a:bodyPr wrap="none">
            <a:spAutoFit/>
          </a:bodyPr>
          <a:lstStyle/>
          <a:p>
            <a:pPr eaLnBrk="0" fontAlgn="base" hangingPunct="0">
              <a:spcBef>
                <a:spcPct val="0"/>
              </a:spcBef>
              <a:spcAft>
                <a:spcPct val="0"/>
              </a:spcAft>
            </a:pPr>
            <a:r>
              <a:rPr lang="en-US" altLang="zh-TW" sz="1200" dirty="0">
                <a:solidFill>
                  <a:srgbClr val="000000"/>
                </a:solidFill>
                <a:latin typeface="+mn-ea"/>
              </a:rPr>
              <a:t>(</a:t>
            </a:r>
            <a:r>
              <a:rPr lang="zh-TW" altLang="en-US" sz="1200" dirty="0">
                <a:solidFill>
                  <a:srgbClr val="000000"/>
                </a:solidFill>
                <a:latin typeface="+mn-ea"/>
              </a:rPr>
              <a:t>陳美芳、洪儷瑜，</a:t>
            </a:r>
            <a:r>
              <a:rPr lang="en-US" altLang="zh-TW" sz="1200" dirty="0">
                <a:solidFill>
                  <a:srgbClr val="000000"/>
                </a:solidFill>
                <a:latin typeface="+mn-ea"/>
              </a:rPr>
              <a:t>2013)</a:t>
            </a:r>
            <a:endParaRPr lang="zh-TW" altLang="en-US" sz="1200" dirty="0">
              <a:solidFill>
                <a:srgbClr val="000000"/>
              </a:solidFill>
              <a:latin typeface="+mn-ea"/>
            </a:endParaRPr>
          </a:p>
        </p:txBody>
      </p:sp>
    </p:spTree>
    <p:extLst>
      <p:ext uri="{BB962C8B-B14F-4D97-AF65-F5344CB8AC3E}">
        <p14:creationId xmlns:p14="http://schemas.microsoft.com/office/powerpoint/2010/main" xmlns="" val="139057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nvGraphicFramePr>
        <p:xfrm>
          <a:off x="539553" y="1844824"/>
          <a:ext cx="547260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文字方塊 7"/>
          <p:cNvSpPr txBox="1">
            <a:spLocks noChangeArrowheads="1"/>
          </p:cNvSpPr>
          <p:nvPr/>
        </p:nvSpPr>
        <p:spPr bwMode="auto">
          <a:xfrm>
            <a:off x="4309645" y="1916835"/>
            <a:ext cx="3214687" cy="1015663"/>
          </a:xfrm>
          <a:prstGeom prst="rect">
            <a:avLst/>
          </a:prstGeom>
          <a:noFill/>
          <a:ln w="9525">
            <a:noFill/>
            <a:miter lim="800000"/>
            <a:headEnd/>
            <a:tailEnd/>
          </a:ln>
        </p:spPr>
        <p:txBody>
          <a:bodyPr>
            <a:spAutoFit/>
          </a:bodyPr>
          <a:lstStyle/>
          <a:p>
            <a:pPr fontAlgn="base">
              <a:spcBef>
                <a:spcPct val="0"/>
              </a:spcBef>
              <a:spcAft>
                <a:spcPct val="0"/>
              </a:spcAft>
            </a:pPr>
            <a:r>
              <a:rPr kumimoji="1" lang="en-US" altLang="zh-TW" sz="2000" dirty="0">
                <a:solidFill>
                  <a:prstClr val="black"/>
                </a:solidFill>
                <a:latin typeface="標楷體" pitchFamily="65" charset="-120"/>
                <a:ea typeface="標楷體" pitchFamily="65" charset="-120"/>
              </a:rPr>
              <a:t>T3 </a:t>
            </a:r>
          </a:p>
          <a:p>
            <a:pPr fontAlgn="base">
              <a:spcBef>
                <a:spcPct val="0"/>
              </a:spcBef>
              <a:spcAft>
                <a:spcPct val="0"/>
              </a:spcAft>
            </a:pPr>
            <a:r>
              <a:rPr kumimoji="1" lang="zh-TW" altLang="en-US" sz="2000" dirty="0">
                <a:solidFill>
                  <a:prstClr val="black"/>
                </a:solidFill>
                <a:latin typeface="標楷體" pitchFamily="65" charset="-120"/>
                <a:ea typeface="標楷體" pitchFamily="65" charset="-120"/>
              </a:rPr>
              <a:t>診斷教學，小組</a:t>
            </a:r>
            <a:r>
              <a:rPr kumimoji="1" lang="zh-TW" altLang="en-US" sz="2000" dirty="0" smtClean="0">
                <a:solidFill>
                  <a:prstClr val="black"/>
                </a:solidFill>
                <a:latin typeface="標楷體" pitchFamily="65" charset="-120"/>
                <a:ea typeface="標楷體" pitchFamily="65" charset="-120"/>
              </a:rPr>
              <a:t>、</a:t>
            </a:r>
            <a:endParaRPr kumimoji="1" lang="en-US" altLang="zh-TW" sz="2000" dirty="0" smtClean="0">
              <a:solidFill>
                <a:prstClr val="black"/>
              </a:solidFill>
              <a:latin typeface="標楷體" pitchFamily="65" charset="-120"/>
              <a:ea typeface="標楷體" pitchFamily="65" charset="-120"/>
            </a:endParaRPr>
          </a:p>
          <a:p>
            <a:pPr fontAlgn="base">
              <a:spcBef>
                <a:spcPct val="0"/>
              </a:spcBef>
              <a:spcAft>
                <a:spcPct val="0"/>
              </a:spcAft>
            </a:pPr>
            <a:r>
              <a:rPr kumimoji="1" lang="zh-TW" altLang="en-US" sz="2000" dirty="0" smtClean="0">
                <a:solidFill>
                  <a:prstClr val="black"/>
                </a:solidFill>
                <a:latin typeface="標楷體" pitchFamily="65" charset="-120"/>
                <a:ea typeface="標楷體" pitchFamily="65" charset="-120"/>
              </a:rPr>
              <a:t>密集修改</a:t>
            </a:r>
            <a:r>
              <a:rPr kumimoji="1" lang="zh-TW" altLang="en-US" sz="2000" dirty="0">
                <a:solidFill>
                  <a:prstClr val="black"/>
                </a:solidFill>
                <a:latin typeface="標楷體" pitchFamily="65" charset="-120"/>
                <a:ea typeface="標楷體" pitchFamily="65" charset="-120"/>
              </a:rPr>
              <a:t>、重組課程</a:t>
            </a:r>
          </a:p>
        </p:txBody>
      </p:sp>
      <p:sp>
        <p:nvSpPr>
          <p:cNvPr id="10244" name="文字方塊 8"/>
          <p:cNvSpPr txBox="1">
            <a:spLocks noChangeArrowheads="1"/>
          </p:cNvSpPr>
          <p:nvPr/>
        </p:nvSpPr>
        <p:spPr bwMode="auto">
          <a:xfrm>
            <a:off x="4788024" y="3212979"/>
            <a:ext cx="2857500" cy="1015663"/>
          </a:xfrm>
          <a:prstGeom prst="rect">
            <a:avLst/>
          </a:prstGeom>
          <a:noFill/>
          <a:ln w="9525">
            <a:noFill/>
            <a:miter lim="800000"/>
            <a:headEnd/>
            <a:tailEnd/>
          </a:ln>
        </p:spPr>
        <p:txBody>
          <a:bodyPr>
            <a:spAutoFit/>
          </a:bodyPr>
          <a:lstStyle/>
          <a:p>
            <a:pPr fontAlgn="base">
              <a:spcBef>
                <a:spcPct val="0"/>
              </a:spcBef>
              <a:spcAft>
                <a:spcPct val="0"/>
              </a:spcAft>
            </a:pPr>
            <a:r>
              <a:rPr kumimoji="1" lang="en-US" altLang="zh-TW" sz="2000" dirty="0">
                <a:solidFill>
                  <a:prstClr val="black"/>
                </a:solidFill>
                <a:latin typeface="標楷體" pitchFamily="65" charset="-120"/>
                <a:ea typeface="標楷體" pitchFamily="65" charset="-120"/>
              </a:rPr>
              <a:t>T2 </a:t>
            </a:r>
          </a:p>
          <a:p>
            <a:pPr fontAlgn="base">
              <a:spcBef>
                <a:spcPct val="0"/>
              </a:spcBef>
              <a:spcAft>
                <a:spcPct val="0"/>
              </a:spcAft>
            </a:pPr>
            <a:r>
              <a:rPr kumimoji="1" lang="zh-TW" altLang="en-US" sz="2000" dirty="0">
                <a:solidFill>
                  <a:prstClr val="black"/>
                </a:solidFill>
                <a:latin typeface="標楷體" pitchFamily="65" charset="-120"/>
                <a:ea typeface="標楷體" pitchFamily="65" charset="-120"/>
              </a:rPr>
              <a:t>單元前基礎能力補救</a:t>
            </a:r>
            <a:endParaRPr kumimoji="1" lang="en-US" altLang="zh-TW" sz="2000" dirty="0">
              <a:solidFill>
                <a:prstClr val="black"/>
              </a:solidFill>
              <a:latin typeface="標楷體" pitchFamily="65" charset="-120"/>
              <a:ea typeface="標楷體" pitchFamily="65" charset="-120"/>
            </a:endParaRPr>
          </a:p>
          <a:p>
            <a:pPr fontAlgn="base">
              <a:spcBef>
                <a:spcPct val="0"/>
              </a:spcBef>
              <a:spcAft>
                <a:spcPct val="0"/>
              </a:spcAft>
            </a:pPr>
            <a:r>
              <a:rPr kumimoji="1" lang="zh-TW" altLang="en-US" sz="2000" dirty="0">
                <a:solidFill>
                  <a:prstClr val="black"/>
                </a:solidFill>
                <a:latin typeface="標楷體" pitchFamily="65" charset="-120"/>
                <a:ea typeface="標楷體" pitchFamily="65" charset="-120"/>
              </a:rPr>
              <a:t>降級的基本能力補救</a:t>
            </a:r>
          </a:p>
        </p:txBody>
      </p:sp>
      <p:sp>
        <p:nvSpPr>
          <p:cNvPr id="10245" name="文字方塊 9"/>
          <p:cNvSpPr txBox="1">
            <a:spLocks noChangeArrowheads="1"/>
          </p:cNvSpPr>
          <p:nvPr/>
        </p:nvSpPr>
        <p:spPr bwMode="auto">
          <a:xfrm>
            <a:off x="5889823" y="4509128"/>
            <a:ext cx="2714625" cy="1323439"/>
          </a:xfrm>
          <a:prstGeom prst="rect">
            <a:avLst/>
          </a:prstGeom>
          <a:noFill/>
          <a:ln w="9525">
            <a:noFill/>
            <a:miter lim="800000"/>
            <a:headEnd/>
            <a:tailEnd/>
          </a:ln>
        </p:spPr>
        <p:txBody>
          <a:bodyPr>
            <a:spAutoFit/>
          </a:bodyPr>
          <a:lstStyle/>
          <a:p>
            <a:pPr fontAlgn="base">
              <a:spcBef>
                <a:spcPct val="0"/>
              </a:spcBef>
              <a:spcAft>
                <a:spcPct val="0"/>
              </a:spcAft>
            </a:pPr>
            <a:r>
              <a:rPr kumimoji="1" lang="en-US" altLang="zh-TW" sz="2000" dirty="0">
                <a:solidFill>
                  <a:prstClr val="black"/>
                </a:solidFill>
                <a:latin typeface="標楷體" pitchFamily="65" charset="-120"/>
                <a:ea typeface="標楷體" pitchFamily="65" charset="-120"/>
              </a:rPr>
              <a:t>T1 </a:t>
            </a:r>
          </a:p>
          <a:p>
            <a:pPr fontAlgn="base">
              <a:spcBef>
                <a:spcPct val="0"/>
              </a:spcBef>
              <a:spcAft>
                <a:spcPct val="0"/>
              </a:spcAft>
            </a:pPr>
            <a:r>
              <a:rPr kumimoji="1" lang="zh-TW" altLang="en-US" sz="2000" dirty="0">
                <a:solidFill>
                  <a:prstClr val="black"/>
                </a:solidFill>
                <a:latin typeface="標楷體" pitchFamily="65" charset="-120"/>
                <a:ea typeface="標楷體" pitchFamily="65" charset="-120"/>
              </a:rPr>
              <a:t>有效的教學</a:t>
            </a:r>
            <a:endParaRPr kumimoji="1" lang="en-US" altLang="zh-TW" sz="2000" dirty="0">
              <a:solidFill>
                <a:prstClr val="black"/>
              </a:solidFill>
              <a:latin typeface="標楷體" pitchFamily="65" charset="-120"/>
              <a:ea typeface="標楷體" pitchFamily="65" charset="-120"/>
            </a:endParaRPr>
          </a:p>
          <a:p>
            <a:pPr fontAlgn="base">
              <a:spcBef>
                <a:spcPct val="0"/>
              </a:spcBef>
              <a:spcAft>
                <a:spcPct val="0"/>
              </a:spcAft>
            </a:pPr>
            <a:r>
              <a:rPr kumimoji="1" lang="zh-TW" altLang="en-US" sz="2000" dirty="0">
                <a:solidFill>
                  <a:prstClr val="black"/>
                </a:solidFill>
                <a:latin typeface="標楷體" pitchFamily="65" charset="-120"/>
                <a:ea typeface="標楷體" pitchFamily="65" charset="-120"/>
              </a:rPr>
              <a:t>單元</a:t>
            </a:r>
            <a:r>
              <a:rPr kumimoji="1" lang="zh-TW" altLang="en-US" sz="2000" dirty="0" smtClean="0">
                <a:solidFill>
                  <a:prstClr val="black"/>
                </a:solidFill>
                <a:latin typeface="標楷體" pitchFamily="65" charset="-120"/>
                <a:ea typeface="標楷體" pitchFamily="65" charset="-120"/>
              </a:rPr>
              <a:t>內</a:t>
            </a:r>
            <a:r>
              <a:rPr kumimoji="1" lang="en-US" altLang="zh-TW" sz="2000" dirty="0" smtClean="0">
                <a:solidFill>
                  <a:prstClr val="black"/>
                </a:solidFill>
                <a:latin typeface="標楷體" pitchFamily="65" charset="-120"/>
                <a:ea typeface="標楷體" pitchFamily="65" charset="-120"/>
              </a:rPr>
              <a:t>(</a:t>
            </a:r>
            <a:r>
              <a:rPr kumimoji="1" lang="zh-TW" altLang="en-US" sz="2000" dirty="0" smtClean="0">
                <a:solidFill>
                  <a:prstClr val="black"/>
                </a:solidFill>
                <a:latin typeface="標楷體" pitchFamily="65" charset="-120"/>
                <a:ea typeface="標楷體" pitchFamily="65" charset="-120"/>
              </a:rPr>
              <a:t>困難概念</a:t>
            </a:r>
            <a:r>
              <a:rPr kumimoji="1" lang="en-US" altLang="zh-TW" sz="2000" dirty="0" smtClean="0">
                <a:solidFill>
                  <a:prstClr val="black"/>
                </a:solidFill>
                <a:latin typeface="標楷體" pitchFamily="65" charset="-120"/>
                <a:ea typeface="標楷體" pitchFamily="65" charset="-120"/>
              </a:rPr>
              <a:t>)</a:t>
            </a:r>
          </a:p>
          <a:p>
            <a:pPr fontAlgn="base">
              <a:spcBef>
                <a:spcPct val="0"/>
              </a:spcBef>
              <a:spcAft>
                <a:spcPct val="0"/>
              </a:spcAft>
            </a:pPr>
            <a:r>
              <a:rPr kumimoji="1" lang="zh-TW" altLang="en-US" sz="2000" dirty="0" smtClean="0">
                <a:solidFill>
                  <a:prstClr val="black"/>
                </a:solidFill>
                <a:latin typeface="標楷體" pitchFamily="65" charset="-120"/>
                <a:ea typeface="標楷體" pitchFamily="65" charset="-120"/>
              </a:rPr>
              <a:t>診斷</a:t>
            </a:r>
            <a:r>
              <a:rPr kumimoji="1" lang="zh-TW" altLang="en-US" sz="2000" dirty="0">
                <a:solidFill>
                  <a:prstClr val="black"/>
                </a:solidFill>
                <a:latin typeface="標楷體" pitchFamily="65" charset="-120"/>
                <a:ea typeface="標楷體" pitchFamily="65" charset="-120"/>
              </a:rPr>
              <a:t>與補救</a:t>
            </a:r>
          </a:p>
        </p:txBody>
      </p:sp>
      <p:sp>
        <p:nvSpPr>
          <p:cNvPr id="10246" name="標題 1"/>
          <p:cNvSpPr>
            <a:spLocks noGrp="1"/>
          </p:cNvSpPr>
          <p:nvPr>
            <p:ph type="title"/>
          </p:nvPr>
        </p:nvSpPr>
        <p:spPr>
          <a:xfrm>
            <a:off x="1600200" y="381000"/>
            <a:ext cx="7308304"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zh-TW" altLang="en-US" sz="4000" cap="none" spc="50" dirty="0" smtClean="0">
                <a:ln w="11430"/>
                <a:solidFill>
                  <a:srgbClr val="2C06CC"/>
                </a:solidFill>
                <a:effectLst>
                  <a:outerShdw blurRad="76200" dist="50800" dir="5400000" algn="tl" rotWithShape="0">
                    <a:srgbClr val="000000">
                      <a:alpha val="65000"/>
                    </a:srgbClr>
                  </a:outerShdw>
                </a:effectLst>
              </a:rPr>
              <a:t>多元的學習需求</a:t>
            </a:r>
            <a:r>
              <a:rPr lang="en-US" altLang="zh-TW" sz="4000" cap="none" spc="50" dirty="0" smtClean="0">
                <a:ln w="11430"/>
                <a:solidFill>
                  <a:srgbClr val="2C06CC"/>
                </a:solidFill>
                <a:effectLst>
                  <a:outerShdw blurRad="76200" dist="50800" dir="5400000" algn="tl" rotWithShape="0">
                    <a:srgbClr val="000000">
                      <a:alpha val="65000"/>
                    </a:srgbClr>
                  </a:outerShdw>
                </a:effectLst>
              </a:rPr>
              <a:t/>
            </a:r>
            <a:br>
              <a:rPr lang="en-US" altLang="zh-TW" sz="4000" cap="none" spc="50" dirty="0" smtClean="0">
                <a:ln w="11430"/>
                <a:solidFill>
                  <a:srgbClr val="2C06CC"/>
                </a:solidFill>
                <a:effectLst>
                  <a:outerShdw blurRad="76200" dist="50800" dir="5400000" algn="tl" rotWithShape="0">
                    <a:srgbClr val="000000">
                      <a:alpha val="65000"/>
                    </a:srgbClr>
                  </a:outerShdw>
                </a:effectLst>
              </a:rPr>
            </a:br>
            <a:r>
              <a:rPr lang="zh-TW" altLang="en-US" sz="4000" cap="none" spc="50" dirty="0" smtClean="0">
                <a:ln w="11430"/>
                <a:solidFill>
                  <a:srgbClr val="2C06CC"/>
                </a:solidFill>
                <a:effectLst>
                  <a:outerShdw blurRad="76200" dist="50800" dir="5400000" algn="tl" rotWithShape="0">
                    <a:srgbClr val="000000">
                      <a:alpha val="65000"/>
                    </a:srgbClr>
                  </a:outerShdw>
                </a:effectLst>
              </a:rPr>
              <a:t>多層次的學習輔導</a:t>
            </a:r>
          </a:p>
        </p:txBody>
      </p:sp>
      <p:sp>
        <p:nvSpPr>
          <p:cNvPr id="10247" name="文字方塊 11"/>
          <p:cNvSpPr txBox="1">
            <a:spLocks noChangeArrowheads="1"/>
          </p:cNvSpPr>
          <p:nvPr/>
        </p:nvSpPr>
        <p:spPr bwMode="auto">
          <a:xfrm>
            <a:off x="467854" y="2020220"/>
            <a:ext cx="461665" cy="3929063"/>
          </a:xfrm>
          <a:prstGeom prst="rect">
            <a:avLst/>
          </a:prstGeom>
          <a:noFill/>
          <a:ln w="9525">
            <a:noFill/>
            <a:miter lim="800000"/>
            <a:headEnd/>
            <a:tailEnd/>
          </a:ln>
        </p:spPr>
        <p:txBody>
          <a:bodyPr vert="eaVert">
            <a:spAutoFit/>
          </a:bodyPr>
          <a:lstStyle/>
          <a:p>
            <a:pPr fontAlgn="base">
              <a:spcBef>
                <a:spcPct val="0"/>
              </a:spcBef>
              <a:spcAft>
                <a:spcPct val="0"/>
              </a:spcAft>
            </a:pPr>
            <a:r>
              <a:rPr kumimoji="1" lang="zh-TW" altLang="en-US" dirty="0">
                <a:solidFill>
                  <a:prstClr val="black"/>
                </a:solidFill>
              </a:rPr>
              <a:t>各層級學生百分比會因教育而差異</a:t>
            </a:r>
          </a:p>
        </p:txBody>
      </p:sp>
      <p:sp>
        <p:nvSpPr>
          <p:cNvPr id="10248" name="文字方塊 6"/>
          <p:cNvSpPr txBox="1">
            <a:spLocks noChangeArrowheads="1"/>
          </p:cNvSpPr>
          <p:nvPr/>
        </p:nvSpPr>
        <p:spPr bwMode="auto">
          <a:xfrm>
            <a:off x="161699" y="6137703"/>
            <a:ext cx="7429500" cy="307777"/>
          </a:xfrm>
          <a:prstGeom prst="rect">
            <a:avLst/>
          </a:prstGeom>
          <a:noFill/>
          <a:ln w="9525">
            <a:noFill/>
            <a:miter lim="800000"/>
            <a:headEnd/>
            <a:tailEnd/>
          </a:ln>
        </p:spPr>
        <p:txBody>
          <a:bodyPr>
            <a:spAutoFit/>
          </a:bodyPr>
          <a:lstStyle/>
          <a:p>
            <a:pPr fontAlgn="base">
              <a:spcBef>
                <a:spcPct val="0"/>
              </a:spcBef>
              <a:spcAft>
                <a:spcPct val="0"/>
              </a:spcAft>
            </a:pPr>
            <a:r>
              <a:rPr kumimoji="1" lang="zh-TW" altLang="en-US" sz="1400" dirty="0">
                <a:solidFill>
                  <a:prstClr val="black"/>
                </a:solidFill>
                <a:latin typeface="Arial" charset="0"/>
              </a:rPr>
              <a:t>洪儷瑜</a:t>
            </a:r>
            <a:r>
              <a:rPr kumimoji="1" lang="en-US" altLang="zh-TW" sz="1400" dirty="0">
                <a:solidFill>
                  <a:prstClr val="black"/>
                </a:solidFill>
                <a:latin typeface="Arial" charset="0"/>
              </a:rPr>
              <a:t>(2012)</a:t>
            </a:r>
            <a:r>
              <a:rPr kumimoji="1" lang="zh-TW" altLang="en-US" sz="1400" dirty="0">
                <a:solidFill>
                  <a:prstClr val="black"/>
                </a:solidFill>
                <a:latin typeface="Arial" charset="0"/>
              </a:rPr>
              <a:t>全民教育</a:t>
            </a:r>
            <a:r>
              <a:rPr kumimoji="1" lang="en-US" altLang="zh-TW" sz="1400" dirty="0">
                <a:solidFill>
                  <a:prstClr val="black"/>
                </a:solidFill>
                <a:latin typeface="Arial" charset="0"/>
              </a:rPr>
              <a:t>—</a:t>
            </a:r>
            <a:r>
              <a:rPr kumimoji="1" lang="zh-TW" altLang="en-US" sz="1400" dirty="0">
                <a:solidFill>
                  <a:prstClr val="black"/>
                </a:solidFill>
                <a:latin typeface="Arial" charset="0"/>
              </a:rPr>
              <a:t>補救教學的基本概念與實施，師大教育研究與評鑑中心</a:t>
            </a:r>
          </a:p>
        </p:txBody>
      </p:sp>
    </p:spTree>
    <p:extLst>
      <p:ext uri="{BB962C8B-B14F-4D97-AF65-F5344CB8AC3E}">
        <p14:creationId xmlns:p14="http://schemas.microsoft.com/office/powerpoint/2010/main" xmlns="" val="24811574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1000108"/>
            <a:ext cx="8229600" cy="928686"/>
          </a:xfrm>
          <a:ln w="57150">
            <a:solidFill>
              <a:schemeClr val="accent6">
                <a:lumMod val="50000"/>
              </a:schemeClr>
            </a:solidFill>
          </a:ln>
        </p:spPr>
        <p:txBody>
          <a:bodyPr/>
          <a:lstStyle/>
          <a:p>
            <a:r>
              <a:rPr lang="zh-TW" altLang="en-US" dirty="0" smtClean="0">
                <a:latin typeface="標楷體" pitchFamily="65" charset="-120"/>
                <a:ea typeface="標楷體" pitchFamily="65" charset="-120"/>
              </a:rPr>
              <a:t>任務式合作學習</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2011364"/>
            <a:ext cx="8229600" cy="4389437"/>
          </a:xfrm>
        </p:spPr>
        <p:txBody>
          <a:bodyPr/>
          <a:lstStyle/>
          <a:p>
            <a:r>
              <a:rPr lang="zh-TW" altLang="en-US" sz="3200" dirty="0" smtClean="0"/>
              <a:t>全球環境議題</a:t>
            </a:r>
            <a:endParaRPr lang="en-US" altLang="zh-TW" sz="3200" dirty="0" smtClean="0"/>
          </a:p>
        </p:txBody>
      </p:sp>
      <p:sp>
        <p:nvSpPr>
          <p:cNvPr id="4" name="文字方塊 3"/>
          <p:cNvSpPr txBox="1"/>
          <p:nvPr/>
        </p:nvSpPr>
        <p:spPr>
          <a:xfrm>
            <a:off x="7899795" y="6425816"/>
            <a:ext cx="1244206" cy="461665"/>
          </a:xfrm>
          <a:prstGeom prst="rect">
            <a:avLst/>
          </a:prstGeom>
          <a:noFill/>
        </p:spPr>
        <p:txBody>
          <a:bodyPr wrap="square" rtlCol="0">
            <a:spAutoFit/>
          </a:bodyPr>
          <a:lstStyle/>
          <a:p>
            <a:r>
              <a:rPr lang="zh-TW" altLang="en-US" sz="1200" dirty="0" smtClean="0"/>
              <a:t>（國三下，翰林地理）</a:t>
            </a:r>
            <a:endParaRPr lang="zh-TW" altLang="en-US" sz="1200" dirty="0"/>
          </a:p>
        </p:txBody>
      </p:sp>
      <p:graphicFrame>
        <p:nvGraphicFramePr>
          <p:cNvPr id="5" name="資料庫圖表 4"/>
          <p:cNvGraphicFramePr/>
          <p:nvPr>
            <p:extLst>
              <p:ext uri="{D42A27DB-BD31-4B8C-83A1-F6EECF244321}">
                <p14:modId xmlns:p14="http://schemas.microsoft.com/office/powerpoint/2010/main" xmlns="" val="2865204285"/>
              </p:ext>
            </p:extLst>
          </p:nvPr>
        </p:nvGraphicFramePr>
        <p:xfrm>
          <a:off x="2162957" y="2242457"/>
          <a:ext cx="4818087" cy="4474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群組 5"/>
          <p:cNvGrpSpPr/>
          <p:nvPr/>
        </p:nvGrpSpPr>
        <p:grpSpPr>
          <a:xfrm>
            <a:off x="2522765" y="3786190"/>
            <a:ext cx="1080208" cy="1428759"/>
            <a:chOff x="2160187" y="1246730"/>
            <a:chExt cx="1276924" cy="1467728"/>
          </a:xfrm>
        </p:grpSpPr>
        <p:sp>
          <p:nvSpPr>
            <p:cNvPr id="7" name="六邊形 6"/>
            <p:cNvSpPr/>
            <p:nvPr/>
          </p:nvSpPr>
          <p:spPr>
            <a:xfrm rot="5400000">
              <a:off x="2064785" y="1342132"/>
              <a:ext cx="1467728" cy="1276924"/>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六邊形 4"/>
            <p:cNvSpPr/>
            <p:nvPr/>
          </p:nvSpPr>
          <p:spPr>
            <a:xfrm>
              <a:off x="2359174" y="1475451"/>
              <a:ext cx="878950" cy="1010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dirty="0"/>
                <a:t>乾旱與饑荒</a:t>
              </a:r>
              <a:endParaRPr lang="zh-TW" altLang="en-US" sz="1900" kern="1200" dirty="0"/>
            </a:p>
          </p:txBody>
        </p:sp>
      </p:grpSp>
    </p:spTree>
    <p:extLst>
      <p:ext uri="{BB962C8B-B14F-4D97-AF65-F5344CB8AC3E}">
        <p14:creationId xmlns:p14="http://schemas.microsoft.com/office/powerpoint/2010/main" xmlns="" val="11615189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9665" y="785794"/>
            <a:ext cx="8229600" cy="811684"/>
          </a:xfrm>
          <a:ln w="38100">
            <a:solidFill>
              <a:schemeClr val="accent6">
                <a:lumMod val="50000"/>
              </a:schemeClr>
            </a:solidFill>
          </a:ln>
        </p:spPr>
        <p:txBody>
          <a:bodyPr/>
          <a:lstStyle/>
          <a:p>
            <a:r>
              <a:rPr lang="zh-TW" altLang="en-US" dirty="0" smtClean="0">
                <a:latin typeface="標楷體" pitchFamily="65" charset="-120"/>
                <a:ea typeface="標楷體" pitchFamily="65" charset="-120"/>
              </a:rPr>
              <a:t>分層次合作學習</a:t>
            </a:r>
            <a:endParaRPr lang="zh-TW" altLang="en-US" dirty="0">
              <a:latin typeface="標楷體" pitchFamily="65" charset="-120"/>
              <a:ea typeface="標楷體" pitchFamily="65" charset="-120"/>
            </a:endParaRPr>
          </a:p>
        </p:txBody>
      </p:sp>
      <p:sp>
        <p:nvSpPr>
          <p:cNvPr id="4" name="內容版面配置區 5"/>
          <p:cNvSpPr>
            <a:spLocks noGrp="1"/>
          </p:cNvSpPr>
          <p:nvPr>
            <p:ph idx="1"/>
          </p:nvPr>
        </p:nvSpPr>
        <p:spPr>
          <a:xfrm>
            <a:off x="500034" y="1714488"/>
            <a:ext cx="8229600" cy="4389437"/>
          </a:xfrm>
        </p:spPr>
        <p:txBody>
          <a:bodyPr rtlCol="0">
            <a:noAutofit/>
          </a:bodyPr>
          <a:lstStyle/>
          <a:p>
            <a:pPr eaLnBrk="1" fontAlgn="auto" hangingPunct="1">
              <a:spcBef>
                <a:spcPts val="0"/>
              </a:spcBef>
              <a:spcAft>
                <a:spcPts val="0"/>
              </a:spcAft>
              <a:buFont typeface="Wingdings 2"/>
              <a:buChar char="ß"/>
              <a:defRPr/>
            </a:pPr>
            <a:r>
              <a:rPr lang="zh-TW" altLang="zh-TW" sz="2800" dirty="0" smtClean="0">
                <a:latin typeface="標楷體" pitchFamily="65" charset="-120"/>
                <a:ea typeface="標楷體" pitchFamily="65" charset="-120"/>
              </a:rPr>
              <a:t>層次一：課文內可以找到</a:t>
            </a:r>
            <a:r>
              <a:rPr lang="zh-TW" altLang="zh-TW" sz="2800" dirty="0" smtClean="0">
                <a:latin typeface="標楷體" pitchFamily="65" charset="-120"/>
                <a:ea typeface="標楷體" pitchFamily="65" charset="-120"/>
              </a:rPr>
              <a:t>答案</a:t>
            </a:r>
            <a:endParaRPr lang="zh-TW" altLang="zh-TW" sz="2800" dirty="0" smtClean="0">
              <a:latin typeface="標楷體" pitchFamily="65" charset="-120"/>
              <a:ea typeface="標楷體" pitchFamily="65" charset="-120"/>
            </a:endParaRPr>
          </a:p>
          <a:p>
            <a:pPr eaLnBrk="1" fontAlgn="auto" hangingPunct="1">
              <a:spcBef>
                <a:spcPts val="0"/>
              </a:spcBef>
              <a:spcAft>
                <a:spcPts val="0"/>
              </a:spcAft>
              <a:buFont typeface="Wingdings 2"/>
              <a:buChar char="ß"/>
              <a:defRPr/>
            </a:pPr>
            <a:r>
              <a:rPr lang="zh-TW" altLang="zh-TW" sz="2800" dirty="0" smtClean="0">
                <a:latin typeface="標楷體" pitchFamily="65" charset="-120"/>
                <a:ea typeface="標楷體" pitchFamily="65" charset="-120"/>
              </a:rPr>
              <a:t>層次二：課文內沒有明白寫出來，但可用文中的描述重新組合，</a:t>
            </a:r>
            <a:r>
              <a:rPr lang="zh-TW" altLang="zh-TW" sz="2800" dirty="0" smtClean="0">
                <a:latin typeface="標楷體" pitchFamily="65" charset="-120"/>
                <a:ea typeface="標楷體" pitchFamily="65" charset="-120"/>
              </a:rPr>
              <a:t>或需</a:t>
            </a:r>
            <a:r>
              <a:rPr lang="zh-TW" altLang="zh-TW" sz="2800" dirty="0" smtClean="0">
                <a:latin typeface="標楷體" pitchFamily="65" charset="-120"/>
                <a:ea typeface="標楷體" pitchFamily="65" charset="-120"/>
              </a:rPr>
              <a:t>整合上下文與跨段內容</a:t>
            </a:r>
            <a:r>
              <a:rPr lang="zh-TW" altLang="en-US" sz="2800" dirty="0" smtClean="0">
                <a:latin typeface="標楷體" pitchFamily="65" charset="-120"/>
                <a:ea typeface="標楷體" pitchFamily="65" charset="-120"/>
              </a:rPr>
              <a:t>才</a:t>
            </a:r>
            <a:r>
              <a:rPr lang="zh-TW" altLang="zh-TW" sz="2800" dirty="0" smtClean="0">
                <a:latin typeface="標楷體" pitchFamily="65" charset="-120"/>
                <a:ea typeface="標楷體" pitchFamily="65" charset="-120"/>
              </a:rPr>
              <a:t>能獲得</a:t>
            </a:r>
            <a:r>
              <a:rPr lang="zh-TW" altLang="zh-TW" sz="2800" dirty="0" smtClean="0">
                <a:latin typeface="標楷體" pitchFamily="65" charset="-120"/>
                <a:ea typeface="標楷體" pitchFamily="65" charset="-120"/>
              </a:rPr>
              <a:t>答案</a:t>
            </a:r>
            <a:endParaRPr lang="zh-TW" altLang="zh-TW" sz="2800" dirty="0" smtClean="0">
              <a:latin typeface="標楷體" pitchFamily="65" charset="-120"/>
              <a:ea typeface="標楷體" pitchFamily="65" charset="-120"/>
            </a:endParaRPr>
          </a:p>
          <a:p>
            <a:pPr eaLnBrk="1" fontAlgn="auto" hangingPunct="1">
              <a:spcBef>
                <a:spcPts val="0"/>
              </a:spcBef>
              <a:spcAft>
                <a:spcPts val="0"/>
              </a:spcAft>
              <a:buFont typeface="Wingdings 2"/>
              <a:buChar char="ß"/>
              <a:defRPr/>
            </a:pPr>
            <a:r>
              <a:rPr lang="zh-TW" altLang="zh-TW" sz="2800" dirty="0" smtClean="0">
                <a:latin typeface="標楷體" pitchFamily="65" charset="-120"/>
                <a:ea typeface="標楷體" pitchFamily="65" charset="-120"/>
              </a:rPr>
              <a:t>層次三：課文內沒有寫出來，要用個人已知的知識或經驗推論</a:t>
            </a:r>
            <a:r>
              <a:rPr lang="zh-TW" altLang="zh-TW" sz="2800" dirty="0" smtClean="0">
                <a:latin typeface="標楷體" pitchFamily="65" charset="-120"/>
                <a:ea typeface="標楷體" pitchFamily="65" charset="-120"/>
              </a:rPr>
              <a:t>或猜測</a:t>
            </a:r>
            <a:r>
              <a:rPr lang="zh-TW" altLang="zh-TW" sz="2800" dirty="0" smtClean="0">
                <a:latin typeface="標楷體" pitchFamily="65" charset="-120"/>
                <a:ea typeface="標楷體" pitchFamily="65" charset="-120"/>
              </a:rPr>
              <a:t>才能有答案，而且答案可能不只</a:t>
            </a:r>
            <a:r>
              <a:rPr lang="zh-TW" altLang="zh-TW" sz="2800" dirty="0" smtClean="0">
                <a:latin typeface="標楷體" pitchFamily="65" charset="-120"/>
                <a:ea typeface="標楷體" pitchFamily="65" charset="-120"/>
              </a:rPr>
              <a:t>一個</a:t>
            </a:r>
            <a:endParaRPr lang="en-US" altLang="zh-TW" sz="2800" dirty="0" smtClean="0">
              <a:latin typeface="標楷體" pitchFamily="65" charset="-120"/>
              <a:ea typeface="標楷體" pitchFamily="65" charset="-120"/>
            </a:endParaRPr>
          </a:p>
          <a:p>
            <a:pPr eaLnBrk="1" fontAlgn="auto" hangingPunct="1">
              <a:spcBef>
                <a:spcPts val="0"/>
              </a:spcBef>
              <a:spcAft>
                <a:spcPts val="0"/>
              </a:spcAft>
              <a:buFont typeface="Wingdings 2"/>
              <a:buChar char="ß"/>
              <a:defRPr/>
            </a:pPr>
            <a:r>
              <a:rPr lang="zh-TW" altLang="en-US" sz="2800" dirty="0" smtClean="0">
                <a:latin typeface="標楷體" pitchFamily="65" charset="-120"/>
                <a:ea typeface="標楷體" pitchFamily="65" charset="-120"/>
              </a:rPr>
              <a:t>層次</a:t>
            </a:r>
            <a:r>
              <a:rPr lang="zh-TW" altLang="en-US" sz="2800" dirty="0" smtClean="0">
                <a:latin typeface="標楷體" pitchFamily="65" charset="-120"/>
                <a:ea typeface="標楷體" pitchFamily="65" charset="-120"/>
              </a:rPr>
              <a:t>四：課文內沒有寫出來，沒有固定答案，能提出言之有理</a:t>
            </a:r>
            <a:r>
              <a:rPr lang="zh-TW" altLang="en-US" sz="2800" dirty="0" smtClean="0">
                <a:latin typeface="標楷體" pitchFamily="65" charset="-120"/>
                <a:ea typeface="標楷體" pitchFamily="65" charset="-120"/>
              </a:rPr>
              <a:t>的批判</a:t>
            </a:r>
            <a:r>
              <a:rPr lang="zh-TW" altLang="en-US" sz="2800" dirty="0" smtClean="0">
                <a:latin typeface="標楷體" pitchFamily="65" charset="-120"/>
                <a:ea typeface="標楷體" pitchFamily="65" charset="-120"/>
              </a:rPr>
              <a:t>或評價</a:t>
            </a:r>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xmlns="" val="17851740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4978" y="463098"/>
            <a:ext cx="7886700" cy="1079211"/>
          </a:xfrm>
        </p:spPr>
        <p:txBody>
          <a:bodyPr/>
          <a:lstStyle/>
          <a:p>
            <a:pPr algn="ctr"/>
            <a:r>
              <a:rPr lang="zh-TW" altLang="en-US" b="1" u="sng" dirty="0" smtClean="0">
                <a:latin typeface="標楷體" pitchFamily="65" charset="-120"/>
                <a:ea typeface="標楷體" pitchFamily="65" charset="-120"/>
              </a:rPr>
              <a:t>「國際組織」的學習選擇版</a:t>
            </a:r>
            <a:endParaRPr lang="zh-TW" altLang="en-US" b="1" u="sng" dirty="0">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xmlns="" val="791860790"/>
              </p:ext>
            </p:extLst>
          </p:nvPr>
        </p:nvGraphicFramePr>
        <p:xfrm>
          <a:off x="785786" y="1500174"/>
          <a:ext cx="7133572" cy="4793212"/>
        </p:xfrm>
        <a:graphic>
          <a:graphicData uri="http://schemas.openxmlformats.org/drawingml/2006/table">
            <a:tbl>
              <a:tblPr firstRow="1" bandRow="1">
                <a:tableStyleId>{5C22544A-7EE6-4342-B048-85BDC9FD1C3A}</a:tableStyleId>
              </a:tblPr>
              <a:tblGrid>
                <a:gridCol w="3566786"/>
                <a:gridCol w="3566786"/>
              </a:tblGrid>
              <a:tr h="1025006">
                <a:tc gridSpan="2">
                  <a:txBody>
                    <a:bodyPr/>
                    <a:lstStyle/>
                    <a:p>
                      <a:pPr algn="ctr"/>
                      <a:r>
                        <a:rPr lang="zh-TW" altLang="en-US" sz="2800" u="sng" dirty="0" smtClean="0">
                          <a:latin typeface="標楷體" panose="03000509000000000000" pitchFamily="65" charset="-120"/>
                          <a:ea typeface="標楷體" panose="03000509000000000000" pitchFamily="65" charset="-120"/>
                        </a:rPr>
                        <a:t>目標：瞭解與詮釋國際組織的類型、功能、運作方式，並能評價其功能</a:t>
                      </a:r>
                      <a:endParaRPr lang="en-US" altLang="zh-TW" sz="2800" u="sng" dirty="0" smtClean="0">
                        <a:latin typeface="標楷體" panose="03000509000000000000" pitchFamily="65" charset="-120"/>
                        <a:ea typeface="標楷體" panose="03000509000000000000" pitchFamily="65" charset="-120"/>
                      </a:endParaRPr>
                    </a:p>
                  </a:txBody>
                  <a:tcPr marL="68580" marR="68580"/>
                </a:tc>
                <a:tc hMerge="1">
                  <a:txBody>
                    <a:bodyPr/>
                    <a:lstStyle/>
                    <a:p>
                      <a:endParaRPr lang="zh-TW" altLang="en-US" dirty="0"/>
                    </a:p>
                  </a:txBody>
                  <a:tcPr/>
                </a:tc>
              </a:tr>
              <a:tr h="1025006">
                <a:tc>
                  <a:txBody>
                    <a:bodyPr/>
                    <a:lstStyle/>
                    <a:p>
                      <a:r>
                        <a:rPr lang="zh-TW" altLang="en-US" sz="2800" dirty="0" smtClean="0">
                          <a:latin typeface="標楷體" panose="03000509000000000000" pitchFamily="65" charset="-120"/>
                          <a:ea typeface="標楷體" panose="03000509000000000000" pitchFamily="65" charset="-120"/>
                        </a:rPr>
                        <a:t>國際組織有哪些類型，並請舉例說明</a:t>
                      </a:r>
                      <a:endParaRPr lang="zh-TW" altLang="en-US" sz="2800" dirty="0">
                        <a:latin typeface="標楷體" panose="03000509000000000000" pitchFamily="65" charset="-120"/>
                        <a:ea typeface="標楷體" panose="03000509000000000000" pitchFamily="65" charset="-120"/>
                      </a:endParaRP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標楷體" panose="03000509000000000000" pitchFamily="65" charset="-120"/>
                          <a:ea typeface="標楷體" panose="03000509000000000000" pitchFamily="65" charset="-120"/>
                        </a:rPr>
                        <a:t>臺灣的國際參與情形</a:t>
                      </a:r>
                    </a:p>
                    <a:p>
                      <a:endParaRPr lang="zh-TW" altLang="en-US" sz="2800" dirty="0">
                        <a:latin typeface="標楷體" panose="03000509000000000000" pitchFamily="65" charset="-120"/>
                        <a:ea typeface="標楷體" panose="03000509000000000000" pitchFamily="65" charset="-120"/>
                      </a:endParaRPr>
                    </a:p>
                  </a:txBody>
                  <a:tcPr marL="68580" marR="68580"/>
                </a:tc>
              </a:tr>
              <a:tr h="11897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標楷體" panose="03000509000000000000" pitchFamily="65" charset="-120"/>
                          <a:ea typeface="標楷體" panose="03000509000000000000" pitchFamily="65" charset="-120"/>
                        </a:rPr>
                        <a:t>國際組織有哪些功能，並請舉例說明</a:t>
                      </a:r>
                    </a:p>
                    <a:p>
                      <a:endParaRPr lang="zh-TW" altLang="en-US" sz="2800" dirty="0">
                        <a:latin typeface="標楷體" panose="03000509000000000000" pitchFamily="65" charset="-120"/>
                        <a:ea typeface="標楷體" panose="03000509000000000000" pitchFamily="65" charset="-120"/>
                      </a:endParaRPr>
                    </a:p>
                  </a:txBody>
                  <a:tcPr marL="68580" marR="68580"/>
                </a:tc>
                <a:tc>
                  <a:txBody>
                    <a:bodyPr/>
                    <a:lstStyle/>
                    <a:p>
                      <a:r>
                        <a:rPr lang="zh-TW" altLang="en-US" sz="2800" dirty="0" smtClean="0">
                          <a:latin typeface="標楷體" panose="03000509000000000000" pitchFamily="65" charset="-120"/>
                          <a:ea typeface="標楷體" panose="03000509000000000000" pitchFamily="65" charset="-120"/>
                        </a:rPr>
                        <a:t>國際組織的正面及負面功能</a:t>
                      </a:r>
                      <a:endParaRPr lang="zh-TW" altLang="en-US" sz="2800" dirty="0">
                        <a:latin typeface="標楷體" panose="03000509000000000000" pitchFamily="65" charset="-120"/>
                        <a:ea typeface="標楷體" panose="03000509000000000000" pitchFamily="65" charset="-120"/>
                      </a:endParaRPr>
                    </a:p>
                  </a:txBody>
                  <a:tcPr marL="68580" marR="68580"/>
                </a:tc>
              </a:tr>
              <a:tr h="11897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標楷體" panose="03000509000000000000" pitchFamily="65" charset="-120"/>
                          <a:ea typeface="標楷體" panose="03000509000000000000" pitchFamily="65" charset="-120"/>
                        </a:rPr>
                        <a:t>以一個國際組織為例，瞭解其運作方式</a:t>
                      </a:r>
                    </a:p>
                    <a:p>
                      <a:endParaRPr lang="zh-TW" altLang="en-US" sz="2800" dirty="0">
                        <a:latin typeface="標楷體" panose="03000509000000000000" pitchFamily="65" charset="-120"/>
                        <a:ea typeface="標楷體" panose="03000509000000000000" pitchFamily="65" charset="-120"/>
                      </a:endParaRPr>
                    </a:p>
                  </a:txBody>
                  <a:tcPr marL="68580" marR="68580"/>
                </a:tc>
                <a:tc>
                  <a:txBody>
                    <a:bodyPr/>
                    <a:lstStyle/>
                    <a:p>
                      <a:r>
                        <a:rPr lang="zh-TW" altLang="en-US" sz="2800" dirty="0" smtClean="0">
                          <a:latin typeface="標楷體" panose="03000509000000000000" pitchFamily="65" charset="-120"/>
                          <a:ea typeface="標楷體" panose="03000509000000000000" pitchFamily="65" charset="-120"/>
                        </a:rPr>
                        <a:t>你覺得臺灣應參與哪些國際組織？為什麼</a:t>
                      </a:r>
                      <a:endParaRPr lang="zh-TW" altLang="en-US" sz="2800" dirty="0">
                        <a:latin typeface="標楷體" panose="03000509000000000000" pitchFamily="65" charset="-120"/>
                        <a:ea typeface="標楷體" panose="03000509000000000000" pitchFamily="65" charset="-120"/>
                      </a:endParaRPr>
                    </a:p>
                  </a:txBody>
                  <a:tcPr marL="68580" marR="68580"/>
                </a:tc>
              </a:tr>
            </a:tbl>
          </a:graphicData>
        </a:graphic>
      </p:graphicFrame>
      <p:sp>
        <p:nvSpPr>
          <p:cNvPr id="3" name="文字方塊 2"/>
          <p:cNvSpPr txBox="1"/>
          <p:nvPr/>
        </p:nvSpPr>
        <p:spPr>
          <a:xfrm>
            <a:off x="7812735" y="6488669"/>
            <a:ext cx="1331265" cy="461665"/>
          </a:xfrm>
          <a:prstGeom prst="rect">
            <a:avLst/>
          </a:prstGeom>
          <a:noFill/>
        </p:spPr>
        <p:txBody>
          <a:bodyPr wrap="square" rtlCol="0">
            <a:spAutoFit/>
          </a:bodyPr>
          <a:lstStyle/>
          <a:p>
            <a:r>
              <a:rPr lang="zh-TW" altLang="en-US" sz="1200" dirty="0" smtClean="0"/>
              <a:t> （國三下，南一公民）</a:t>
            </a:r>
            <a:endParaRPr lang="zh-TW" altLang="en-US" sz="1200" dirty="0"/>
          </a:p>
        </p:txBody>
      </p:sp>
    </p:spTree>
    <p:extLst>
      <p:ext uri="{BB962C8B-B14F-4D97-AF65-F5344CB8AC3E}">
        <p14:creationId xmlns:p14="http://schemas.microsoft.com/office/powerpoint/2010/main" xmlns="" val="41026421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214290"/>
            <a:ext cx="8229600" cy="857272"/>
          </a:xfrm>
          <a:ln w="57150">
            <a:solidFill>
              <a:schemeClr val="accent6">
                <a:lumMod val="50000"/>
              </a:schemeClr>
            </a:solidFill>
          </a:ln>
        </p:spPr>
        <p:txBody>
          <a:bodyPr/>
          <a:lstStyle/>
          <a:p>
            <a:r>
              <a:rPr lang="zh-TW" altLang="en-US" dirty="0" smtClean="0">
                <a:latin typeface="標楷體" pitchFamily="65" charset="-120"/>
                <a:ea typeface="標楷體" pitchFamily="65" charset="-120"/>
              </a:rPr>
              <a:t>自學</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357158" y="1071546"/>
            <a:ext cx="8229600" cy="4525963"/>
          </a:xfrm>
        </p:spPr>
        <p:txBody>
          <a:bodyPr/>
          <a:lstStyle/>
          <a:p>
            <a:r>
              <a:rPr lang="zh-TW" altLang="en-US" sz="2800" dirty="0">
                <a:latin typeface="標楷體" pitchFamily="65" charset="-120"/>
                <a:ea typeface="標楷體" pitchFamily="65" charset="-120"/>
              </a:rPr>
              <a:t>每個人自己一組，每個人自己學習</a:t>
            </a:r>
            <a:endParaRPr lang="en-US" altLang="zh-TW" sz="2800" dirty="0">
              <a:latin typeface="標楷體" pitchFamily="65" charset="-120"/>
              <a:ea typeface="標楷體" pitchFamily="65" charset="-120"/>
            </a:endParaRPr>
          </a:p>
          <a:p>
            <a:r>
              <a:rPr lang="zh-TW" altLang="en-US" sz="2800" dirty="0" smtClean="0">
                <a:latin typeface="標楷體" pitchFamily="65" charset="-120"/>
                <a:ea typeface="標楷體" pitchFamily="65" charset="-120"/>
              </a:rPr>
              <a:t>一日活動（</a:t>
            </a:r>
            <a:r>
              <a:rPr lang="en-US" altLang="zh-TW" sz="2800" dirty="0" smtClean="0">
                <a:latin typeface="標楷體" pitchFamily="65" charset="-120"/>
                <a:ea typeface="標楷體" pitchFamily="65" charset="-120"/>
              </a:rPr>
              <a:t>Design-A-Day</a:t>
            </a:r>
            <a:r>
              <a:rPr lang="zh-TW" altLang="en-US" sz="2800" dirty="0" smtClean="0">
                <a:latin typeface="標楷體" pitchFamily="65" charset="-120"/>
                <a:ea typeface="標楷體" pitchFamily="65" charset="-120"/>
              </a:rPr>
              <a:t>）</a:t>
            </a:r>
            <a:r>
              <a:rPr lang="en-US" altLang="zh-TW" sz="2800" dirty="0" smtClean="0">
                <a:latin typeface="標楷體" pitchFamily="65" charset="-120"/>
                <a:ea typeface="標楷體" pitchFamily="65" charset="-120"/>
              </a:rPr>
              <a:t/>
            </a:r>
            <a:br>
              <a:rPr lang="en-US" altLang="zh-TW" sz="2800" dirty="0" smtClean="0">
                <a:latin typeface="標楷體" pitchFamily="65" charset="-120"/>
                <a:ea typeface="標楷體" pitchFamily="65" charset="-120"/>
              </a:rPr>
            </a:br>
            <a:r>
              <a:rPr lang="zh-TW" altLang="en-US" sz="2800" dirty="0" smtClean="0">
                <a:latin typeface="標楷體" pitchFamily="65" charset="-120"/>
                <a:ea typeface="標楷體" pitchFamily="65" charset="-120"/>
              </a:rPr>
              <a:t>學生自己決定在一堂課或幾堂課的工作，自行設定學習目標和時間表，特別試用於當學生具有特定興趣或想嘗試其他學生的活動</a:t>
            </a:r>
            <a:endParaRPr lang="en-US" altLang="zh-TW" sz="2800" dirty="0" smtClean="0">
              <a:latin typeface="標楷體" pitchFamily="65" charset="-120"/>
              <a:ea typeface="標楷體" pitchFamily="65" charset="-120"/>
            </a:endParaRPr>
          </a:p>
          <a:p>
            <a:r>
              <a:rPr lang="zh-TW" altLang="en-US" sz="2800" dirty="0">
                <a:latin typeface="標楷體" pitchFamily="65" charset="-120"/>
                <a:ea typeface="標楷體" pitchFamily="65" charset="-120"/>
              </a:rPr>
              <a:t>凱勒式自我</a:t>
            </a:r>
            <a:r>
              <a:rPr lang="zh-TW" altLang="en-US" sz="2800" dirty="0" smtClean="0">
                <a:latin typeface="標楷體" pitchFamily="65" charset="-120"/>
                <a:ea typeface="標楷體" pitchFamily="65" charset="-120"/>
              </a:rPr>
              <a:t>學習</a:t>
            </a:r>
            <a:r>
              <a:rPr lang="en-US" altLang="zh-TW" sz="2800" dirty="0" smtClean="0">
                <a:latin typeface="標楷體" pitchFamily="65" charset="-120"/>
                <a:ea typeface="標楷體" pitchFamily="65" charset="-120"/>
              </a:rPr>
              <a:t/>
            </a:r>
            <a:br>
              <a:rPr lang="en-US" altLang="zh-TW" sz="2800" dirty="0" smtClean="0">
                <a:latin typeface="標楷體" pitchFamily="65" charset="-120"/>
                <a:ea typeface="標楷體" pitchFamily="65" charset="-120"/>
              </a:rPr>
            </a:br>
            <a:r>
              <a:rPr lang="zh-TW" altLang="en-US" sz="2800" dirty="0">
                <a:latin typeface="標楷體" pitchFamily="65" charset="-120"/>
                <a:ea typeface="標楷體" pitchFamily="65" charset="-120"/>
              </a:rPr>
              <a:t>學生依其性向、能力、時間及其他條件去決定學習的進度，教師只是輔助者的角色，書面文字資料是主要的教學來源，以通過單元考試與否，確認是否達到熟練標準，若未通過就必須重新學習原單元教材，直到自認熟練後再參加該單元考試。</a:t>
            </a:r>
          </a:p>
        </p:txBody>
      </p:sp>
    </p:spTree>
    <p:extLst>
      <p:ext uri="{BB962C8B-B14F-4D97-AF65-F5344CB8AC3E}">
        <p14:creationId xmlns:p14="http://schemas.microsoft.com/office/powerpoint/2010/main" xmlns="" val="38352434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357166"/>
            <a:ext cx="8229600" cy="846158"/>
          </a:xfrm>
          <a:ln w="38100">
            <a:solidFill>
              <a:srgbClr val="7030A0"/>
            </a:solidFill>
          </a:ln>
        </p:spPr>
        <p:txBody>
          <a:bodyPr/>
          <a:lstStyle/>
          <a:p>
            <a:r>
              <a:rPr lang="zh-TW" altLang="en-US" b="1" dirty="0">
                <a:latin typeface="標楷體" pitchFamily="65" charset="-120"/>
                <a:ea typeface="標楷體" pitchFamily="65" charset="-120"/>
              </a:rPr>
              <a:t>成果差異化</a:t>
            </a:r>
          </a:p>
        </p:txBody>
      </p:sp>
      <p:sp>
        <p:nvSpPr>
          <p:cNvPr id="3" name="內容版面配置區 2"/>
          <p:cNvSpPr>
            <a:spLocks noGrp="1"/>
          </p:cNvSpPr>
          <p:nvPr>
            <p:ph idx="1"/>
          </p:nvPr>
        </p:nvSpPr>
        <p:spPr>
          <a:xfrm>
            <a:off x="428596" y="1357298"/>
            <a:ext cx="8229600" cy="4525963"/>
          </a:xfrm>
        </p:spPr>
        <p:txBody>
          <a:bodyPr>
            <a:normAutofit fontScale="85000" lnSpcReduction="20000"/>
          </a:bodyPr>
          <a:lstStyle/>
          <a:p>
            <a:pPr marL="0" indent="0">
              <a:buNone/>
            </a:pPr>
            <a:r>
              <a:rPr lang="zh-TW" altLang="en-US" dirty="0">
                <a:latin typeface="標楷體" pitchFamily="65" charset="-120"/>
                <a:ea typeface="標楷體" pitchFamily="65" charset="-120"/>
              </a:rPr>
              <a:t>學生如何繳交學習成果</a:t>
            </a:r>
            <a:r>
              <a:rPr lang="en-US" altLang="zh-TW" dirty="0">
                <a:latin typeface="標楷體" pitchFamily="65" charset="-120"/>
                <a:ea typeface="標楷體" pitchFamily="65" charset="-120"/>
              </a:rPr>
              <a:t>? </a:t>
            </a:r>
          </a:p>
          <a:p>
            <a:r>
              <a:rPr lang="zh-TW" altLang="en-US" u="sng" dirty="0" smtClean="0">
                <a:latin typeface="標楷體" pitchFamily="65" charset="-120"/>
                <a:ea typeface="標楷體" pitchFamily="65" charset="-120"/>
              </a:rPr>
              <a:t>考試</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a:p>
            <a:pPr lvl="1"/>
            <a:r>
              <a:rPr lang="zh-TW" altLang="en-US" dirty="0">
                <a:latin typeface="標楷體" pitchFamily="65" charset="-120"/>
                <a:ea typeface="標楷體" pitchFamily="65" charset="-120"/>
              </a:rPr>
              <a:t> 傳統式</a:t>
            </a:r>
            <a:r>
              <a:rPr lang="zh-TW" altLang="en-US" dirty="0" smtClean="0">
                <a:latin typeface="標楷體" pitchFamily="65" charset="-120"/>
                <a:ea typeface="標楷體" pitchFamily="65" charset="-120"/>
              </a:rPr>
              <a:t>考試：學校定期考試命題結構</a:t>
            </a:r>
            <a:endParaRPr lang="zh-TW" altLang="en-US" dirty="0">
              <a:latin typeface="標楷體" pitchFamily="65" charset="-120"/>
              <a:ea typeface="標楷體" pitchFamily="65" charset="-120"/>
            </a:endParaRPr>
          </a:p>
          <a:p>
            <a:pPr lvl="1"/>
            <a:r>
              <a:rPr lang="zh-TW" altLang="en-US" dirty="0">
                <a:latin typeface="標楷體" pitchFamily="65" charset="-120"/>
                <a:ea typeface="標楷體" pitchFamily="65" charset="-120"/>
              </a:rPr>
              <a:t> 適性</a:t>
            </a:r>
            <a:r>
              <a:rPr lang="zh-TW" altLang="en-US" dirty="0" smtClean="0">
                <a:latin typeface="標楷體" pitchFamily="65" charset="-120"/>
                <a:ea typeface="標楷體" pitchFamily="65" charset="-120"/>
              </a:rPr>
              <a:t>考試：實</a:t>
            </a:r>
            <a:r>
              <a:rPr lang="zh-TW" altLang="en-US" dirty="0">
                <a:latin typeface="標楷體" pitchFamily="65" charset="-120"/>
                <a:ea typeface="標楷體" pitchFamily="65" charset="-120"/>
              </a:rPr>
              <a:t>作</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表現</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測驗 </a:t>
            </a:r>
          </a:p>
          <a:p>
            <a:r>
              <a:rPr lang="zh-TW" altLang="en-US" u="sng" dirty="0" smtClean="0">
                <a:latin typeface="標楷體" pitchFamily="65" charset="-120"/>
                <a:ea typeface="標楷體" pitchFamily="65" charset="-120"/>
              </a:rPr>
              <a:t>作業</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a:p>
            <a:pPr lvl="1"/>
            <a:r>
              <a:rPr lang="zh-TW" altLang="en-US" dirty="0">
                <a:latin typeface="標楷體" pitchFamily="65" charset="-120"/>
                <a:ea typeface="標楷體" pitchFamily="65" charset="-120"/>
              </a:rPr>
              <a:t> 傳統式作業 </a:t>
            </a:r>
          </a:p>
          <a:p>
            <a:pPr lvl="1"/>
            <a:r>
              <a:rPr lang="zh-TW" altLang="en-US" dirty="0">
                <a:latin typeface="標楷體" pitchFamily="65" charset="-120"/>
                <a:ea typeface="標楷體" pitchFamily="65" charset="-120"/>
              </a:rPr>
              <a:t> 適性</a:t>
            </a:r>
            <a:r>
              <a:rPr lang="zh-TW" altLang="en-US" dirty="0" smtClean="0">
                <a:latin typeface="標楷體" pitchFamily="65" charset="-120"/>
                <a:ea typeface="標楷體" pitchFamily="65" charset="-120"/>
              </a:rPr>
              <a:t>作業：如</a:t>
            </a:r>
            <a:endParaRPr lang="en-US" altLang="zh-TW" dirty="0">
              <a:latin typeface="標楷體" pitchFamily="65" charset="-120"/>
              <a:ea typeface="標楷體" pitchFamily="65" charset="-120"/>
            </a:endParaRPr>
          </a:p>
          <a:p>
            <a:pPr marL="668337" lvl="2" indent="0">
              <a:buNone/>
            </a:pPr>
            <a:r>
              <a:rPr lang="zh-TW" altLang="en-US" sz="2600" dirty="0" smtClean="0">
                <a:latin typeface="標楷體" pitchFamily="65" charset="-120"/>
                <a:ea typeface="標楷體" pitchFamily="65" charset="-120"/>
              </a:rPr>
              <a:t>     學習</a:t>
            </a:r>
            <a:r>
              <a:rPr lang="zh-TW" altLang="en-US" sz="2600" dirty="0">
                <a:latin typeface="標楷體" pitchFamily="65" charset="-120"/>
                <a:ea typeface="標楷體" pitchFamily="65" charset="-120"/>
              </a:rPr>
              <a:t>單的差異化設計</a:t>
            </a:r>
            <a:endParaRPr lang="en-US" altLang="zh-TW" sz="2600" dirty="0">
              <a:latin typeface="標楷體" pitchFamily="65" charset="-120"/>
              <a:ea typeface="標楷體" pitchFamily="65" charset="-120"/>
            </a:endParaRPr>
          </a:p>
          <a:p>
            <a:pPr marL="0" indent="0">
              <a:buNone/>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延長</a:t>
            </a:r>
            <a:r>
              <a:rPr lang="zh-TW" altLang="en-US" dirty="0">
                <a:latin typeface="標楷體" pitchFamily="65" charset="-120"/>
                <a:ea typeface="標楷體" pitchFamily="65" charset="-120"/>
              </a:rPr>
              <a:t>繳交</a:t>
            </a:r>
            <a:r>
              <a:rPr lang="zh-TW" altLang="en-US" dirty="0" smtClean="0">
                <a:latin typeface="標楷體" pitchFamily="65" charset="-120"/>
                <a:ea typeface="標楷體" pitchFamily="65" charset="-120"/>
              </a:rPr>
              <a:t>期限</a:t>
            </a:r>
            <a:endParaRPr lang="en-US" altLang="zh-TW" dirty="0" smtClean="0">
              <a:latin typeface="標楷體" pitchFamily="65" charset="-120"/>
              <a:ea typeface="標楷體" pitchFamily="65" charset="-120"/>
            </a:endParaRPr>
          </a:p>
          <a:p>
            <a:pPr marL="0" indent="0">
              <a:buNone/>
            </a:pPr>
            <a:r>
              <a:rPr lang="zh-TW" altLang="en-US" dirty="0" smtClean="0">
                <a:latin typeface="標楷體" pitchFamily="65" charset="-120"/>
                <a:ea typeface="標楷體" pitchFamily="65" charset="-120"/>
              </a:rPr>
              <a:t>         排定</a:t>
            </a:r>
            <a:r>
              <a:rPr lang="zh-TW" altLang="en-US" dirty="0">
                <a:latin typeface="標楷體" pitchFamily="65" charset="-120"/>
                <a:ea typeface="標楷體" pitchFamily="65" charset="-120"/>
              </a:rPr>
              <a:t>評分</a:t>
            </a:r>
            <a:r>
              <a:rPr lang="zh-TW" altLang="en-US" dirty="0" smtClean="0">
                <a:latin typeface="標楷體" pitchFamily="65" charset="-120"/>
                <a:ea typeface="標楷體" pitchFamily="65" charset="-120"/>
              </a:rPr>
              <a:t>比重</a:t>
            </a:r>
            <a:endParaRPr lang="en-US" altLang="zh-TW" dirty="0" smtClean="0">
              <a:latin typeface="標楷體" pitchFamily="65" charset="-120"/>
              <a:ea typeface="標楷體" pitchFamily="65" charset="-120"/>
            </a:endParaRPr>
          </a:p>
          <a:p>
            <a:pPr marL="0" indent="0">
              <a:buNone/>
            </a:pPr>
            <a:r>
              <a:rPr lang="zh-TW" altLang="en-US" dirty="0" smtClean="0">
                <a:latin typeface="標楷體" pitchFamily="65" charset="-120"/>
                <a:ea typeface="標楷體" pitchFamily="65" charset="-120"/>
              </a:rPr>
              <a:t>         學習檔案、實作成品</a:t>
            </a:r>
            <a:endParaRPr lang="zh-TW" altLang="en-US" dirty="0">
              <a:latin typeface="標楷體" pitchFamily="65" charset="-120"/>
              <a:ea typeface="標楷體" pitchFamily="65" charset="-120"/>
            </a:endParaRPr>
          </a:p>
        </p:txBody>
      </p:sp>
      <p:sp>
        <p:nvSpPr>
          <p:cNvPr id="4" name="文字方塊 3"/>
          <p:cNvSpPr txBox="1"/>
          <p:nvPr/>
        </p:nvSpPr>
        <p:spPr>
          <a:xfrm>
            <a:off x="8270422" y="6273416"/>
            <a:ext cx="873578" cy="461665"/>
          </a:xfrm>
          <a:prstGeom prst="rect">
            <a:avLst/>
          </a:prstGeom>
          <a:noFill/>
        </p:spPr>
        <p:txBody>
          <a:bodyPr wrap="square" rtlCol="0">
            <a:spAutoFit/>
          </a:bodyPr>
          <a:lstStyle/>
          <a:p>
            <a:r>
              <a:rPr lang="en-US" altLang="zh-TW" sz="1200" dirty="0" smtClean="0">
                <a:latin typeface="Traditional Arabic" panose="02020603050405020304" pitchFamily="18" charset="-78"/>
                <a:cs typeface="Traditional Arabic" panose="02020603050405020304" pitchFamily="18" charset="-78"/>
              </a:rPr>
              <a:t>(</a:t>
            </a:r>
            <a:r>
              <a:rPr lang="en-US" altLang="zh-TW" sz="1200" dirty="0" err="1" smtClean="0">
                <a:latin typeface="Traditional Arabic" panose="02020603050405020304" pitchFamily="18" charset="-78"/>
                <a:cs typeface="Traditional Arabic" panose="02020603050405020304" pitchFamily="18" charset="-78"/>
              </a:rPr>
              <a:t>Sruggs</a:t>
            </a:r>
            <a:r>
              <a:rPr lang="en-US" altLang="zh-TW" sz="1200" dirty="0" smtClean="0">
                <a:latin typeface="Traditional Arabic" panose="02020603050405020304" pitchFamily="18" charset="-78"/>
                <a:cs typeface="Traditional Arabic" panose="02020603050405020304" pitchFamily="18" charset="-78"/>
              </a:rPr>
              <a:t>, 2013)</a:t>
            </a:r>
            <a:endParaRPr lang="zh-TW" altLang="en-US" sz="1200" dirty="0">
              <a:latin typeface="Traditional Arabic" panose="02020603050405020304" pitchFamily="18" charset="-78"/>
              <a:cs typeface="Traditional Arabic" panose="02020603050405020304" pitchFamily="18" charset="-78"/>
            </a:endParaRPr>
          </a:p>
        </p:txBody>
      </p:sp>
      <p:sp>
        <p:nvSpPr>
          <p:cNvPr id="5" name="矩形 4"/>
          <p:cNvSpPr/>
          <p:nvPr/>
        </p:nvSpPr>
        <p:spPr>
          <a:xfrm>
            <a:off x="7793631" y="6570117"/>
            <a:ext cx="1800493" cy="276999"/>
          </a:xfrm>
          <a:prstGeom prst="rect">
            <a:avLst/>
          </a:prstGeom>
        </p:spPr>
        <p:txBody>
          <a:bodyPr wrap="none">
            <a:spAutoFit/>
          </a:bodyPr>
          <a:lstStyle/>
          <a:p>
            <a:pPr eaLnBrk="0" fontAlgn="base" hangingPunct="0">
              <a:spcBef>
                <a:spcPct val="0"/>
              </a:spcBef>
              <a:spcAft>
                <a:spcPct val="0"/>
              </a:spcAft>
            </a:pPr>
            <a:r>
              <a:rPr lang="en-US" altLang="zh-TW" sz="1200" dirty="0">
                <a:solidFill>
                  <a:srgbClr val="000000"/>
                </a:solidFill>
                <a:latin typeface="+mn-ea"/>
              </a:rPr>
              <a:t>(</a:t>
            </a:r>
            <a:r>
              <a:rPr lang="zh-TW" altLang="en-US" sz="1200" dirty="0">
                <a:solidFill>
                  <a:srgbClr val="000000"/>
                </a:solidFill>
                <a:latin typeface="+mn-ea"/>
              </a:rPr>
              <a:t>陳美芳、洪儷瑜，</a:t>
            </a:r>
            <a:r>
              <a:rPr lang="en-US" altLang="zh-TW" sz="1200" dirty="0">
                <a:solidFill>
                  <a:srgbClr val="000000"/>
                </a:solidFill>
                <a:latin typeface="+mn-ea"/>
              </a:rPr>
              <a:t>2013)</a:t>
            </a:r>
            <a:endParaRPr lang="zh-TW" altLang="en-US" sz="1200" dirty="0">
              <a:solidFill>
                <a:srgbClr val="000000"/>
              </a:solidFill>
              <a:latin typeface="+mn-ea"/>
            </a:endParaRPr>
          </a:p>
        </p:txBody>
      </p:sp>
    </p:spTree>
    <p:extLst>
      <p:ext uri="{BB962C8B-B14F-4D97-AF65-F5344CB8AC3E}">
        <p14:creationId xmlns:p14="http://schemas.microsoft.com/office/powerpoint/2010/main" xmlns="" val="41242008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910" y="357166"/>
            <a:ext cx="8229600" cy="928694"/>
          </a:xfrm>
          <a:ln w="38100">
            <a:solidFill>
              <a:schemeClr val="accent6">
                <a:lumMod val="50000"/>
              </a:schemeClr>
            </a:solidFill>
          </a:ln>
        </p:spPr>
        <p:txBody>
          <a:bodyPr/>
          <a:lstStyle/>
          <a:p>
            <a:r>
              <a:rPr lang="zh-TW" altLang="en-US" sz="4000" dirty="0" smtClean="0">
                <a:latin typeface="標楷體" pitchFamily="65" charset="-120"/>
                <a:ea typeface="標楷體" pitchFamily="65" charset="-120"/>
              </a:rPr>
              <a:t>社會領域學習檔案評量項目</a:t>
            </a:r>
            <a:endParaRPr lang="zh-TW" altLang="en-US" sz="4000" dirty="0">
              <a:latin typeface="標楷體" pitchFamily="65" charset="-120"/>
              <a:ea typeface="標楷體" pitchFamily="65" charset="-120"/>
            </a:endParaRPr>
          </a:p>
        </p:txBody>
      </p:sp>
      <p:sp>
        <p:nvSpPr>
          <p:cNvPr id="3" name="內容版面配置區 2"/>
          <p:cNvSpPr>
            <a:spLocks noGrp="1"/>
          </p:cNvSpPr>
          <p:nvPr>
            <p:ph idx="1"/>
          </p:nvPr>
        </p:nvSpPr>
        <p:spPr>
          <a:xfrm>
            <a:off x="500034" y="1357298"/>
            <a:ext cx="8229600" cy="4525963"/>
          </a:xfrm>
        </p:spPr>
        <p:txBody>
          <a:bodyPr/>
          <a:lstStyle/>
          <a:p>
            <a:r>
              <a:rPr lang="zh-TW" altLang="en-US" sz="2400" dirty="0" smtClean="0">
                <a:latin typeface="標楷體" pitchFamily="65" charset="-120"/>
                <a:ea typeface="標楷體" pitchFamily="65" charset="-120"/>
              </a:rPr>
              <a:t>歷史科的研究計畫所做的筆記</a:t>
            </a:r>
            <a:endParaRPr lang="en-US" altLang="zh-TW" sz="2400" dirty="0" smtClean="0">
              <a:latin typeface="標楷體" pitchFamily="65" charset="-120"/>
              <a:ea typeface="標楷體" pitchFamily="65" charset="-120"/>
            </a:endParaRPr>
          </a:p>
          <a:p>
            <a:r>
              <a:rPr lang="zh-TW" altLang="en-US" sz="2400" dirty="0">
                <a:latin typeface="標楷體" pitchFamily="65" charset="-120"/>
                <a:ea typeface="標楷體" pitchFamily="65" charset="-120"/>
              </a:rPr>
              <a:t>設計旅遊手冊和</a:t>
            </a:r>
            <a:r>
              <a:rPr lang="zh-TW" altLang="en-US" sz="2400" dirty="0" smtClean="0">
                <a:latin typeface="標楷體" pitchFamily="65" charset="-120"/>
                <a:ea typeface="標楷體" pitchFamily="65" charset="-120"/>
              </a:rPr>
              <a:t>計畫，或旅遊行程的設計與安排</a:t>
            </a:r>
            <a:endParaRPr lang="en-US" altLang="zh-TW" sz="2400" dirty="0" smtClean="0">
              <a:latin typeface="標楷體" pitchFamily="65" charset="-120"/>
              <a:ea typeface="標楷體" pitchFamily="65" charset="-120"/>
            </a:endParaRPr>
          </a:p>
          <a:p>
            <a:r>
              <a:rPr lang="zh-TW" altLang="en-US" sz="2400" dirty="0">
                <a:latin typeface="標楷體" pitchFamily="65" charset="-120"/>
                <a:ea typeface="標楷體" pitchFamily="65" charset="-120"/>
              </a:rPr>
              <a:t>歷史或當代人物或</a:t>
            </a:r>
            <a:r>
              <a:rPr lang="zh-TW" altLang="en-US" sz="2400" dirty="0" smtClean="0">
                <a:latin typeface="標楷體" pitchFamily="65" charset="-120"/>
                <a:ea typeface="標楷體" pitchFamily="65" charset="-120"/>
              </a:rPr>
              <a:t>事件的報告</a:t>
            </a:r>
            <a:endParaRPr lang="en-US" altLang="zh-TW" sz="2400" dirty="0" smtClean="0">
              <a:latin typeface="標楷體" pitchFamily="65" charset="-120"/>
              <a:ea typeface="標楷體" pitchFamily="65" charset="-120"/>
            </a:endParaRPr>
          </a:p>
          <a:p>
            <a:r>
              <a:rPr lang="zh-TW" altLang="en-US" sz="2400" dirty="0">
                <a:latin typeface="標楷體" pitchFamily="65" charset="-120"/>
                <a:ea typeface="標楷體" pitchFamily="65" charset="-120"/>
              </a:rPr>
              <a:t>探究某一主題所描繪的概念</a:t>
            </a:r>
            <a:r>
              <a:rPr lang="zh-TW" altLang="en-US" sz="2400" dirty="0" smtClean="0">
                <a:latin typeface="標楷體" pitchFamily="65" charset="-120"/>
                <a:ea typeface="標楷體" pitchFamily="65" charset="-120"/>
              </a:rPr>
              <a:t>圖</a:t>
            </a:r>
            <a:endParaRPr lang="en-US" altLang="zh-TW" sz="2400" dirty="0" smtClean="0">
              <a:latin typeface="標楷體" pitchFamily="65" charset="-120"/>
              <a:ea typeface="標楷體" pitchFamily="65" charset="-120"/>
            </a:endParaRPr>
          </a:p>
          <a:p>
            <a:r>
              <a:rPr lang="zh-TW" altLang="en-US" sz="2400" dirty="0">
                <a:latin typeface="標楷體" pitchFamily="65" charset="-120"/>
                <a:ea typeface="標楷體" pitchFamily="65" charset="-120"/>
              </a:rPr>
              <a:t>建造</a:t>
            </a:r>
            <a:r>
              <a:rPr lang="zh-TW" altLang="en-US" sz="2400" dirty="0" smtClean="0">
                <a:latin typeface="標楷體" pitchFamily="65" charset="-120"/>
                <a:ea typeface="標楷體" pitchFamily="65" charset="-120"/>
              </a:rPr>
              <a:t>一個立體模型地圖</a:t>
            </a:r>
            <a:endParaRPr lang="en-US" altLang="zh-TW" sz="2400" dirty="0" smtClean="0">
              <a:latin typeface="標楷體" pitchFamily="65" charset="-120"/>
              <a:ea typeface="標楷體" pitchFamily="65" charset="-120"/>
            </a:endParaRPr>
          </a:p>
          <a:p>
            <a:r>
              <a:rPr lang="zh-TW" altLang="en-US" sz="2400" dirty="0">
                <a:latin typeface="標楷體" pitchFamily="65" charset="-120"/>
                <a:ea typeface="標楷體" pitchFamily="65" charset="-120"/>
              </a:rPr>
              <a:t>歷史或當代事件的年</a:t>
            </a:r>
            <a:r>
              <a:rPr lang="zh-TW" altLang="en-US" sz="2400" dirty="0" smtClean="0">
                <a:latin typeface="標楷體" pitchFamily="65" charset="-120"/>
                <a:ea typeface="標楷體" pitchFamily="65" charset="-120"/>
              </a:rPr>
              <a:t>代表</a:t>
            </a:r>
            <a:endParaRPr lang="en-US" altLang="zh-TW" sz="2400" dirty="0" smtClean="0">
              <a:latin typeface="標楷體" pitchFamily="65" charset="-120"/>
              <a:ea typeface="標楷體" pitchFamily="65" charset="-120"/>
            </a:endParaRPr>
          </a:p>
          <a:p>
            <a:r>
              <a:rPr lang="zh-TW" altLang="en-US" sz="2400" dirty="0">
                <a:latin typeface="標楷體" pitchFamily="65" charset="-120"/>
                <a:ea typeface="標楷體" pitchFamily="65" charset="-120"/>
              </a:rPr>
              <a:t>針對某一社會領域主題所進行的藝術</a:t>
            </a:r>
            <a:r>
              <a:rPr lang="zh-TW" altLang="en-US" sz="2400" dirty="0" smtClean="0">
                <a:latin typeface="標楷體" pitchFamily="65" charset="-120"/>
                <a:ea typeface="標楷體" pitchFamily="65" charset="-120"/>
              </a:rPr>
              <a:t>創作</a:t>
            </a:r>
            <a:endParaRPr lang="en-US" altLang="zh-TW" sz="2400" dirty="0" smtClean="0">
              <a:latin typeface="標楷體" pitchFamily="65" charset="-120"/>
              <a:ea typeface="標楷體" pitchFamily="65" charset="-120"/>
            </a:endParaRPr>
          </a:p>
          <a:p>
            <a:r>
              <a:rPr lang="zh-TW" altLang="en-US" sz="2400" dirty="0">
                <a:latin typeface="標楷體" pitchFamily="65" charset="-120"/>
                <a:ea typeface="標楷體" pitchFamily="65" charset="-120"/>
              </a:rPr>
              <a:t>針對具爭議</a:t>
            </a:r>
            <a:r>
              <a:rPr lang="zh-TW" altLang="en-US" sz="2400" dirty="0" smtClean="0">
                <a:latin typeface="標楷體" pitchFamily="65" charset="-120"/>
                <a:ea typeface="標楷體" pitchFamily="65" charset="-120"/>
              </a:rPr>
              <a:t>性、政治性的議題擬出重要問題</a:t>
            </a:r>
            <a:endParaRPr lang="en-US" altLang="zh-TW" sz="2400" dirty="0" smtClean="0">
              <a:latin typeface="標楷體" pitchFamily="65" charset="-120"/>
              <a:ea typeface="標楷體" pitchFamily="65" charset="-120"/>
            </a:endParaRPr>
          </a:p>
          <a:p>
            <a:r>
              <a:rPr lang="zh-TW" altLang="en-US" sz="2400" dirty="0">
                <a:latin typeface="標楷體" pitchFamily="65" charset="-120"/>
                <a:ea typeface="標楷體" pitchFamily="65" charset="-120"/>
              </a:rPr>
              <a:t>社區正在發生的事件以照片記錄</a:t>
            </a:r>
            <a:r>
              <a:rPr lang="zh-TW" altLang="en-US" sz="2400" dirty="0" smtClean="0">
                <a:latin typeface="標楷體" pitchFamily="65" charset="-120"/>
                <a:ea typeface="標楷體" pitchFamily="65" charset="-120"/>
              </a:rPr>
              <a:t>下來</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寫一份對某位政治候選人的評價</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訪談曾經經歷某些歷史事件的家族成員</a:t>
            </a:r>
            <a:endParaRPr lang="en-US" altLang="zh-TW" sz="2400" dirty="0" smtClean="0">
              <a:latin typeface="標楷體" pitchFamily="65" charset="-120"/>
              <a:ea typeface="標楷體" pitchFamily="65" charset="-120"/>
            </a:endParaRPr>
          </a:p>
          <a:p>
            <a:endParaRPr lang="zh-TW" altLang="en-US" sz="2400" dirty="0">
              <a:latin typeface="標楷體" pitchFamily="65" charset="-120"/>
              <a:ea typeface="標楷體" pitchFamily="65" charset="-120"/>
            </a:endParaRPr>
          </a:p>
        </p:txBody>
      </p:sp>
      <p:sp>
        <p:nvSpPr>
          <p:cNvPr id="4" name="文字方塊 3"/>
          <p:cNvSpPr txBox="1"/>
          <p:nvPr/>
        </p:nvSpPr>
        <p:spPr>
          <a:xfrm>
            <a:off x="7992837" y="6581002"/>
            <a:ext cx="1151163" cy="461665"/>
          </a:xfrm>
          <a:prstGeom prst="rect">
            <a:avLst/>
          </a:prstGeom>
          <a:noFill/>
        </p:spPr>
        <p:txBody>
          <a:bodyPr wrap="square" rtlCol="0">
            <a:spAutoFit/>
          </a:bodyPr>
          <a:lstStyle/>
          <a:p>
            <a:r>
              <a:rPr lang="en-US" altLang="zh-TW" sz="1200" dirty="0" smtClean="0"/>
              <a:t>(Polloway,etal.,2012)</a:t>
            </a:r>
            <a:endParaRPr lang="zh-TW" altLang="en-US" sz="1200" dirty="0"/>
          </a:p>
        </p:txBody>
      </p:sp>
    </p:spTree>
    <p:extLst>
      <p:ext uri="{BB962C8B-B14F-4D97-AF65-F5344CB8AC3E}">
        <p14:creationId xmlns:p14="http://schemas.microsoft.com/office/powerpoint/2010/main" xmlns="" val="28217077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2017" y="593726"/>
            <a:ext cx="7886700" cy="673966"/>
          </a:xfrm>
        </p:spPr>
        <p:txBody>
          <a:bodyPr>
            <a:normAutofit fontScale="90000"/>
          </a:bodyPr>
          <a:lstStyle/>
          <a:p>
            <a:pPr algn="ctr"/>
            <a:r>
              <a:rPr lang="zh-TW" altLang="en-US" b="1" u="sng" dirty="0" smtClean="0">
                <a:latin typeface="標楷體" pitchFamily="65" charset="-120"/>
                <a:ea typeface="標楷體" pitchFamily="65" charset="-120"/>
              </a:rPr>
              <a:t>九宮格應用於學習臺灣</a:t>
            </a:r>
            <a:endParaRPr lang="zh-TW" altLang="en-US" b="1" u="sng" dirty="0">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xmlns="" val="2502787581"/>
              </p:ext>
            </p:extLst>
          </p:nvPr>
        </p:nvGraphicFramePr>
        <p:xfrm>
          <a:off x="1071538" y="1357298"/>
          <a:ext cx="6429420" cy="4849442"/>
        </p:xfrm>
        <a:graphic>
          <a:graphicData uri="http://schemas.openxmlformats.org/drawingml/2006/table">
            <a:tbl>
              <a:tblPr firstRow="1" bandRow="1">
                <a:tableStyleId>{5C22544A-7EE6-4342-B048-85BDC9FD1C3A}</a:tableStyleId>
              </a:tblPr>
              <a:tblGrid>
                <a:gridCol w="2143140"/>
                <a:gridCol w="2143140"/>
                <a:gridCol w="2143140"/>
              </a:tblGrid>
              <a:tr h="514445">
                <a:tc gridSpan="3">
                  <a:txBody>
                    <a:bodyPr/>
                    <a:lstStyle/>
                    <a:p>
                      <a:pPr algn="ctr"/>
                      <a:r>
                        <a:rPr lang="zh-TW" altLang="en-US" sz="2400" dirty="0" smtClean="0"/>
                        <a:t>標準：學生能從歷史、文化、地理和政治觀點描述臺灣</a:t>
                      </a:r>
                      <a:endParaRPr lang="zh-TW" altLang="en-US" sz="2400" dirty="0"/>
                    </a:p>
                  </a:txBody>
                  <a:tcPr marL="68580" marR="68580"/>
                </a:tc>
                <a:tc hMerge="1">
                  <a:txBody>
                    <a:bodyPr/>
                    <a:lstStyle/>
                    <a:p>
                      <a:endParaRPr lang="zh-TW" altLang="en-US" dirty="0"/>
                    </a:p>
                  </a:txBody>
                  <a:tcPr/>
                </a:tc>
                <a:tc hMerge="1">
                  <a:txBody>
                    <a:bodyPr/>
                    <a:lstStyle/>
                    <a:p>
                      <a:endParaRPr lang="zh-TW" altLang="en-US" dirty="0"/>
                    </a:p>
                  </a:txBody>
                  <a:tcPr/>
                </a:tc>
              </a:tr>
              <a:tr h="1268493">
                <a:tc>
                  <a:txBody>
                    <a:bodyPr/>
                    <a:lstStyle/>
                    <a:p>
                      <a:r>
                        <a:rPr lang="zh-TW" altLang="en-US" dirty="0" smtClean="0"/>
                        <a:t>設計一個時間軸，包含十個關鍵的臺灣歷史事件</a:t>
                      </a:r>
                      <a:endParaRPr lang="zh-TW" altLang="en-US" dirty="0"/>
                    </a:p>
                  </a:txBody>
                  <a:tcPr marL="68580" marR="68580"/>
                </a:tc>
                <a:tc>
                  <a:txBody>
                    <a:bodyPr/>
                    <a:lstStyle/>
                    <a:p>
                      <a:r>
                        <a:rPr lang="zh-TW" altLang="en-US" dirty="0" smtClean="0"/>
                        <a:t>從雜誌或網路上剪貼一系列的圖片，說明臺灣的特色服飾</a:t>
                      </a:r>
                      <a:endParaRPr lang="en-US" altLang="zh-TW" dirty="0" smtClean="0"/>
                    </a:p>
                  </a:txBody>
                  <a:tcPr marL="68580" marR="68580"/>
                </a:tc>
                <a:tc>
                  <a:txBody>
                    <a:bodyPr/>
                    <a:lstStyle/>
                    <a:p>
                      <a:r>
                        <a:rPr lang="zh-TW" altLang="en-US" dirty="0" smtClean="0"/>
                        <a:t>設計一個有關臺灣的危機問題，包括歷史、文化、地理和政治四個面向，及四個答案</a:t>
                      </a:r>
                      <a:endParaRPr lang="zh-TW" altLang="en-US" dirty="0"/>
                    </a:p>
                  </a:txBody>
                  <a:tcPr marL="68580" marR="68580"/>
                </a:tc>
              </a:tr>
              <a:tr h="887945">
                <a:tc>
                  <a:txBody>
                    <a:bodyPr/>
                    <a:lstStyle/>
                    <a:p>
                      <a:r>
                        <a:rPr lang="zh-TW" altLang="en-US" dirty="0" smtClean="0"/>
                        <a:t>找出</a:t>
                      </a:r>
                      <a:r>
                        <a:rPr lang="en-US" altLang="zh-TW" dirty="0" smtClean="0"/>
                        <a:t>15</a:t>
                      </a:r>
                      <a:r>
                        <a:rPr lang="zh-TW" altLang="en-US" dirty="0" smtClean="0"/>
                        <a:t>種臺灣當地且具有特色的動物圖片</a:t>
                      </a:r>
                      <a:endParaRPr lang="zh-TW" altLang="en-US" dirty="0"/>
                    </a:p>
                  </a:txBody>
                  <a:tcPr marL="68580" marR="68580"/>
                </a:tc>
                <a:tc>
                  <a:txBody>
                    <a:bodyPr/>
                    <a:lstStyle/>
                    <a:p>
                      <a:r>
                        <a:rPr lang="zh-TW" altLang="en-US" dirty="0" smtClean="0"/>
                        <a:t>撰寫臺灣至少四個族群文化的介紹</a:t>
                      </a:r>
                      <a:endParaRPr lang="zh-TW" altLang="en-US" dirty="0"/>
                    </a:p>
                  </a:txBody>
                  <a:tcPr marL="68580" marR="68580"/>
                </a:tc>
                <a:tc>
                  <a:txBody>
                    <a:bodyPr/>
                    <a:lstStyle/>
                    <a:p>
                      <a:r>
                        <a:rPr lang="zh-TW" altLang="en-US" dirty="0" smtClean="0"/>
                        <a:t>找出世界地圖，標註臺灣的主要城市和鄰近國家</a:t>
                      </a:r>
                      <a:endParaRPr lang="zh-TW" altLang="en-US" dirty="0"/>
                    </a:p>
                  </a:txBody>
                  <a:tcPr marL="68580" marR="68580"/>
                </a:tc>
              </a:tr>
              <a:tr h="1649042">
                <a:tc>
                  <a:txBody>
                    <a:bodyPr/>
                    <a:lstStyle/>
                    <a:p>
                      <a:r>
                        <a:rPr lang="zh-TW" altLang="en-US" dirty="0" smtClean="0"/>
                        <a:t>闡述三種臺灣不同族群的菜單，記錄飲食上的限制和佳餚的說明筆記</a:t>
                      </a:r>
                      <a:endParaRPr lang="zh-TW" altLang="en-US" dirty="0"/>
                    </a:p>
                  </a:txBody>
                  <a:tcPr marL="68580" marR="68580"/>
                </a:tc>
                <a:tc>
                  <a:txBody>
                    <a:bodyPr/>
                    <a:lstStyle/>
                    <a:p>
                      <a:r>
                        <a:rPr lang="zh-TW" altLang="en-US" dirty="0" smtClean="0"/>
                        <a:t>設計一本小冊子來介紹臺灣不同的三個節日</a:t>
                      </a:r>
                      <a:endParaRPr lang="zh-TW" altLang="en-US" dirty="0"/>
                    </a:p>
                  </a:txBody>
                  <a:tcPr marL="68580" marR="68580"/>
                </a:tc>
                <a:tc>
                  <a:txBody>
                    <a:bodyPr/>
                    <a:lstStyle/>
                    <a:p>
                      <a:r>
                        <a:rPr lang="zh-TW" altLang="en-US" dirty="0" smtClean="0"/>
                        <a:t>蒐集一位臺灣的導演、音樂家或作家的影片剪輯、歌曲或手稿，上台報告五分鐘</a:t>
                      </a:r>
                      <a:endParaRPr lang="zh-TW" altLang="en-US" dirty="0"/>
                    </a:p>
                  </a:txBody>
                  <a:tcPr marL="68580" marR="68580"/>
                </a:tc>
              </a:tr>
            </a:tbl>
          </a:graphicData>
        </a:graphic>
      </p:graphicFrame>
      <p:sp>
        <p:nvSpPr>
          <p:cNvPr id="5" name="文字方塊 4"/>
          <p:cNvSpPr txBox="1"/>
          <p:nvPr/>
        </p:nvSpPr>
        <p:spPr>
          <a:xfrm>
            <a:off x="8174306" y="6581002"/>
            <a:ext cx="1410566" cy="276999"/>
          </a:xfrm>
          <a:prstGeom prst="rect">
            <a:avLst/>
          </a:prstGeom>
          <a:noFill/>
        </p:spPr>
        <p:txBody>
          <a:bodyPr wrap="square" rtlCol="0">
            <a:spAutoFit/>
          </a:bodyPr>
          <a:lstStyle/>
          <a:p>
            <a:r>
              <a:rPr lang="zh-TW" altLang="en-US" sz="1200" dirty="0" smtClean="0"/>
              <a:t>（</a:t>
            </a:r>
            <a:r>
              <a:rPr lang="zh-TW" altLang="en-US" sz="1200" dirty="0"/>
              <a:t>丘愛</a:t>
            </a:r>
            <a:r>
              <a:rPr lang="zh-TW" altLang="en-US" sz="1200" dirty="0" smtClean="0"/>
              <a:t>鈴，</a:t>
            </a:r>
            <a:r>
              <a:rPr lang="en-US" altLang="zh-TW" sz="1200" dirty="0" smtClean="0"/>
              <a:t>2013</a:t>
            </a:r>
            <a:r>
              <a:rPr lang="zh-TW" altLang="en-US" sz="1200" dirty="0" smtClean="0"/>
              <a:t>）</a:t>
            </a:r>
            <a:endParaRPr lang="zh-TW" altLang="en-US" sz="1200" dirty="0"/>
          </a:p>
        </p:txBody>
      </p:sp>
    </p:spTree>
    <p:extLst>
      <p:ext uri="{BB962C8B-B14F-4D97-AF65-F5344CB8AC3E}">
        <p14:creationId xmlns:p14="http://schemas.microsoft.com/office/powerpoint/2010/main" xmlns="" val="26749265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28860" y="357166"/>
            <a:ext cx="6543692" cy="939784"/>
          </a:xfrm>
          <a:ln w="38100">
            <a:solidFill>
              <a:srgbClr val="7030A0"/>
            </a:solidFill>
          </a:ln>
        </p:spPr>
        <p:txBody>
          <a:bodyPr/>
          <a:lstStyle/>
          <a:p>
            <a:r>
              <a:rPr lang="zh-TW" altLang="en-US" dirty="0" smtClean="0">
                <a:latin typeface="標楷體" pitchFamily="65" charset="-120"/>
                <a:ea typeface="標楷體" pitchFamily="65" charset="-120"/>
              </a:rPr>
              <a:t>差異化教學的評分</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199" y="1428736"/>
            <a:ext cx="8686801" cy="4738006"/>
          </a:xfrm>
        </p:spPr>
        <p:txBody>
          <a:bodyPr/>
          <a:lstStyle/>
          <a:p>
            <a:r>
              <a:rPr lang="zh-TW" altLang="en-US" sz="2800" dirty="0" smtClean="0">
                <a:latin typeface="標楷體" pitchFamily="65" charset="-120"/>
                <a:ea typeface="標楷體" pitchFamily="65" charset="-120"/>
              </a:rPr>
              <a:t>差異化教學的特徵</a:t>
            </a:r>
            <a:endParaRPr lang="en-US" altLang="zh-TW" sz="2800" dirty="0" smtClean="0">
              <a:latin typeface="標楷體" pitchFamily="65" charset="-120"/>
              <a:ea typeface="標楷體" pitchFamily="65" charset="-120"/>
            </a:endParaRPr>
          </a:p>
          <a:p>
            <a:pPr lvl="1"/>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學生的學習從自己原有的起點出發</a:t>
            </a:r>
            <a:endParaRPr lang="en-US" altLang="zh-TW" sz="2400" dirty="0" smtClean="0">
              <a:latin typeface="標楷體" pitchFamily="65" charset="-120"/>
              <a:ea typeface="標楷體" pitchFamily="65" charset="-120"/>
            </a:endParaRPr>
          </a:p>
          <a:p>
            <a:pPr lvl="1"/>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教師對學生的學習抱有積極的期望</a:t>
            </a:r>
            <a:endParaRPr lang="en-US" altLang="zh-TW" sz="2400" dirty="0" smtClean="0">
              <a:latin typeface="標楷體" pitchFamily="65" charset="-120"/>
              <a:ea typeface="標楷體" pitchFamily="65" charset="-120"/>
            </a:endParaRPr>
          </a:p>
          <a:p>
            <a:r>
              <a:rPr lang="zh-TW" altLang="en-US" sz="2800" dirty="0" smtClean="0">
                <a:solidFill>
                  <a:srgbClr val="FF0000"/>
                </a:solidFill>
                <a:latin typeface="標楷體" pitchFamily="65" charset="-120"/>
                <a:ea typeface="標楷體" pitchFamily="65" charset="-120"/>
              </a:rPr>
              <a:t>究竟應該用何種方式記錄和展示每個學生的進步</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lvl="1"/>
            <a:r>
              <a:rPr lang="zh-TW" altLang="en-US" sz="2400" dirty="0">
                <a:latin typeface="標楷體" pitchFamily="65" charset="-120"/>
                <a:ea typeface="標楷體" pitchFamily="65" charset="-120"/>
              </a:rPr>
              <a:t>讓學生和</a:t>
            </a:r>
            <a:r>
              <a:rPr lang="zh-TW" altLang="en-US" sz="2400" dirty="0" smtClean="0">
                <a:latin typeface="標楷體" pitchFamily="65" charset="-120"/>
                <a:ea typeface="標楷體" pitchFamily="65" charset="-120"/>
              </a:rPr>
              <a:t>家長瞭解評分是建立在個人目標的基礎上並反映實現目標的程度</a:t>
            </a:r>
            <a:endParaRPr lang="en-US" altLang="zh-TW" sz="2400" dirty="0" smtClean="0">
              <a:latin typeface="標楷體" pitchFamily="65" charset="-120"/>
              <a:ea typeface="標楷體" pitchFamily="65" charset="-120"/>
            </a:endParaRPr>
          </a:p>
          <a:p>
            <a:pPr lvl="1"/>
            <a:r>
              <a:rPr lang="zh-TW" altLang="en-US" sz="2400" dirty="0" smtClean="0">
                <a:latin typeface="標楷體" pitchFamily="65" charset="-120"/>
                <a:ea typeface="標楷體" pitchFamily="65" charset="-120"/>
              </a:rPr>
              <a:t>例如：</a:t>
            </a:r>
            <a:r>
              <a:rPr lang="en-US" altLang="zh-TW" sz="2400" dirty="0" smtClean="0">
                <a:latin typeface="標楷體" pitchFamily="65" charset="-120"/>
                <a:ea typeface="標楷體" pitchFamily="65" charset="-120"/>
              </a:rPr>
              <a:t>A</a:t>
            </a:r>
            <a:r>
              <a:rPr lang="zh-TW" altLang="en-US" sz="2400" dirty="0" smtClean="0">
                <a:latin typeface="標楷體" pitchFamily="65" charset="-120"/>
                <a:ea typeface="標楷體" pitchFamily="65" charset="-120"/>
              </a:rPr>
              <a:t>表示優秀，</a:t>
            </a:r>
            <a:r>
              <a:rPr lang="en-US" altLang="zh-TW" sz="2400" dirty="0" smtClean="0">
                <a:latin typeface="標楷體" pitchFamily="65" charset="-120"/>
                <a:ea typeface="標楷體" pitchFamily="65" charset="-120"/>
              </a:rPr>
              <a:t>B</a:t>
            </a:r>
            <a:r>
              <a:rPr lang="zh-TW" altLang="en-US" sz="2400" dirty="0" smtClean="0">
                <a:latin typeface="標楷體" pitchFamily="65" charset="-120"/>
                <a:ea typeface="標楷體" pitchFamily="65" charset="-120"/>
              </a:rPr>
              <a:t>代表</a:t>
            </a:r>
            <a:r>
              <a:rPr lang="zh-TW" altLang="en-US" sz="2400" dirty="0" smtClean="0">
                <a:latin typeface="標楷體" pitchFamily="65" charset="-120"/>
                <a:ea typeface="標楷體" pitchFamily="65" charset="-120"/>
              </a:rPr>
              <a:t>良好；</a:t>
            </a: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表示超出年級水平，</a:t>
            </a:r>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表示符合年級水平，</a:t>
            </a:r>
            <a:r>
              <a:rPr lang="en-US" altLang="zh-TW" sz="24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表示低於年級水平</a:t>
            </a:r>
            <a:endParaRPr lang="en-US" altLang="zh-TW" sz="2400" dirty="0" smtClean="0">
              <a:latin typeface="標楷體" pitchFamily="65" charset="-120"/>
              <a:ea typeface="標楷體" pitchFamily="65" charset="-120"/>
            </a:endParaRPr>
          </a:p>
          <a:p>
            <a:pPr marL="0" indent="0">
              <a:buNone/>
            </a:pPr>
            <a:r>
              <a:rPr lang="zh-TW" altLang="en-US" sz="2400" dirty="0" smtClean="0">
                <a:latin typeface="標楷體" pitchFamily="65" charset="-120"/>
                <a:ea typeface="標楷體" pitchFamily="65" charset="-120"/>
              </a:rPr>
              <a:t>     得到</a:t>
            </a:r>
            <a:r>
              <a:rPr lang="en-US" altLang="zh-TW" sz="2400" dirty="0" smtClean="0">
                <a:latin typeface="標楷體" pitchFamily="65" charset="-120"/>
                <a:ea typeface="標楷體" pitchFamily="65" charset="-120"/>
              </a:rPr>
              <a:t>A</a:t>
            </a:r>
            <a:r>
              <a:rPr lang="en-US" altLang="zh-TW" sz="2400" baseline="300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，表示學生學習非常努力，且進步很大</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marL="0" indent="0">
              <a:buNone/>
            </a:pPr>
            <a:r>
              <a:rPr lang="zh-TW" altLang="en-US"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但</a:t>
            </a:r>
            <a:r>
              <a:rPr lang="zh-TW" altLang="en-US" sz="2400" dirty="0" smtClean="0">
                <a:latin typeface="標楷體" pitchFamily="65" charset="-120"/>
                <a:ea typeface="標楷體" pitchFamily="65" charset="-120"/>
              </a:rPr>
              <a:t>成績還未達到年級水平</a:t>
            </a:r>
            <a:endParaRPr lang="en-US" altLang="zh-TW" sz="2400" dirty="0" smtClean="0">
              <a:latin typeface="標楷體" pitchFamily="65" charset="-120"/>
              <a:ea typeface="標楷體" pitchFamily="65" charset="-120"/>
            </a:endParaRPr>
          </a:p>
          <a:p>
            <a:r>
              <a:rPr lang="zh-TW" altLang="en-US" sz="2400" dirty="0">
                <a:latin typeface="標楷體" pitchFamily="65" charset="-120"/>
                <a:ea typeface="標楷體" pitchFamily="65" charset="-120"/>
              </a:rPr>
              <a:t>任何有助於顯示學生個人成長的評分</a:t>
            </a:r>
            <a:r>
              <a:rPr lang="zh-TW" altLang="en-US" sz="2400" dirty="0" smtClean="0">
                <a:latin typeface="標楷體" pitchFamily="65" charset="-120"/>
                <a:ea typeface="標楷體" pitchFamily="65" charset="-120"/>
              </a:rPr>
              <a:t>方式都可以採用</a:t>
            </a:r>
            <a:endParaRPr lang="zh-TW" altLang="en-US" sz="2400" dirty="0">
              <a:latin typeface="標楷體" pitchFamily="65" charset="-120"/>
              <a:ea typeface="標楷體" pitchFamily="65" charset="-120"/>
            </a:endParaRPr>
          </a:p>
        </p:txBody>
      </p:sp>
      <p:sp>
        <p:nvSpPr>
          <p:cNvPr id="4" name="矩形 3"/>
          <p:cNvSpPr/>
          <p:nvPr/>
        </p:nvSpPr>
        <p:spPr>
          <a:xfrm>
            <a:off x="8083902" y="6534670"/>
            <a:ext cx="1446806" cy="276999"/>
          </a:xfrm>
          <a:prstGeom prst="rect">
            <a:avLst/>
          </a:prstGeom>
        </p:spPr>
        <p:txBody>
          <a:bodyPr wrap="none">
            <a:spAutoFit/>
          </a:bodyPr>
          <a:lstStyle/>
          <a:p>
            <a:r>
              <a:rPr lang="en-US" altLang="zh-TW" sz="1200" dirty="0" smtClean="0"/>
              <a:t>(</a:t>
            </a:r>
            <a:r>
              <a:rPr lang="en-US" altLang="zh-TW" sz="1200" dirty="0"/>
              <a:t>Tomlinson</a:t>
            </a:r>
            <a:r>
              <a:rPr lang="en-US" altLang="zh-TW" sz="1200" dirty="0" smtClean="0"/>
              <a:t>, 2001) </a:t>
            </a:r>
            <a:endParaRPr lang="zh-TW" altLang="en-US" sz="1200" dirty="0"/>
          </a:p>
        </p:txBody>
      </p:sp>
    </p:spTree>
    <p:extLst>
      <p:ext uri="{BB962C8B-B14F-4D97-AF65-F5344CB8AC3E}">
        <p14:creationId xmlns:p14="http://schemas.microsoft.com/office/powerpoint/2010/main" xmlns="" val="31551110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571604" y="2071678"/>
            <a:ext cx="5600028" cy="1323439"/>
          </a:xfrm>
          <a:prstGeom prst="rect">
            <a:avLst/>
          </a:prstGeom>
          <a:noFill/>
          <a:ln w="38100">
            <a:solidFill>
              <a:schemeClr val="accent6">
                <a:lumMod val="50000"/>
              </a:schemeClr>
            </a:solidFill>
            <a:prstDash val="lgDashDotDot"/>
          </a:ln>
        </p:spPr>
        <p:txBody>
          <a:bodyPr wrap="square" rtlCol="0">
            <a:spAutoFit/>
          </a:bodyPr>
          <a:lstStyle/>
          <a:p>
            <a:pPr algn="ctr"/>
            <a:r>
              <a:rPr lang="zh-TW" altLang="en-US" sz="4000" dirty="0" smtClean="0">
                <a:solidFill>
                  <a:srgbClr val="7030A0"/>
                </a:solidFill>
                <a:latin typeface="標楷體" pitchFamily="65" charset="-120"/>
                <a:ea typeface="標楷體" pitchFamily="65" charset="-120"/>
              </a:rPr>
              <a:t>多元評量中的質性評量</a:t>
            </a:r>
            <a:endParaRPr lang="en-US" altLang="zh-TW" sz="4000" dirty="0" smtClean="0">
              <a:solidFill>
                <a:srgbClr val="7030A0"/>
              </a:solidFill>
              <a:latin typeface="標楷體" pitchFamily="65" charset="-120"/>
              <a:ea typeface="標楷體" pitchFamily="65" charset="-120"/>
            </a:endParaRPr>
          </a:p>
          <a:p>
            <a:pPr algn="ctr"/>
            <a:r>
              <a:rPr lang="zh-TW" altLang="en-US" sz="4000" dirty="0" smtClean="0">
                <a:solidFill>
                  <a:srgbClr val="7030A0"/>
                </a:solidFill>
                <a:latin typeface="標楷體" pitchFamily="65" charset="-120"/>
                <a:ea typeface="標楷體" pitchFamily="65" charset="-120"/>
              </a:rPr>
              <a:t>基準與規準的建立</a:t>
            </a:r>
            <a:endParaRPr lang="zh-TW" altLang="en-US" sz="4000" dirty="0">
              <a:solidFill>
                <a:srgbClr val="7030A0"/>
              </a:solidFill>
              <a:latin typeface="標楷體" pitchFamily="65" charset="-120"/>
              <a:ea typeface="標楷體" pitchFamily="65" charset="-120"/>
            </a:endParaRPr>
          </a:p>
        </p:txBody>
      </p:sp>
    </p:spTree>
    <p:extLst>
      <p:ext uri="{BB962C8B-B14F-4D97-AF65-F5344CB8AC3E}">
        <p14:creationId xmlns:p14="http://schemas.microsoft.com/office/powerpoint/2010/main" xmlns="" val="14167545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14378"/>
            <a:ext cx="8229600" cy="714375"/>
          </a:xfrm>
          <a:prstGeom prst="rect">
            <a:avLst/>
          </a:prstGeom>
        </p:spPr>
        <p:txBody>
          <a:bodyPr>
            <a:normAutofit/>
          </a:bodyPr>
          <a:lstStyle/>
          <a:p>
            <a:pPr algn="ctr" fontAlgn="auto">
              <a:spcAft>
                <a:spcPts val="0"/>
              </a:spcAft>
              <a:defRPr/>
            </a:pPr>
            <a:r>
              <a:rPr kumimoji="0" lang="zh-TW" altLang="en-US" sz="4000" b="1" u="sng" dirty="0" smtClean="0">
                <a:solidFill>
                  <a:srgbClr val="F79646">
                    <a:lumMod val="50000"/>
                  </a:srgbClr>
                </a:solidFill>
                <a:latin typeface="標楷體" pitchFamily="65" charset="-120"/>
                <a:ea typeface="標楷體" pitchFamily="65" charset="-120"/>
              </a:rPr>
              <a:t>質性評量</a:t>
            </a:r>
            <a:r>
              <a:rPr kumimoji="0" lang="zh-TW" altLang="en-US" sz="4000" b="1" u="sng" dirty="0">
                <a:solidFill>
                  <a:srgbClr val="F79646">
                    <a:lumMod val="50000"/>
                  </a:srgbClr>
                </a:solidFill>
                <a:latin typeface="標楷體" pitchFamily="65" charset="-120"/>
                <a:ea typeface="標楷體" pitchFamily="65" charset="-120"/>
              </a:rPr>
              <a:t>應建立</a:t>
            </a:r>
            <a:r>
              <a:rPr kumimoji="0" lang="zh-TW" altLang="en-US" sz="4000" b="1" u="sng" dirty="0">
                <a:solidFill>
                  <a:srgbClr val="FF0000"/>
                </a:solidFill>
                <a:latin typeface="標楷體" pitchFamily="65" charset="-120"/>
                <a:ea typeface="標楷體" pitchFamily="65" charset="-120"/>
              </a:rPr>
              <a:t>評量基準</a:t>
            </a:r>
            <a:r>
              <a:rPr kumimoji="0" lang="zh-TW" altLang="en-US" sz="4000" b="1" u="sng" dirty="0">
                <a:solidFill>
                  <a:srgbClr val="F79646">
                    <a:lumMod val="50000"/>
                  </a:srgbClr>
                </a:solidFill>
                <a:latin typeface="標楷體" pitchFamily="65" charset="-120"/>
                <a:ea typeface="標楷體" pitchFamily="65" charset="-120"/>
              </a:rPr>
              <a:t>與</a:t>
            </a:r>
            <a:r>
              <a:rPr kumimoji="0" lang="zh-TW" altLang="en-US" sz="4000" b="1" u="sng" dirty="0">
                <a:solidFill>
                  <a:srgbClr val="FF0000"/>
                </a:solidFill>
                <a:latin typeface="標楷體" pitchFamily="65" charset="-120"/>
                <a:ea typeface="標楷體" pitchFamily="65" charset="-120"/>
              </a:rPr>
              <a:t>規準</a:t>
            </a:r>
          </a:p>
        </p:txBody>
      </p:sp>
      <p:sp>
        <p:nvSpPr>
          <p:cNvPr id="3" name="內容版面配置區 2"/>
          <p:cNvSpPr txBox="1">
            <a:spLocks/>
          </p:cNvSpPr>
          <p:nvPr/>
        </p:nvSpPr>
        <p:spPr>
          <a:xfrm>
            <a:off x="457200" y="1600200"/>
            <a:ext cx="4043363" cy="4471988"/>
          </a:xfrm>
          <a:prstGeom prst="rect">
            <a:avLst/>
          </a:prstGeom>
          <a:solidFill>
            <a:schemeClr val="accent5">
              <a:lumMod val="20000"/>
              <a:lumOff val="80000"/>
              <a:alpha val="22000"/>
            </a:schemeClr>
          </a:solidFill>
          <a:ln>
            <a:noFill/>
          </a:ln>
          <a:effectLst>
            <a:outerShdw blurRad="44450" dist="27940" dir="5400000" algn="ctr">
              <a:srgbClr val="000000">
                <a:alpha val="32000"/>
              </a:srgbClr>
            </a:outerShdw>
          </a:effectLst>
        </p:spPr>
        <p:txBody>
          <a:bodyPr>
            <a:normAutofit/>
          </a:bodyPr>
          <a:lstStyle/>
          <a:p>
            <a:pPr marL="342900" indent="-342900" eaLnBrk="1" fontAlgn="auto" hangingPunct="1">
              <a:spcBef>
                <a:spcPct val="20000"/>
              </a:spcBef>
              <a:spcAft>
                <a:spcPts val="600"/>
              </a:spcAft>
              <a:defRPr/>
            </a:pPr>
            <a:r>
              <a:rPr kumimoji="0" lang="zh-TW" altLang="zh-TW" sz="2800" b="1" u="sng" dirty="0">
                <a:solidFill>
                  <a:srgbClr val="0070C0"/>
                </a:solidFill>
                <a:latin typeface="Calibri"/>
                <a:ea typeface="新細明體"/>
              </a:rPr>
              <a:t>對</a:t>
            </a:r>
            <a:r>
              <a:rPr kumimoji="0" lang="zh-TW" altLang="zh-TW" sz="2800" b="1" u="sng" dirty="0">
                <a:solidFill>
                  <a:srgbClr val="FF0000"/>
                </a:solidFill>
                <a:latin typeface="Calibri"/>
                <a:ea typeface="新細明體"/>
              </a:rPr>
              <a:t>教師</a:t>
            </a:r>
            <a:r>
              <a:rPr kumimoji="0" lang="zh-TW" altLang="zh-TW" sz="2800" b="1" u="sng" dirty="0">
                <a:solidFill>
                  <a:srgbClr val="0070C0"/>
                </a:solidFill>
                <a:latin typeface="Calibri"/>
                <a:ea typeface="新細明體"/>
              </a:rPr>
              <a:t>而言</a:t>
            </a:r>
            <a:r>
              <a:rPr kumimoji="0" lang="zh-TW" altLang="en-US" sz="2800" b="1" u="sng" dirty="0">
                <a:solidFill>
                  <a:srgbClr val="0070C0"/>
                </a:solidFill>
                <a:latin typeface="Calibri"/>
                <a:ea typeface="新細明體"/>
              </a:rPr>
              <a:t> </a:t>
            </a:r>
            <a:endParaRPr kumimoji="0" lang="zh-TW" altLang="zh-TW" sz="2400" dirty="0">
              <a:solidFill>
                <a:prstClr val="black"/>
              </a:solidFill>
              <a:latin typeface="Calibri"/>
              <a:ea typeface="新細明體"/>
            </a:endParaRPr>
          </a:p>
          <a:p>
            <a:pPr marL="342900" indent="-342900" eaLnBrk="1" fontAlgn="auto" hangingPunct="1">
              <a:spcBef>
                <a:spcPts val="1200"/>
              </a:spcBef>
              <a:spcAft>
                <a:spcPts val="0"/>
              </a:spcAft>
              <a:defRPr/>
            </a:pPr>
            <a:r>
              <a:rPr kumimoji="0" lang="en-US" altLang="zh-TW" sz="2400" dirty="0">
                <a:solidFill>
                  <a:prstClr val="black"/>
                </a:solidFill>
                <a:latin typeface="標楷體" pitchFamily="65" charset="-120"/>
                <a:ea typeface="標楷體" pitchFamily="65" charset="-120"/>
              </a:rPr>
              <a:t>(1)</a:t>
            </a:r>
            <a:r>
              <a:rPr kumimoji="0" lang="zh-TW" altLang="zh-TW" sz="2400" dirty="0">
                <a:solidFill>
                  <a:prstClr val="black"/>
                </a:solidFill>
                <a:latin typeface="標楷體" pitchFamily="65" charset="-120"/>
                <a:ea typeface="標楷體" pitchFamily="65" charset="-120"/>
              </a:rPr>
              <a:t>客觀評量，避免</a:t>
            </a:r>
            <a:r>
              <a:rPr kumimoji="0" lang="zh-TW" altLang="zh-TW" sz="2400" dirty="0">
                <a:solidFill>
                  <a:srgbClr val="FF0000"/>
                </a:solidFill>
                <a:latin typeface="標楷體" pitchFamily="65" charset="-120"/>
                <a:ea typeface="標楷體" pitchFamily="65" charset="-120"/>
              </a:rPr>
              <a:t>主觀</a:t>
            </a:r>
            <a:r>
              <a:rPr kumimoji="0" lang="zh-TW" altLang="zh-TW" sz="2400" dirty="0">
                <a:solidFill>
                  <a:prstClr val="black"/>
                </a:solidFill>
                <a:latin typeface="標楷體" pitchFamily="65" charset="-120"/>
                <a:ea typeface="標楷體" pitchFamily="65" charset="-120"/>
              </a:rPr>
              <a:t>的成見</a:t>
            </a:r>
            <a:r>
              <a:rPr kumimoji="0" lang="zh-TW" altLang="zh-TW" sz="2400" dirty="0" smtClean="0">
                <a:solidFill>
                  <a:prstClr val="black"/>
                </a:solidFill>
                <a:latin typeface="標楷體" pitchFamily="65" charset="-120"/>
                <a:ea typeface="標楷體" pitchFamily="65" charset="-120"/>
              </a:rPr>
              <a:t>或</a:t>
            </a:r>
            <a:r>
              <a:rPr kumimoji="0" lang="zh-TW" altLang="en-US" sz="2400" dirty="0">
                <a:solidFill>
                  <a:prstClr val="black"/>
                </a:solidFill>
                <a:latin typeface="標楷體" pitchFamily="65" charset="-120"/>
                <a:ea typeface="標楷體" pitchFamily="65" charset="-120"/>
              </a:rPr>
              <a:t>既</a:t>
            </a:r>
            <a:r>
              <a:rPr kumimoji="0" lang="zh-TW" altLang="zh-TW" sz="2400" dirty="0" smtClean="0">
                <a:solidFill>
                  <a:prstClr val="black"/>
                </a:solidFill>
                <a:latin typeface="標楷體" pitchFamily="65" charset="-120"/>
                <a:ea typeface="標楷體" pitchFamily="65" charset="-120"/>
              </a:rPr>
              <a:t>定</a:t>
            </a:r>
            <a:r>
              <a:rPr kumimoji="0" lang="zh-TW" altLang="zh-TW" sz="2400" dirty="0">
                <a:solidFill>
                  <a:srgbClr val="FF0000"/>
                </a:solidFill>
                <a:latin typeface="標楷體" pitchFamily="65" charset="-120"/>
                <a:ea typeface="標楷體" pitchFamily="65" charset="-120"/>
              </a:rPr>
              <a:t>印象</a:t>
            </a:r>
            <a:r>
              <a:rPr kumimoji="0" lang="zh-TW" altLang="zh-TW" sz="2400" dirty="0">
                <a:solidFill>
                  <a:prstClr val="black"/>
                </a:solidFill>
                <a:latin typeface="標楷體" pitchFamily="65" charset="-120"/>
                <a:ea typeface="標楷體" pitchFamily="65" charset="-120"/>
              </a:rPr>
              <a:t>。</a:t>
            </a:r>
          </a:p>
          <a:p>
            <a:pPr marL="342900" indent="-342900" eaLnBrk="1" fontAlgn="auto" hangingPunct="1">
              <a:spcBef>
                <a:spcPts val="1200"/>
              </a:spcBef>
              <a:spcAft>
                <a:spcPts val="0"/>
              </a:spcAft>
              <a:defRPr/>
            </a:pPr>
            <a:r>
              <a:rPr kumimoji="0" lang="en-US" altLang="zh-TW" sz="2400" dirty="0">
                <a:solidFill>
                  <a:prstClr val="black"/>
                </a:solidFill>
                <a:latin typeface="標楷體" pitchFamily="65" charset="-120"/>
                <a:ea typeface="標楷體" pitchFamily="65" charset="-120"/>
              </a:rPr>
              <a:t>(2)</a:t>
            </a:r>
            <a:r>
              <a:rPr kumimoji="0" lang="zh-TW" altLang="zh-TW" sz="2400" dirty="0">
                <a:solidFill>
                  <a:prstClr val="black"/>
                </a:solidFill>
                <a:latin typeface="標楷體" pitchFamily="65" charset="-120"/>
                <a:ea typeface="標楷體" pitchFamily="65" charset="-120"/>
              </a:rPr>
              <a:t>能夠</a:t>
            </a:r>
            <a:r>
              <a:rPr kumimoji="0" lang="zh-TW" altLang="zh-TW" sz="2400" dirty="0">
                <a:solidFill>
                  <a:srgbClr val="FF0000"/>
                </a:solidFill>
                <a:latin typeface="標楷體" pitchFamily="65" charset="-120"/>
                <a:ea typeface="標楷體" pitchFamily="65" charset="-120"/>
              </a:rPr>
              <a:t>明確回應</a:t>
            </a:r>
            <a:r>
              <a:rPr kumimoji="0" lang="zh-TW" altLang="zh-TW" sz="2400" dirty="0">
                <a:solidFill>
                  <a:prstClr val="black"/>
                </a:solidFill>
                <a:latin typeface="標楷體" pitchFamily="65" charset="-120"/>
                <a:ea typeface="標楷體" pitchFamily="65" charset="-120"/>
              </a:rPr>
              <a:t>學生對於評分高低的疑問。</a:t>
            </a:r>
          </a:p>
          <a:p>
            <a:pPr marL="342900" indent="-342900" eaLnBrk="1" fontAlgn="auto" hangingPunct="1">
              <a:spcBef>
                <a:spcPts val="1200"/>
              </a:spcBef>
              <a:spcAft>
                <a:spcPts val="0"/>
              </a:spcAft>
              <a:defRPr/>
            </a:pPr>
            <a:r>
              <a:rPr kumimoji="0" lang="en-US" altLang="zh-TW" sz="2400" dirty="0">
                <a:solidFill>
                  <a:prstClr val="black"/>
                </a:solidFill>
                <a:latin typeface="標楷體" pitchFamily="65" charset="-120"/>
                <a:ea typeface="標楷體" pitchFamily="65" charset="-120"/>
              </a:rPr>
              <a:t>(3)</a:t>
            </a:r>
            <a:r>
              <a:rPr kumimoji="0" lang="zh-TW" altLang="zh-TW" sz="2400" dirty="0">
                <a:solidFill>
                  <a:prstClr val="black"/>
                </a:solidFill>
                <a:latin typeface="標楷體" pitchFamily="65" charset="-120"/>
                <a:ea typeface="標楷體" pitchFamily="65" charset="-120"/>
              </a:rPr>
              <a:t>能夠</a:t>
            </a:r>
            <a:r>
              <a:rPr kumimoji="0" lang="zh-TW" altLang="zh-TW" sz="2400" dirty="0">
                <a:solidFill>
                  <a:srgbClr val="FF0000"/>
                </a:solidFill>
                <a:latin typeface="標楷體" pitchFamily="65" charset="-120"/>
                <a:ea typeface="標楷體" pitchFamily="65" charset="-120"/>
              </a:rPr>
              <a:t>節省</a:t>
            </a:r>
            <a:r>
              <a:rPr kumimoji="0" lang="zh-TW" altLang="zh-TW" sz="2400" dirty="0">
                <a:solidFill>
                  <a:prstClr val="black"/>
                </a:solidFill>
                <a:latin typeface="標楷體" pitchFamily="65" charset="-120"/>
                <a:ea typeface="標楷體" pitchFamily="65" charset="-120"/>
              </a:rPr>
              <a:t>教師在</a:t>
            </a:r>
            <a:r>
              <a:rPr kumimoji="0" lang="zh-TW" altLang="zh-TW" sz="2400" dirty="0">
                <a:solidFill>
                  <a:srgbClr val="FF0000"/>
                </a:solidFill>
                <a:latin typeface="標楷體" pitchFamily="65" charset="-120"/>
                <a:ea typeface="標楷體" pitchFamily="65" charset="-120"/>
              </a:rPr>
              <a:t>評估作業</a:t>
            </a:r>
            <a:r>
              <a:rPr kumimoji="0" lang="zh-TW" altLang="zh-TW" sz="2400" dirty="0">
                <a:solidFill>
                  <a:prstClr val="black"/>
                </a:solidFill>
                <a:latin typeface="標楷體" pitchFamily="65" charset="-120"/>
                <a:ea typeface="標楷體" pitchFamily="65" charset="-120"/>
              </a:rPr>
              <a:t>及</a:t>
            </a:r>
            <a:r>
              <a:rPr kumimoji="0" lang="zh-TW" altLang="zh-TW" sz="2400" dirty="0">
                <a:solidFill>
                  <a:srgbClr val="FF0000"/>
                </a:solidFill>
                <a:latin typeface="標楷體" pitchFamily="65" charset="-120"/>
                <a:ea typeface="標楷體" pitchFamily="65" charset="-120"/>
              </a:rPr>
              <a:t>提供回饋</a:t>
            </a:r>
            <a:r>
              <a:rPr kumimoji="0" lang="zh-TW" altLang="zh-TW" sz="2400" dirty="0">
                <a:solidFill>
                  <a:prstClr val="black"/>
                </a:solidFill>
                <a:latin typeface="標楷體" pitchFamily="65" charset="-120"/>
                <a:ea typeface="標楷體" pitchFamily="65" charset="-120"/>
              </a:rPr>
              <a:t>所需時間。</a:t>
            </a:r>
          </a:p>
          <a:p>
            <a:pPr marL="342900" indent="-342900" eaLnBrk="1" fontAlgn="auto" hangingPunct="1">
              <a:spcBef>
                <a:spcPts val="1200"/>
              </a:spcBef>
              <a:spcAft>
                <a:spcPts val="0"/>
              </a:spcAft>
              <a:defRPr/>
            </a:pPr>
            <a:r>
              <a:rPr kumimoji="0" lang="en-US" altLang="zh-TW" sz="2400" dirty="0">
                <a:solidFill>
                  <a:prstClr val="black"/>
                </a:solidFill>
                <a:latin typeface="標楷體" pitchFamily="65" charset="-120"/>
                <a:ea typeface="標楷體" pitchFamily="65" charset="-120"/>
              </a:rPr>
              <a:t>(4)</a:t>
            </a:r>
            <a:r>
              <a:rPr kumimoji="0" lang="zh-TW" altLang="zh-TW" sz="2400" dirty="0">
                <a:solidFill>
                  <a:prstClr val="black"/>
                </a:solidFill>
                <a:latin typeface="標楷體" pitchFamily="65" charset="-120"/>
                <a:ea typeface="標楷體" pitchFamily="65" charset="-120"/>
              </a:rPr>
              <a:t>能夠幫助教師</a:t>
            </a:r>
            <a:r>
              <a:rPr kumimoji="0" lang="zh-TW" altLang="zh-TW" sz="2400" dirty="0">
                <a:solidFill>
                  <a:srgbClr val="FF0000"/>
                </a:solidFill>
                <a:latin typeface="標楷體" pitchFamily="65" charset="-120"/>
                <a:ea typeface="標楷體" pitchFamily="65" charset="-120"/>
              </a:rPr>
              <a:t>檢視</a:t>
            </a:r>
            <a:r>
              <a:rPr kumimoji="0" lang="zh-TW" altLang="zh-TW" sz="2400" dirty="0">
                <a:solidFill>
                  <a:prstClr val="black"/>
                </a:solidFill>
                <a:latin typeface="標楷體" pitchFamily="65" charset="-120"/>
                <a:ea typeface="標楷體" pitchFamily="65" charset="-120"/>
              </a:rPr>
              <a:t>並</a:t>
            </a:r>
            <a:r>
              <a:rPr kumimoji="0" lang="zh-TW" altLang="zh-TW" sz="2400" dirty="0">
                <a:solidFill>
                  <a:srgbClr val="FF0000"/>
                </a:solidFill>
                <a:latin typeface="標楷體" pitchFamily="65" charset="-120"/>
                <a:ea typeface="標楷體" pitchFamily="65" charset="-120"/>
              </a:rPr>
              <a:t>調整</a:t>
            </a:r>
            <a:r>
              <a:rPr kumimoji="0" lang="zh-TW" altLang="zh-TW" sz="2400" dirty="0">
                <a:solidFill>
                  <a:prstClr val="black"/>
                </a:solidFill>
                <a:latin typeface="標楷體" pitchFamily="65" charset="-120"/>
                <a:ea typeface="標楷體" pitchFamily="65" charset="-120"/>
              </a:rPr>
              <a:t>課程目標與教學行為。</a:t>
            </a:r>
          </a:p>
          <a:p>
            <a:pPr marL="342900" indent="-342900" eaLnBrk="1" fontAlgn="auto" hangingPunct="1">
              <a:spcBef>
                <a:spcPct val="20000"/>
              </a:spcBef>
              <a:spcAft>
                <a:spcPts val="0"/>
              </a:spcAft>
              <a:defRPr/>
            </a:pPr>
            <a:endParaRPr kumimoji="0" lang="zh-TW" altLang="en-US" sz="3200" dirty="0">
              <a:solidFill>
                <a:prstClr val="black"/>
              </a:solidFill>
              <a:latin typeface="Calibri"/>
              <a:ea typeface="新細明體"/>
            </a:endParaRPr>
          </a:p>
        </p:txBody>
      </p:sp>
      <p:sp>
        <p:nvSpPr>
          <p:cNvPr id="4" name="內容版面配置區 2"/>
          <p:cNvSpPr txBox="1">
            <a:spLocks/>
          </p:cNvSpPr>
          <p:nvPr/>
        </p:nvSpPr>
        <p:spPr>
          <a:xfrm>
            <a:off x="4716020" y="1600200"/>
            <a:ext cx="3999359" cy="4471988"/>
          </a:xfrm>
          <a:prstGeom prst="rect">
            <a:avLst/>
          </a:prstGeom>
          <a:solidFill>
            <a:schemeClr val="accent4">
              <a:lumMod val="20000"/>
              <a:lumOff val="80000"/>
              <a:alpha val="67000"/>
            </a:schemeClr>
          </a:solidFill>
        </p:spPr>
        <p:txBody>
          <a:bodyPr>
            <a:normAutofit/>
          </a:bodyPr>
          <a:lstStyle/>
          <a:p>
            <a:pPr marL="342900" indent="-342900" fontAlgn="auto">
              <a:spcBef>
                <a:spcPct val="20000"/>
              </a:spcBef>
              <a:spcAft>
                <a:spcPts val="600"/>
              </a:spcAft>
              <a:buFont typeface="Arial" pitchFamily="34" charset="0"/>
              <a:buNone/>
              <a:defRPr/>
            </a:pPr>
            <a:r>
              <a:rPr kumimoji="0" lang="zh-TW" altLang="en-US" sz="2800" b="1" u="sng" dirty="0">
                <a:solidFill>
                  <a:srgbClr val="0070C0"/>
                </a:solidFill>
                <a:latin typeface="Calibri"/>
                <a:ea typeface="新細明體"/>
              </a:rPr>
              <a:t>對</a:t>
            </a:r>
            <a:r>
              <a:rPr kumimoji="0" lang="zh-TW" altLang="en-US" sz="2800" b="1" u="sng" dirty="0">
                <a:solidFill>
                  <a:srgbClr val="FF0000"/>
                </a:solidFill>
                <a:latin typeface="Calibri"/>
                <a:ea typeface="新細明體"/>
              </a:rPr>
              <a:t>學生</a:t>
            </a:r>
            <a:r>
              <a:rPr kumimoji="0" lang="zh-TW" altLang="en-US" sz="2800" b="1" u="sng" dirty="0">
                <a:solidFill>
                  <a:srgbClr val="0070C0"/>
                </a:solidFill>
                <a:latin typeface="Calibri"/>
                <a:ea typeface="新細明體"/>
              </a:rPr>
              <a:t>而言</a:t>
            </a:r>
            <a:endParaRPr kumimoji="0" lang="en-US" altLang="zh-TW" sz="2400" dirty="0">
              <a:solidFill>
                <a:prstClr val="black"/>
              </a:solidFill>
              <a:latin typeface="Calibri"/>
              <a:ea typeface="新細明體"/>
            </a:endParaRPr>
          </a:p>
          <a:p>
            <a:pPr marL="342900" indent="-342900" fontAlgn="auto">
              <a:spcBef>
                <a:spcPts val="1200"/>
              </a:spcBef>
              <a:spcAft>
                <a:spcPts val="0"/>
              </a:spcAft>
              <a:buFont typeface="Arial" pitchFamily="34" charset="0"/>
              <a:buNone/>
              <a:defRPr/>
            </a:pPr>
            <a:r>
              <a:rPr kumimoji="0" lang="en-US" altLang="zh-TW" sz="2400" dirty="0">
                <a:solidFill>
                  <a:prstClr val="black"/>
                </a:solidFill>
                <a:latin typeface="標楷體" pitchFamily="65" charset="-120"/>
                <a:ea typeface="標楷體" pitchFamily="65" charset="-120"/>
              </a:rPr>
              <a:t>(1)</a:t>
            </a:r>
            <a:r>
              <a:rPr kumimoji="0" lang="zh-TW" altLang="zh-TW" sz="2400" dirty="0">
                <a:solidFill>
                  <a:prstClr val="black"/>
                </a:solidFill>
                <a:latin typeface="標楷體" pitchFamily="65" charset="-120"/>
                <a:ea typeface="標楷體" pitchFamily="65" charset="-120"/>
              </a:rPr>
              <a:t>知道成績的</a:t>
            </a:r>
            <a:r>
              <a:rPr kumimoji="0" lang="zh-TW" altLang="zh-TW" sz="2400" dirty="0">
                <a:solidFill>
                  <a:srgbClr val="FF0000"/>
                </a:solidFill>
                <a:latin typeface="標楷體" pitchFamily="65" charset="-120"/>
                <a:ea typeface="標楷體" pitchFamily="65" charset="-120"/>
              </a:rPr>
              <a:t>評量標準</a:t>
            </a:r>
            <a:r>
              <a:rPr kumimoji="0" lang="zh-TW" altLang="zh-TW" sz="2400" dirty="0">
                <a:solidFill>
                  <a:prstClr val="black"/>
                </a:solidFill>
                <a:latin typeface="標楷體" pitchFamily="65" charset="-120"/>
                <a:ea typeface="標楷體" pitchFamily="65" charset="-120"/>
              </a:rPr>
              <a:t>及</a:t>
            </a:r>
            <a:r>
              <a:rPr kumimoji="0" lang="zh-TW" altLang="zh-TW" sz="2400" dirty="0">
                <a:solidFill>
                  <a:srgbClr val="FF0000"/>
                </a:solidFill>
                <a:latin typeface="標楷體" pitchFamily="65" charset="-120"/>
                <a:ea typeface="標楷體" pitchFamily="65" charset="-120"/>
              </a:rPr>
              <a:t>各等級範圍</a:t>
            </a:r>
            <a:r>
              <a:rPr kumimoji="0" lang="zh-TW" altLang="zh-TW" sz="2400" dirty="0">
                <a:solidFill>
                  <a:prstClr val="black"/>
                </a:solidFill>
                <a:latin typeface="標楷體" pitchFamily="65" charset="-120"/>
                <a:ea typeface="標楷體" pitchFamily="65" charset="-120"/>
              </a:rPr>
              <a:t>，引導正確有效學習。</a:t>
            </a:r>
          </a:p>
          <a:p>
            <a:pPr marL="342900" indent="-342900" fontAlgn="auto">
              <a:spcBef>
                <a:spcPts val="1200"/>
              </a:spcBef>
              <a:spcAft>
                <a:spcPts val="0"/>
              </a:spcAft>
              <a:buFont typeface="Arial" pitchFamily="34" charset="0"/>
              <a:buNone/>
              <a:defRPr/>
            </a:pPr>
            <a:r>
              <a:rPr kumimoji="0" lang="en-US" altLang="zh-TW" sz="2400" dirty="0">
                <a:solidFill>
                  <a:prstClr val="black"/>
                </a:solidFill>
                <a:latin typeface="標楷體" pitchFamily="65" charset="-120"/>
                <a:ea typeface="標楷體" pitchFamily="65" charset="-120"/>
              </a:rPr>
              <a:t>(2)</a:t>
            </a:r>
            <a:r>
              <a:rPr kumimoji="0" lang="zh-TW" altLang="zh-TW" sz="2400" dirty="0">
                <a:solidFill>
                  <a:prstClr val="black"/>
                </a:solidFill>
                <a:latin typeface="標楷體" pitchFamily="65" charset="-120"/>
                <a:ea typeface="標楷體" pitchFamily="65" charset="-120"/>
              </a:rPr>
              <a:t>可藉此知道自己的</a:t>
            </a:r>
            <a:r>
              <a:rPr kumimoji="0" lang="zh-TW" altLang="zh-TW" sz="2400" dirty="0">
                <a:solidFill>
                  <a:srgbClr val="FF0000"/>
                </a:solidFill>
                <a:latin typeface="標楷體" pitchFamily="65" charset="-120"/>
                <a:ea typeface="標楷體" pitchFamily="65" charset="-120"/>
              </a:rPr>
              <a:t>優缺點</a:t>
            </a:r>
            <a:r>
              <a:rPr kumimoji="0" lang="zh-TW" altLang="zh-TW" sz="2400" dirty="0">
                <a:solidFill>
                  <a:prstClr val="black"/>
                </a:solidFill>
                <a:latin typeface="標楷體" pitchFamily="65" charset="-120"/>
                <a:ea typeface="標楷體" pitchFamily="65" charset="-120"/>
              </a:rPr>
              <a:t>，及未來應該朝何種方向</a:t>
            </a:r>
            <a:r>
              <a:rPr kumimoji="0" lang="zh-TW" altLang="zh-TW" sz="2400" dirty="0">
                <a:solidFill>
                  <a:srgbClr val="FF0000"/>
                </a:solidFill>
                <a:latin typeface="標楷體" pitchFamily="65" charset="-120"/>
                <a:ea typeface="標楷體" pitchFamily="65" charset="-120"/>
              </a:rPr>
              <a:t>改進</a:t>
            </a:r>
            <a:r>
              <a:rPr kumimoji="0" lang="zh-TW" altLang="zh-TW" sz="2400" dirty="0">
                <a:solidFill>
                  <a:prstClr val="black"/>
                </a:solidFill>
                <a:latin typeface="標楷體" pitchFamily="65" charset="-120"/>
                <a:ea typeface="標楷體" pitchFamily="65" charset="-120"/>
              </a:rPr>
              <a:t>。</a:t>
            </a:r>
          </a:p>
          <a:p>
            <a:pPr marL="342900" indent="-342900" fontAlgn="auto">
              <a:spcBef>
                <a:spcPts val="1200"/>
              </a:spcBef>
              <a:spcAft>
                <a:spcPts val="0"/>
              </a:spcAft>
              <a:buFont typeface="Arial" pitchFamily="34" charset="0"/>
              <a:buNone/>
              <a:defRPr/>
            </a:pPr>
            <a:r>
              <a:rPr kumimoji="0" lang="en-US" altLang="zh-TW" sz="2400" dirty="0">
                <a:solidFill>
                  <a:prstClr val="black"/>
                </a:solidFill>
                <a:latin typeface="標楷體" pitchFamily="65" charset="-120"/>
                <a:ea typeface="標楷體" pitchFamily="65" charset="-120"/>
              </a:rPr>
              <a:t>(3)</a:t>
            </a:r>
            <a:r>
              <a:rPr kumimoji="0" lang="zh-TW" altLang="zh-TW" sz="2400" dirty="0">
                <a:solidFill>
                  <a:prstClr val="black"/>
                </a:solidFill>
                <a:latin typeface="標楷體" pitchFamily="65" charset="-120"/>
                <a:ea typeface="標楷體" pitchFamily="65" charset="-120"/>
              </a:rPr>
              <a:t>可發展</a:t>
            </a:r>
            <a:r>
              <a:rPr kumimoji="0" lang="zh-TW" altLang="zh-TW" sz="2400" dirty="0">
                <a:solidFill>
                  <a:srgbClr val="FF0000"/>
                </a:solidFill>
                <a:latin typeface="標楷體" pitchFamily="65" charset="-120"/>
                <a:ea typeface="標楷體" pitchFamily="65" charset="-120"/>
              </a:rPr>
              <a:t>自我評估</a:t>
            </a:r>
            <a:r>
              <a:rPr kumimoji="0" lang="zh-TW" altLang="zh-TW" sz="2400" dirty="0">
                <a:solidFill>
                  <a:prstClr val="black"/>
                </a:solidFill>
                <a:latin typeface="標楷體" pitchFamily="65" charset="-120"/>
                <a:ea typeface="標楷體" pitchFamily="65" charset="-120"/>
              </a:rPr>
              <a:t>的能力，並為自己的學習</a:t>
            </a:r>
            <a:r>
              <a:rPr kumimoji="0" lang="zh-TW" altLang="zh-TW" sz="2400" dirty="0" smtClean="0">
                <a:solidFill>
                  <a:prstClr val="black"/>
                </a:solidFill>
                <a:latin typeface="標楷體" pitchFamily="65" charset="-120"/>
                <a:ea typeface="標楷體" pitchFamily="65" charset="-120"/>
              </a:rPr>
              <a:t>負</a:t>
            </a:r>
            <a:r>
              <a:rPr kumimoji="0" lang="zh-TW" altLang="en-US" sz="2400" dirty="0" smtClean="0">
                <a:solidFill>
                  <a:prstClr val="black"/>
                </a:solidFill>
                <a:latin typeface="標楷體" pitchFamily="65" charset="-120"/>
                <a:ea typeface="標楷體" pitchFamily="65" charset="-120"/>
              </a:rPr>
              <a:t>責</a:t>
            </a:r>
            <a:r>
              <a:rPr kumimoji="0" lang="zh-TW" altLang="zh-TW" sz="2400" dirty="0" smtClean="0">
                <a:solidFill>
                  <a:prstClr val="black"/>
                </a:solidFill>
                <a:latin typeface="標楷體" pitchFamily="65" charset="-120"/>
                <a:ea typeface="標楷體" pitchFamily="65" charset="-120"/>
              </a:rPr>
              <a:t>。</a:t>
            </a:r>
            <a:endParaRPr kumimoji="0" lang="zh-TW" altLang="en-US" sz="3200" dirty="0">
              <a:solidFill>
                <a:prstClr val="black"/>
              </a:solidFill>
              <a:latin typeface="標楷體" pitchFamily="65" charset="-120"/>
              <a:ea typeface="標楷體" pitchFamily="65" charset="-120"/>
            </a:endParaRPr>
          </a:p>
        </p:txBody>
      </p:sp>
    </p:spTree>
    <p:extLst>
      <p:ext uri="{BB962C8B-B14F-4D97-AF65-F5344CB8AC3E}">
        <p14:creationId xmlns="" xmlns:p14="http://schemas.microsoft.com/office/powerpoint/2010/main" val="26297311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r>
              <a:rPr lang="zh-TW" altLang="en-US" dirty="0" smtClean="0">
                <a:solidFill>
                  <a:srgbClr val="2C06CC"/>
                </a:solidFill>
              </a:rPr>
              <a:t>差異化的定義</a:t>
            </a:r>
          </a:p>
        </p:txBody>
      </p:sp>
      <p:sp>
        <p:nvSpPr>
          <p:cNvPr id="3" name="內容版面配置區 2"/>
          <p:cNvSpPr>
            <a:spLocks noGrp="1"/>
          </p:cNvSpPr>
          <p:nvPr>
            <p:ph idx="1"/>
          </p:nvPr>
        </p:nvSpPr>
        <p:spPr>
          <a:xfrm>
            <a:off x="827089" y="1988843"/>
            <a:ext cx="6985272" cy="4137323"/>
          </a:xfrm>
        </p:spPr>
        <p:txBody>
          <a:bodyPr/>
          <a:lstStyle/>
          <a:p>
            <a:pPr>
              <a:defRPr/>
            </a:pPr>
            <a:r>
              <a:rPr lang="zh-TW" altLang="en-US" dirty="0" smtClean="0"/>
              <a:t>差異化教學是一種信念，不是模式或方法 。</a:t>
            </a:r>
            <a:endParaRPr lang="en-US" altLang="zh-TW" dirty="0" smtClean="0"/>
          </a:p>
          <a:p>
            <a:pPr>
              <a:defRPr/>
            </a:pPr>
            <a:r>
              <a:rPr lang="zh-TW" altLang="en-US" dirty="0" smtClean="0"/>
              <a:t>因應</a:t>
            </a:r>
            <a:r>
              <a:rPr lang="zh-TW" altLang="en-US" dirty="0"/>
              <a:t>學生多元</a:t>
            </a:r>
            <a:r>
              <a:rPr lang="zh-TW" altLang="en-US" dirty="0" smtClean="0"/>
              <a:t>的</a:t>
            </a:r>
            <a:r>
              <a:rPr lang="zh-TW" altLang="en-US" dirty="0" smtClean="0">
                <a:solidFill>
                  <a:srgbClr val="7030A0"/>
                </a:solidFill>
              </a:rPr>
              <a:t>學習</a:t>
            </a:r>
            <a:r>
              <a:rPr lang="zh-TW" altLang="en-US" dirty="0" smtClean="0">
                <a:solidFill>
                  <a:srgbClr val="7030A0"/>
                </a:solidFill>
              </a:rPr>
              <a:t>準備</a:t>
            </a:r>
            <a:r>
              <a:rPr lang="zh-TW" altLang="en-US" dirty="0" smtClean="0">
                <a:solidFill>
                  <a:srgbClr val="7030A0"/>
                </a:solidFill>
              </a:rPr>
              <a:t>度</a:t>
            </a:r>
            <a:r>
              <a:rPr lang="en-US" altLang="zh-TW" dirty="0" smtClean="0">
                <a:solidFill>
                  <a:srgbClr val="7030A0"/>
                </a:solidFill>
              </a:rPr>
              <a:t>/</a:t>
            </a:r>
            <a:r>
              <a:rPr lang="zh-TW" altLang="en-US" dirty="0" smtClean="0">
                <a:solidFill>
                  <a:srgbClr val="7030A0"/>
                </a:solidFill>
              </a:rPr>
              <a:t>興趣</a:t>
            </a:r>
            <a:r>
              <a:rPr lang="en-US" altLang="zh-TW" dirty="0" smtClean="0">
                <a:solidFill>
                  <a:srgbClr val="7030A0"/>
                </a:solidFill>
              </a:rPr>
              <a:t>/</a:t>
            </a:r>
            <a:r>
              <a:rPr lang="zh-TW" altLang="en-US" dirty="0" smtClean="0">
                <a:solidFill>
                  <a:srgbClr val="7030A0"/>
                </a:solidFill>
              </a:rPr>
              <a:t>學習</a:t>
            </a:r>
            <a:r>
              <a:rPr lang="zh-TW" altLang="en-US" dirty="0" smtClean="0">
                <a:solidFill>
                  <a:srgbClr val="7030A0"/>
                </a:solidFill>
              </a:rPr>
              <a:t>風格；</a:t>
            </a:r>
            <a:r>
              <a:rPr lang="zh-TW" altLang="en-US" dirty="0" smtClean="0"/>
              <a:t>來調整課程的</a:t>
            </a:r>
            <a:r>
              <a:rPr lang="zh-TW" altLang="en-US" dirty="0" smtClean="0">
                <a:solidFill>
                  <a:srgbClr val="7030A0"/>
                </a:solidFill>
              </a:rPr>
              <a:t>內容</a:t>
            </a:r>
            <a:r>
              <a:rPr lang="en-US" altLang="zh-TW" dirty="0" smtClean="0">
                <a:solidFill>
                  <a:srgbClr val="7030A0"/>
                </a:solidFill>
              </a:rPr>
              <a:t>/</a:t>
            </a:r>
            <a:r>
              <a:rPr lang="zh-TW" altLang="en-US" dirty="0" smtClean="0">
                <a:solidFill>
                  <a:srgbClr val="7030A0"/>
                </a:solidFill>
              </a:rPr>
              <a:t>過程</a:t>
            </a:r>
            <a:r>
              <a:rPr lang="en-US" altLang="zh-TW" dirty="0" smtClean="0">
                <a:solidFill>
                  <a:srgbClr val="7030A0"/>
                </a:solidFill>
              </a:rPr>
              <a:t>/</a:t>
            </a:r>
            <a:r>
              <a:rPr lang="zh-TW" altLang="en-US" dirty="0" smtClean="0">
                <a:solidFill>
                  <a:srgbClr val="7030A0"/>
                </a:solidFill>
              </a:rPr>
              <a:t>成果。</a:t>
            </a:r>
            <a:endParaRPr lang="en-US" altLang="zh-TW" dirty="0" smtClean="0">
              <a:solidFill>
                <a:srgbClr val="7030A0"/>
              </a:solidFill>
            </a:endParaRPr>
          </a:p>
          <a:p>
            <a:pPr>
              <a:defRPr/>
            </a:pPr>
            <a:r>
              <a:rPr lang="zh-TW" altLang="en-US" dirty="0" smtClean="0">
                <a:solidFill>
                  <a:srgbClr val="7030A0"/>
                </a:solidFill>
              </a:rPr>
              <a:t>評估學生的差異性</a:t>
            </a:r>
            <a:r>
              <a:rPr lang="zh-TW" altLang="en-US" dirty="0" smtClean="0"/>
              <a:t>是教學的</a:t>
            </a:r>
            <a:r>
              <a:rPr lang="zh-TW" altLang="en-US" dirty="0" smtClean="0"/>
              <a:t>關鍵。</a:t>
            </a:r>
            <a:endParaRPr lang="zh-TW" altLang="en-US" dirty="0" smtClean="0"/>
          </a:p>
          <a:p>
            <a:pPr>
              <a:defRPr/>
            </a:pPr>
            <a:endParaRPr lang="en-US" altLang="zh-TW" dirty="0" smtClean="0"/>
          </a:p>
          <a:p>
            <a:pPr marL="0" indent="0">
              <a:buFontTx/>
              <a:buNone/>
              <a:defRPr/>
            </a:pPr>
            <a:endParaRPr lang="en-US" altLang="zh-TW" dirty="0"/>
          </a:p>
          <a:p>
            <a:pPr marL="0" indent="0" algn="r">
              <a:buFontTx/>
              <a:buNone/>
              <a:defRPr/>
            </a:pPr>
            <a:endParaRPr lang="en-US" altLang="zh-TW" sz="1600" dirty="0" smtClean="0"/>
          </a:p>
          <a:p>
            <a:pPr marL="0" indent="0" algn="r">
              <a:buFontTx/>
              <a:buNone/>
              <a:defRPr/>
            </a:pPr>
            <a:endParaRPr lang="en-US" altLang="zh-TW" sz="1600" dirty="0" smtClean="0"/>
          </a:p>
          <a:p>
            <a:pPr marL="0" indent="0" algn="r">
              <a:buFontTx/>
              <a:buNone/>
              <a:defRPr/>
            </a:pPr>
            <a:r>
              <a:rPr lang="en-US" altLang="zh-TW" sz="1600" dirty="0" smtClean="0"/>
              <a:t>Tomlinson</a:t>
            </a:r>
            <a:r>
              <a:rPr lang="en-US" altLang="zh-TW" sz="1600" dirty="0"/>
              <a:t>, Carol Ann. The Differentiated Classroom</a:t>
            </a:r>
            <a:endParaRPr lang="zh-TW" altLang="en-US" sz="1600" dirty="0"/>
          </a:p>
        </p:txBody>
      </p:sp>
    </p:spTree>
    <p:extLst>
      <p:ext uri="{BB962C8B-B14F-4D97-AF65-F5344CB8AC3E}">
        <p14:creationId xmlns:p14="http://schemas.microsoft.com/office/powerpoint/2010/main" xmlns="" val="22224083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167"/>
          <p:cNvGrpSpPr/>
          <p:nvPr/>
        </p:nvGrpSpPr>
        <p:grpSpPr>
          <a:xfrm>
            <a:off x="3821927" y="1380036"/>
            <a:ext cx="1398149" cy="4209204"/>
            <a:chOff x="3821923" y="1380036"/>
            <a:chExt cx="1398149" cy="4209204"/>
          </a:xfrm>
        </p:grpSpPr>
        <p:sp>
          <p:nvSpPr>
            <p:cNvPr id="167" name="橢圓 166"/>
            <p:cNvSpPr/>
            <p:nvPr/>
          </p:nvSpPr>
          <p:spPr>
            <a:xfrm>
              <a:off x="3821923" y="1628800"/>
              <a:ext cx="1398149" cy="3960440"/>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Text Box 5"/>
            <p:cNvSpPr txBox="1">
              <a:spLocks noChangeArrowheads="1"/>
            </p:cNvSpPr>
            <p:nvPr/>
          </p:nvSpPr>
          <p:spPr bwMode="auto">
            <a:xfrm>
              <a:off x="4151673" y="1380036"/>
              <a:ext cx="738664" cy="40741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t" anchorCtr="0" compatLnSpc="1">
              <a:prstTxWarp prst="textNoShape">
                <a:avLst/>
              </a:prstTxWarp>
              <a:spAutoFit/>
            </a:bodyPr>
            <a:lstStyle/>
            <a:p>
              <a:pPr lvl="0" algn="r" eaLnBrk="1" hangingPunct="1"/>
              <a:r>
                <a:rPr lang="zh-TW" altLang="en-US" sz="3600" b="1" dirty="0">
                  <a:solidFill>
                    <a:srgbClr val="984807"/>
                  </a:solidFill>
                  <a:latin typeface="Times New Roman" pitchFamily="18" charset="0"/>
                  <a:ea typeface="標楷體" pitchFamily="65" charset="-120"/>
                  <a:cs typeface="Times New Roman" pitchFamily="18" charset="0"/>
                </a:rPr>
                <a:t>基準與規準的建立</a:t>
              </a:r>
              <a:endParaRPr kumimoji="1" lang="zh-TW" altLang="zh-TW" sz="3600" b="0" i="0"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grpSp>
        <p:nvGrpSpPr>
          <p:cNvPr id="4" name="Group 6"/>
          <p:cNvGrpSpPr>
            <a:grpSpLocks/>
          </p:cNvGrpSpPr>
          <p:nvPr/>
        </p:nvGrpSpPr>
        <p:grpSpPr bwMode="auto">
          <a:xfrm>
            <a:off x="5076057" y="1484786"/>
            <a:ext cx="3885670" cy="530225"/>
            <a:chOff x="1698" y="1437"/>
            <a:chExt cx="3880" cy="334"/>
          </a:xfrm>
        </p:grpSpPr>
        <p:sp>
          <p:nvSpPr>
            <p:cNvPr id="49" name="AutoShape 7"/>
            <p:cNvSpPr>
              <a:spLocks noChangeArrowheads="1"/>
            </p:cNvSpPr>
            <p:nvPr/>
          </p:nvSpPr>
          <p:spPr bwMode="gray">
            <a:xfrm>
              <a:off x="1931" y="1437"/>
              <a:ext cx="3040" cy="334"/>
            </a:xfrm>
            <a:prstGeom prst="roundRect">
              <a:avLst>
                <a:gd name="adj" fmla="val 50000"/>
              </a:avLst>
            </a:prstGeom>
            <a:gradFill rotWithShape="0">
              <a:gsLst>
                <a:gs pos="0">
                  <a:srgbClr val="33CCFF"/>
                </a:gs>
                <a:gs pos="100000">
                  <a:schemeClr val="bg1">
                    <a:alpha val="50000"/>
                  </a:scheme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5" name="Group 8"/>
            <p:cNvGrpSpPr>
              <a:grpSpLocks/>
            </p:cNvGrpSpPr>
            <p:nvPr/>
          </p:nvGrpSpPr>
          <p:grpSpPr bwMode="auto">
            <a:xfrm>
              <a:off x="1698" y="1447"/>
              <a:ext cx="316" cy="316"/>
              <a:chOff x="1583" y="1494"/>
              <a:chExt cx="526" cy="526"/>
            </a:xfrm>
          </p:grpSpPr>
          <p:sp>
            <p:nvSpPr>
              <p:cNvPr id="53" name="Oval 9"/>
              <p:cNvSpPr>
                <a:spLocks noChangeArrowheads="1"/>
              </p:cNvSpPr>
              <p:nvPr/>
            </p:nvSpPr>
            <p:spPr bwMode="gray">
              <a:xfrm>
                <a:off x="1583" y="1494"/>
                <a:ext cx="526" cy="526"/>
              </a:xfrm>
              <a:prstGeom prst="ellipse">
                <a:avLst/>
              </a:prstGeom>
              <a:solidFill>
                <a:srgbClr val="33CCFF"/>
              </a:soli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4" name="Oval 1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5" name="Oval 1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6" name="Oval 1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57" name="Oval 1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51" name="Text Box 14"/>
            <p:cNvSpPr txBox="1">
              <a:spLocks noChangeArrowheads="1"/>
            </p:cNvSpPr>
            <p:nvPr/>
          </p:nvSpPr>
          <p:spPr bwMode="auto">
            <a:xfrm>
              <a:off x="1748" y="1481"/>
              <a:ext cx="312"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1</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52" name="Text Box 15"/>
            <p:cNvSpPr txBox="1">
              <a:spLocks noChangeArrowheads="1"/>
            </p:cNvSpPr>
            <p:nvPr/>
          </p:nvSpPr>
          <p:spPr bwMode="auto">
            <a:xfrm>
              <a:off x="2064" y="1491"/>
              <a:ext cx="3514" cy="252"/>
            </a:xfrm>
            <a:prstGeom prst="rect">
              <a:avLst/>
            </a:prstGeom>
            <a:noFill/>
            <a:ln>
              <a:noFill/>
            </a:ln>
            <a:effectLst>
              <a:outerShdw dist="35921" dir="2700000" algn="ctr" rotWithShape="0">
                <a:schemeClr val="bg2">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eaLnBrk="1" hangingPunct="1"/>
              <a:r>
                <a:rPr lang="zh-TW" altLang="en-US" sz="2000" dirty="0">
                  <a:latin typeface="微軟正黑體" pitchFamily="34" charset="-120"/>
                  <a:ea typeface="微軟正黑體" pitchFamily="34" charset="-120"/>
                </a:rPr>
                <a:t>選擇最適合本課程學習的目標</a:t>
              </a:r>
              <a:endParaRPr kumimoji="1"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grpSp>
      <p:grpSp>
        <p:nvGrpSpPr>
          <p:cNvPr id="6" name="Group 16"/>
          <p:cNvGrpSpPr>
            <a:grpSpLocks/>
          </p:cNvGrpSpPr>
          <p:nvPr/>
        </p:nvGrpSpPr>
        <p:grpSpPr bwMode="auto">
          <a:xfrm>
            <a:off x="5330429" y="2313118"/>
            <a:ext cx="3615275" cy="528638"/>
            <a:chOff x="1952" y="1896"/>
            <a:chExt cx="3610" cy="333"/>
          </a:xfrm>
        </p:grpSpPr>
        <p:sp>
          <p:nvSpPr>
            <p:cNvPr id="40" name="AutoShape 17"/>
            <p:cNvSpPr>
              <a:spLocks noChangeArrowheads="1"/>
            </p:cNvSpPr>
            <p:nvPr/>
          </p:nvSpPr>
          <p:spPr bwMode="gray">
            <a:xfrm>
              <a:off x="2185" y="1896"/>
              <a:ext cx="3041" cy="333"/>
            </a:xfrm>
            <a:prstGeom prst="roundRect">
              <a:avLst>
                <a:gd name="adj" fmla="val 50000"/>
              </a:avLst>
            </a:prstGeom>
            <a:gradFill rotWithShape="0">
              <a:gsLst>
                <a:gs pos="0">
                  <a:srgbClr val="00CCFF"/>
                </a:gs>
                <a:gs pos="100000">
                  <a:schemeClr val="bg1">
                    <a:alpha val="50000"/>
                  </a:scheme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8" name="Group 18"/>
            <p:cNvGrpSpPr>
              <a:grpSpLocks/>
            </p:cNvGrpSpPr>
            <p:nvPr/>
          </p:nvGrpSpPr>
          <p:grpSpPr bwMode="auto">
            <a:xfrm>
              <a:off x="1952" y="1906"/>
              <a:ext cx="316" cy="316"/>
              <a:chOff x="1583" y="1494"/>
              <a:chExt cx="526" cy="526"/>
            </a:xfrm>
          </p:grpSpPr>
          <p:sp>
            <p:nvSpPr>
              <p:cNvPr id="44" name="Oval 1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5" name="Oval 2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6" name="Oval 2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7" name="Oval 2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48" name="Oval 2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42" name="Text Box 24"/>
            <p:cNvSpPr txBox="1">
              <a:spLocks noChangeArrowheads="1"/>
            </p:cNvSpPr>
            <p:nvPr/>
          </p:nvSpPr>
          <p:spPr bwMode="auto">
            <a:xfrm>
              <a:off x="2010" y="1950"/>
              <a:ext cx="312"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2</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43" name="Text Box 25"/>
            <p:cNvSpPr txBox="1">
              <a:spLocks noChangeArrowheads="1"/>
            </p:cNvSpPr>
            <p:nvPr/>
          </p:nvSpPr>
          <p:spPr bwMode="auto">
            <a:xfrm>
              <a:off x="2304" y="1950"/>
              <a:ext cx="3258" cy="252"/>
            </a:xfrm>
            <a:prstGeom prst="rect">
              <a:avLst/>
            </a:prstGeom>
            <a:noFill/>
            <a:ln>
              <a:noFill/>
            </a:ln>
            <a:effectLst>
              <a:outerShdw dist="35921" dir="2700000" algn="ctr" rotWithShape="0">
                <a:schemeClr val="bg2">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r>
                <a:rPr lang="zh-TW" altLang="en-US" sz="2000" dirty="0">
                  <a:latin typeface="微軟正黑體" pitchFamily="34" charset="-120"/>
                  <a:ea typeface="微軟正黑體" pitchFamily="34" charset="-120"/>
                </a:rPr>
                <a:t>根據學習目標發展評量項目</a:t>
              </a:r>
            </a:p>
          </p:txBody>
        </p:sp>
      </p:grpSp>
      <p:grpSp>
        <p:nvGrpSpPr>
          <p:cNvPr id="9" name="Group 26"/>
          <p:cNvGrpSpPr>
            <a:grpSpLocks/>
          </p:cNvGrpSpPr>
          <p:nvPr/>
        </p:nvGrpSpPr>
        <p:grpSpPr bwMode="auto">
          <a:xfrm>
            <a:off x="5384506" y="3100519"/>
            <a:ext cx="3352892" cy="544513"/>
            <a:chOff x="2006" y="2364"/>
            <a:chExt cx="3348" cy="343"/>
          </a:xfrm>
        </p:grpSpPr>
        <p:sp>
          <p:nvSpPr>
            <p:cNvPr id="31" name="AutoShape 27"/>
            <p:cNvSpPr>
              <a:spLocks noChangeArrowheads="1"/>
            </p:cNvSpPr>
            <p:nvPr/>
          </p:nvSpPr>
          <p:spPr bwMode="gray">
            <a:xfrm>
              <a:off x="2240" y="2374"/>
              <a:ext cx="3040" cy="333"/>
            </a:xfrm>
            <a:prstGeom prst="roundRect">
              <a:avLst>
                <a:gd name="adj" fmla="val 50000"/>
              </a:avLst>
            </a:prstGeom>
            <a:gradFill rotWithShape="0">
              <a:gsLst>
                <a:gs pos="0">
                  <a:srgbClr val="00CCFF"/>
                </a:gs>
                <a:gs pos="100000">
                  <a:schemeClr val="bg1">
                    <a:alpha val="50000"/>
                  </a:scheme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10" name="Group 28"/>
            <p:cNvGrpSpPr>
              <a:grpSpLocks/>
            </p:cNvGrpSpPr>
            <p:nvPr/>
          </p:nvGrpSpPr>
          <p:grpSpPr bwMode="auto">
            <a:xfrm>
              <a:off x="2006" y="2364"/>
              <a:ext cx="316" cy="316"/>
              <a:chOff x="1583" y="1494"/>
              <a:chExt cx="526" cy="526"/>
            </a:xfrm>
          </p:grpSpPr>
          <p:sp>
            <p:nvSpPr>
              <p:cNvPr id="35" name="Oval 2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6" name="Oval 3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7" name="Oval 3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8" name="Oval 3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9" name="Oval 3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33" name="Text Box 34"/>
            <p:cNvSpPr txBox="1">
              <a:spLocks noChangeArrowheads="1"/>
            </p:cNvSpPr>
            <p:nvPr/>
          </p:nvSpPr>
          <p:spPr bwMode="auto">
            <a:xfrm>
              <a:off x="2064" y="2407"/>
              <a:ext cx="312"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Arial" pitchFamily="34" charset="0"/>
                  <a:ea typeface="新細明體" pitchFamily="18" charset="-120"/>
                  <a:cs typeface="新細明體" pitchFamily="18" charset="-120"/>
                </a:rPr>
                <a:t>3</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4" name="Text Box 35"/>
            <p:cNvSpPr txBox="1">
              <a:spLocks noChangeArrowheads="1"/>
            </p:cNvSpPr>
            <p:nvPr/>
          </p:nvSpPr>
          <p:spPr bwMode="auto">
            <a:xfrm>
              <a:off x="2352" y="2416"/>
              <a:ext cx="3002" cy="252"/>
            </a:xfrm>
            <a:prstGeom prst="rect">
              <a:avLst/>
            </a:prstGeom>
            <a:noFill/>
            <a:ln>
              <a:noFill/>
            </a:ln>
            <a:effectLst>
              <a:outerShdw dist="35921" dir="2700000" algn="ctr" rotWithShape="0">
                <a:schemeClr val="bg2">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r>
                <a:rPr lang="zh-TW" altLang="en-US" sz="2000" dirty="0">
                  <a:latin typeface="微軟正黑體" pitchFamily="34" charset="-120"/>
                  <a:ea typeface="微軟正黑體" pitchFamily="34" charset="-120"/>
                </a:rPr>
                <a:t>建立定義清楚的評估標準</a:t>
              </a:r>
            </a:p>
          </p:txBody>
        </p:sp>
      </p:grpSp>
      <p:grpSp>
        <p:nvGrpSpPr>
          <p:cNvPr id="11" name="Group 36"/>
          <p:cNvGrpSpPr>
            <a:grpSpLocks/>
          </p:cNvGrpSpPr>
          <p:nvPr/>
        </p:nvGrpSpPr>
        <p:grpSpPr bwMode="auto">
          <a:xfrm>
            <a:off x="5369016" y="3912275"/>
            <a:ext cx="3871649" cy="825292"/>
            <a:chOff x="1952" y="2812"/>
            <a:chExt cx="3866" cy="349"/>
          </a:xfrm>
        </p:grpSpPr>
        <p:sp>
          <p:nvSpPr>
            <p:cNvPr id="22" name="AutoShape 37"/>
            <p:cNvSpPr>
              <a:spLocks noChangeArrowheads="1"/>
            </p:cNvSpPr>
            <p:nvPr/>
          </p:nvSpPr>
          <p:spPr bwMode="gray">
            <a:xfrm>
              <a:off x="2185" y="2812"/>
              <a:ext cx="3041" cy="334"/>
            </a:xfrm>
            <a:prstGeom prst="roundRect">
              <a:avLst>
                <a:gd name="adj" fmla="val 50000"/>
              </a:avLst>
            </a:prstGeom>
            <a:gradFill rotWithShape="0">
              <a:gsLst>
                <a:gs pos="0">
                  <a:srgbClr val="00CCFF"/>
                </a:gs>
                <a:gs pos="100000">
                  <a:schemeClr val="bg1">
                    <a:alpha val="50000"/>
                  </a:scheme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12" name="Group 38"/>
            <p:cNvGrpSpPr>
              <a:grpSpLocks/>
            </p:cNvGrpSpPr>
            <p:nvPr/>
          </p:nvGrpSpPr>
          <p:grpSpPr bwMode="auto">
            <a:xfrm>
              <a:off x="1952" y="2822"/>
              <a:ext cx="316" cy="316"/>
              <a:chOff x="1583" y="1494"/>
              <a:chExt cx="526" cy="526"/>
            </a:xfrm>
          </p:grpSpPr>
          <p:sp>
            <p:nvSpPr>
              <p:cNvPr id="26" name="Oval 3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27" name="Oval 4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28" name="Oval 4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29" name="Oval 4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30" name="Oval 4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24" name="Text Box 44"/>
            <p:cNvSpPr txBox="1">
              <a:spLocks noChangeArrowheads="1"/>
            </p:cNvSpPr>
            <p:nvPr/>
          </p:nvSpPr>
          <p:spPr bwMode="auto">
            <a:xfrm>
              <a:off x="2010" y="2866"/>
              <a:ext cx="312" cy="1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Arial" pitchFamily="34" charset="0"/>
                  <a:ea typeface="新細明體" pitchFamily="18" charset="-120"/>
                  <a:cs typeface="新細明體" pitchFamily="18" charset="-120"/>
                </a:rPr>
                <a:t>4</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5" name="Text Box 45"/>
            <p:cNvSpPr txBox="1">
              <a:spLocks noChangeArrowheads="1"/>
            </p:cNvSpPr>
            <p:nvPr/>
          </p:nvSpPr>
          <p:spPr bwMode="auto">
            <a:xfrm>
              <a:off x="2304" y="2862"/>
              <a:ext cx="3514" cy="299"/>
            </a:xfrm>
            <a:prstGeom prst="rect">
              <a:avLst/>
            </a:prstGeom>
            <a:noFill/>
            <a:ln>
              <a:noFill/>
            </a:ln>
            <a:effectLst>
              <a:outerShdw dist="35921" dir="2700000" algn="ctr" rotWithShape="0">
                <a:schemeClr val="bg2">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r>
                <a:rPr lang="zh-TW" altLang="en-US" sz="2000" dirty="0">
                  <a:latin typeface="微軟正黑體" pitchFamily="34" charset="-120"/>
                  <a:ea typeface="微軟正黑體" pitchFamily="34" charset="-120"/>
                </a:rPr>
                <a:t>決定三或四個不同等級的標準</a:t>
              </a:r>
              <a:endParaRPr lang="en-US" altLang="zh-TW" sz="2000" dirty="0">
                <a:latin typeface="微軟正黑體" pitchFamily="34" charset="-120"/>
                <a:ea typeface="微軟正黑體" pitchFamily="34" charset="-120"/>
              </a:endParaRPr>
            </a:p>
            <a:p>
              <a:pPr lvl="0"/>
              <a:r>
                <a:rPr lang="zh-TW" altLang="en-US" sz="2000" dirty="0">
                  <a:latin typeface="微軟正黑體" pitchFamily="34" charset="-120"/>
                  <a:ea typeface="微軟正黑體" pitchFamily="34" charset="-120"/>
                </a:rPr>
                <a:t>   如</a:t>
              </a:r>
              <a:r>
                <a:rPr lang="en-US" altLang="zh-TW" sz="2000" dirty="0">
                  <a:latin typeface="微軟正黑體" pitchFamily="34" charset="-120"/>
                  <a:ea typeface="微軟正黑體" pitchFamily="34" charset="-120"/>
                </a:rPr>
                <a:t>: </a:t>
              </a:r>
              <a:r>
                <a:rPr lang="zh-TW" altLang="en-US" sz="2000" dirty="0">
                  <a:latin typeface="微軟正黑體" pitchFamily="34" charset="-120"/>
                  <a:ea typeface="微軟正黑體" pitchFamily="34" charset="-120"/>
                </a:rPr>
                <a:t>優秀、普通、不佳</a:t>
              </a:r>
            </a:p>
          </p:txBody>
        </p:sp>
      </p:grpSp>
      <p:grpSp>
        <p:nvGrpSpPr>
          <p:cNvPr id="13" name="Group 6"/>
          <p:cNvGrpSpPr>
            <a:grpSpLocks/>
          </p:cNvGrpSpPr>
          <p:nvPr/>
        </p:nvGrpSpPr>
        <p:grpSpPr bwMode="auto">
          <a:xfrm>
            <a:off x="150106" y="2066719"/>
            <a:ext cx="3768542" cy="530225"/>
            <a:chOff x="1690" y="1437"/>
            <a:chExt cx="3281" cy="334"/>
          </a:xfrm>
        </p:grpSpPr>
        <p:sp>
          <p:nvSpPr>
            <p:cNvPr id="157" name="AutoShape 7"/>
            <p:cNvSpPr>
              <a:spLocks noChangeArrowheads="1"/>
            </p:cNvSpPr>
            <p:nvPr/>
          </p:nvSpPr>
          <p:spPr bwMode="gray">
            <a:xfrm flipH="1">
              <a:off x="1931" y="1437"/>
              <a:ext cx="3040" cy="334"/>
            </a:xfrm>
            <a:prstGeom prst="roundRect">
              <a:avLst>
                <a:gd name="adj" fmla="val 50000"/>
              </a:avLst>
            </a:prstGeom>
            <a:gradFill flip="none" rotWithShape="1">
              <a:gsLst>
                <a:gs pos="0">
                  <a:srgbClr val="33CCFF"/>
                </a:gs>
                <a:gs pos="100000">
                  <a:schemeClr val="bg1">
                    <a:alpha val="50000"/>
                  </a:schemeClr>
                </a:gs>
              </a:gsLst>
              <a:lin ang="0" scaled="1"/>
              <a:tileRect/>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u="sng"/>
            </a:p>
          </p:txBody>
        </p:sp>
        <p:grpSp>
          <p:nvGrpSpPr>
            <p:cNvPr id="14" name="Group 8"/>
            <p:cNvGrpSpPr>
              <a:grpSpLocks/>
            </p:cNvGrpSpPr>
            <p:nvPr/>
          </p:nvGrpSpPr>
          <p:grpSpPr bwMode="auto">
            <a:xfrm>
              <a:off x="1698" y="1447"/>
              <a:ext cx="316" cy="316"/>
              <a:chOff x="1583" y="1494"/>
              <a:chExt cx="526" cy="526"/>
            </a:xfrm>
          </p:grpSpPr>
          <p:sp>
            <p:nvSpPr>
              <p:cNvPr id="161" name="Oval 9"/>
              <p:cNvSpPr>
                <a:spLocks noChangeArrowheads="1"/>
              </p:cNvSpPr>
              <p:nvPr/>
            </p:nvSpPr>
            <p:spPr bwMode="gray">
              <a:xfrm>
                <a:off x="1583" y="1494"/>
                <a:ext cx="526" cy="526"/>
              </a:xfrm>
              <a:prstGeom prst="ellipse">
                <a:avLst/>
              </a:prstGeom>
              <a:solidFill>
                <a:srgbClr val="33CCFF"/>
              </a:soli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62" name="Oval 1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63" name="Oval 1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64" name="Oval 1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65" name="Oval 1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159" name="Text Box 14"/>
            <p:cNvSpPr txBox="1">
              <a:spLocks noChangeArrowheads="1"/>
            </p:cNvSpPr>
            <p:nvPr/>
          </p:nvSpPr>
          <p:spPr bwMode="auto">
            <a:xfrm>
              <a:off x="1690" y="1481"/>
              <a:ext cx="272"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5</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60" name="Text Box 15"/>
            <p:cNvSpPr txBox="1">
              <a:spLocks noChangeArrowheads="1"/>
            </p:cNvSpPr>
            <p:nvPr/>
          </p:nvSpPr>
          <p:spPr bwMode="auto">
            <a:xfrm>
              <a:off x="2064" y="1491"/>
              <a:ext cx="2617" cy="252"/>
            </a:xfrm>
            <a:prstGeom prst="rect">
              <a:avLst/>
            </a:prstGeom>
            <a:noFill/>
            <a:ln>
              <a:noFill/>
            </a:ln>
            <a:effectLst>
              <a:outerShdw dist="35921" dir="2700000" algn="ctr" rotWithShape="0">
                <a:schemeClr val="bg2">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r>
                <a:rPr lang="zh-TW" altLang="en-US" sz="2000" dirty="0">
                  <a:latin typeface="微軟正黑體" pitchFamily="34" charset="-120"/>
                  <a:ea typeface="微軟正黑體" pitchFamily="34" charset="-120"/>
                </a:rPr>
                <a:t>訂出每個等級的分數範圍</a:t>
              </a:r>
            </a:p>
          </p:txBody>
        </p:sp>
      </p:grpSp>
      <p:grpSp>
        <p:nvGrpSpPr>
          <p:cNvPr id="15" name="Group 16"/>
          <p:cNvGrpSpPr>
            <a:grpSpLocks/>
          </p:cNvGrpSpPr>
          <p:nvPr/>
        </p:nvGrpSpPr>
        <p:grpSpPr bwMode="auto">
          <a:xfrm>
            <a:off x="179518" y="2852936"/>
            <a:ext cx="3653989" cy="528638"/>
            <a:chOff x="1952" y="1896"/>
            <a:chExt cx="3285" cy="333"/>
          </a:xfrm>
        </p:grpSpPr>
        <p:sp>
          <p:nvSpPr>
            <p:cNvPr id="148" name="AutoShape 17"/>
            <p:cNvSpPr>
              <a:spLocks noChangeArrowheads="1"/>
            </p:cNvSpPr>
            <p:nvPr/>
          </p:nvSpPr>
          <p:spPr bwMode="gray">
            <a:xfrm>
              <a:off x="2185" y="1896"/>
              <a:ext cx="3041" cy="333"/>
            </a:xfrm>
            <a:prstGeom prst="roundRect">
              <a:avLst>
                <a:gd name="adj" fmla="val 50000"/>
              </a:avLst>
            </a:prstGeom>
            <a:gradFill flip="none" rotWithShape="1">
              <a:gsLst>
                <a:gs pos="0">
                  <a:srgbClr val="00CCFF"/>
                </a:gs>
                <a:gs pos="100000">
                  <a:schemeClr val="bg1">
                    <a:alpha val="50000"/>
                  </a:schemeClr>
                </a:gs>
              </a:gsLst>
              <a:lin ang="10800000" scaled="1"/>
              <a:tileRect/>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16" name="Group 18"/>
            <p:cNvGrpSpPr>
              <a:grpSpLocks/>
            </p:cNvGrpSpPr>
            <p:nvPr/>
          </p:nvGrpSpPr>
          <p:grpSpPr bwMode="auto">
            <a:xfrm>
              <a:off x="1952" y="1906"/>
              <a:ext cx="316" cy="316"/>
              <a:chOff x="1583" y="1494"/>
              <a:chExt cx="526" cy="526"/>
            </a:xfrm>
          </p:grpSpPr>
          <p:sp>
            <p:nvSpPr>
              <p:cNvPr id="152" name="Oval 1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53" name="Oval 2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54" name="Oval 2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55" name="Oval 2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56" name="Oval 2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150" name="Text Box 24"/>
            <p:cNvSpPr txBox="1">
              <a:spLocks noChangeArrowheads="1"/>
            </p:cNvSpPr>
            <p:nvPr/>
          </p:nvSpPr>
          <p:spPr bwMode="auto">
            <a:xfrm>
              <a:off x="1952" y="1950"/>
              <a:ext cx="281"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6</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51" name="Text Box 25"/>
            <p:cNvSpPr txBox="1">
              <a:spLocks noChangeArrowheads="1"/>
            </p:cNvSpPr>
            <p:nvPr/>
          </p:nvSpPr>
          <p:spPr bwMode="auto">
            <a:xfrm>
              <a:off x="2304" y="1950"/>
              <a:ext cx="2933" cy="252"/>
            </a:xfrm>
            <a:prstGeom prst="rect">
              <a:avLst/>
            </a:prstGeom>
            <a:noFill/>
            <a:ln>
              <a:noFill/>
            </a:ln>
            <a:effectLst>
              <a:outerShdw dist="35921" dir="2700000" algn="ctr" rotWithShape="0">
                <a:schemeClr val="bg2">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r>
                <a:rPr lang="zh-TW" altLang="en-US" sz="2000" dirty="0">
                  <a:latin typeface="微軟正黑體" pitchFamily="34" charset="-120"/>
                  <a:ea typeface="微軟正黑體" pitchFamily="34" charset="-120"/>
                </a:rPr>
                <a:t>敘述的文字要淺顯易懂明確</a:t>
              </a:r>
            </a:p>
          </p:txBody>
        </p:sp>
      </p:grpSp>
      <p:grpSp>
        <p:nvGrpSpPr>
          <p:cNvPr id="17" name="Group 26"/>
          <p:cNvGrpSpPr>
            <a:grpSpLocks/>
          </p:cNvGrpSpPr>
          <p:nvPr/>
        </p:nvGrpSpPr>
        <p:grpSpPr bwMode="auto">
          <a:xfrm>
            <a:off x="172878" y="3717032"/>
            <a:ext cx="3683186" cy="528638"/>
            <a:chOff x="2006" y="2354"/>
            <a:chExt cx="3274" cy="333"/>
          </a:xfrm>
        </p:grpSpPr>
        <p:sp>
          <p:nvSpPr>
            <p:cNvPr id="139" name="AutoShape 27"/>
            <p:cNvSpPr>
              <a:spLocks noChangeArrowheads="1"/>
            </p:cNvSpPr>
            <p:nvPr/>
          </p:nvSpPr>
          <p:spPr bwMode="gray">
            <a:xfrm>
              <a:off x="2240" y="2354"/>
              <a:ext cx="3040" cy="333"/>
            </a:xfrm>
            <a:prstGeom prst="roundRect">
              <a:avLst>
                <a:gd name="adj" fmla="val 50000"/>
              </a:avLst>
            </a:prstGeom>
            <a:gradFill flip="none" rotWithShape="1">
              <a:gsLst>
                <a:gs pos="0">
                  <a:srgbClr val="00CCFF"/>
                </a:gs>
                <a:gs pos="100000">
                  <a:schemeClr val="bg1">
                    <a:alpha val="50000"/>
                  </a:schemeClr>
                </a:gs>
              </a:gsLst>
              <a:lin ang="10800000" scaled="1"/>
              <a:tileRect/>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18" name="Group 28"/>
            <p:cNvGrpSpPr>
              <a:grpSpLocks/>
            </p:cNvGrpSpPr>
            <p:nvPr/>
          </p:nvGrpSpPr>
          <p:grpSpPr bwMode="auto">
            <a:xfrm>
              <a:off x="2006" y="2364"/>
              <a:ext cx="316" cy="316"/>
              <a:chOff x="1583" y="1494"/>
              <a:chExt cx="526" cy="526"/>
            </a:xfrm>
          </p:grpSpPr>
          <p:sp>
            <p:nvSpPr>
              <p:cNvPr id="143" name="Oval 2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44" name="Oval 3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45" name="Oval 3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46" name="Oval 3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47" name="Oval 3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141" name="Text Box 34"/>
            <p:cNvSpPr txBox="1">
              <a:spLocks noChangeArrowheads="1"/>
            </p:cNvSpPr>
            <p:nvPr/>
          </p:nvSpPr>
          <p:spPr bwMode="auto">
            <a:xfrm>
              <a:off x="2006" y="2407"/>
              <a:ext cx="278"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7</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42" name="Text Box 35"/>
            <p:cNvSpPr txBox="1">
              <a:spLocks noChangeArrowheads="1"/>
            </p:cNvSpPr>
            <p:nvPr/>
          </p:nvSpPr>
          <p:spPr bwMode="auto">
            <a:xfrm>
              <a:off x="2352" y="2416"/>
              <a:ext cx="2900" cy="252"/>
            </a:xfrm>
            <a:prstGeom prst="rect">
              <a:avLst/>
            </a:prstGeom>
            <a:noFill/>
            <a:ln>
              <a:noFill/>
            </a:ln>
            <a:effectLst>
              <a:outerShdw dist="35921" dir="2700000" algn="ctr" rotWithShape="0">
                <a:schemeClr val="bg2">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none" lIns="91440" tIns="45720" rIns="91440" bIns="45720" numCol="1" anchor="t" anchorCtr="0" compatLnSpc="1">
              <a:prstTxWarp prst="textNoShape">
                <a:avLst/>
              </a:prstTxWarp>
              <a:spAutoFit/>
            </a:bodyPr>
            <a:lstStyle/>
            <a:p>
              <a:r>
                <a:rPr lang="zh-TW" altLang="en-US" sz="2000" dirty="0">
                  <a:latin typeface="微軟正黑體" pitchFamily="34" charset="-120"/>
                  <a:ea typeface="微軟正黑體" pitchFamily="34" charset="-120"/>
                </a:rPr>
                <a:t>對評量基準與規準不斷修正</a:t>
              </a:r>
            </a:p>
          </p:txBody>
        </p:sp>
      </p:grpSp>
      <p:grpSp>
        <p:nvGrpSpPr>
          <p:cNvPr id="19" name="Group 36"/>
          <p:cNvGrpSpPr>
            <a:grpSpLocks/>
          </p:cNvGrpSpPr>
          <p:nvPr/>
        </p:nvGrpSpPr>
        <p:grpSpPr bwMode="auto">
          <a:xfrm>
            <a:off x="134127" y="4437113"/>
            <a:ext cx="3789805" cy="828090"/>
            <a:chOff x="1952" y="2812"/>
            <a:chExt cx="3274" cy="344"/>
          </a:xfrm>
        </p:grpSpPr>
        <p:sp>
          <p:nvSpPr>
            <p:cNvPr id="130" name="AutoShape 37"/>
            <p:cNvSpPr>
              <a:spLocks noChangeArrowheads="1"/>
            </p:cNvSpPr>
            <p:nvPr/>
          </p:nvSpPr>
          <p:spPr bwMode="gray">
            <a:xfrm>
              <a:off x="2185" y="2812"/>
              <a:ext cx="3041" cy="334"/>
            </a:xfrm>
            <a:prstGeom prst="roundRect">
              <a:avLst>
                <a:gd name="adj" fmla="val 50000"/>
              </a:avLst>
            </a:prstGeom>
            <a:gradFill flip="none" rotWithShape="1">
              <a:gsLst>
                <a:gs pos="0">
                  <a:srgbClr val="00CCFF"/>
                </a:gs>
                <a:gs pos="100000">
                  <a:schemeClr val="bg1">
                    <a:alpha val="50000"/>
                  </a:schemeClr>
                </a:gs>
              </a:gsLst>
              <a:lin ang="10800000" scaled="1"/>
              <a:tileRect/>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nvGrpSpPr>
            <p:cNvPr id="20" name="Group 38"/>
            <p:cNvGrpSpPr>
              <a:grpSpLocks/>
            </p:cNvGrpSpPr>
            <p:nvPr/>
          </p:nvGrpSpPr>
          <p:grpSpPr bwMode="auto">
            <a:xfrm>
              <a:off x="1952" y="2822"/>
              <a:ext cx="316" cy="316"/>
              <a:chOff x="1583" y="1494"/>
              <a:chExt cx="526" cy="526"/>
            </a:xfrm>
          </p:grpSpPr>
          <p:sp>
            <p:nvSpPr>
              <p:cNvPr id="134" name="Oval 39"/>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35" name="Oval 40"/>
              <p:cNvSpPr>
                <a:spLocks noChangeArrowheads="1"/>
              </p:cNvSpPr>
              <p:nvPr/>
            </p:nvSpPr>
            <p:spPr bwMode="gray">
              <a:xfrm>
                <a:off x="1634" y="1547"/>
                <a:ext cx="425" cy="425"/>
              </a:xfrm>
              <a:prstGeom prst="ellipse">
                <a:avLst/>
              </a:prstGeom>
              <a:gradFill rotWithShape="1">
                <a:gsLst>
                  <a:gs pos="0">
                    <a:srgbClr val="10E470"/>
                  </a:gs>
                  <a:gs pos="100000">
                    <a:srgbClr val="10E470">
                      <a:gamma/>
                      <a:shade val="57255"/>
                      <a:invGamma/>
                    </a:srgbClr>
                  </a:gs>
                </a:gsLst>
                <a:path path="rect">
                  <a:fillToRect l="100000" t="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36" name="Oval 41"/>
              <p:cNvSpPr>
                <a:spLocks noChangeArrowheads="1"/>
              </p:cNvSpPr>
              <p:nvPr/>
            </p:nvSpPr>
            <p:spPr bwMode="gray">
              <a:xfrm>
                <a:off x="1642" y="1557"/>
                <a:ext cx="406" cy="406"/>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37" name="Oval 42"/>
              <p:cNvSpPr>
                <a:spLocks noChangeArrowheads="1"/>
              </p:cNvSpPr>
              <p:nvPr/>
            </p:nvSpPr>
            <p:spPr bwMode="gray">
              <a:xfrm>
                <a:off x="1652" y="1582"/>
                <a:ext cx="265" cy="266"/>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sp>
            <p:nvSpPr>
              <p:cNvPr id="138" name="Oval 43"/>
              <p:cNvSpPr>
                <a:spLocks noChangeArrowheads="1"/>
              </p:cNvSpPr>
              <p:nvPr/>
            </p:nvSpPr>
            <p:spPr bwMode="gray">
              <a:xfrm>
                <a:off x="1659" y="1571"/>
                <a:ext cx="366" cy="366"/>
              </a:xfrm>
              <a:prstGeom prst="ellipse">
                <a:avLst/>
              </a:prstGeom>
              <a:gradFill rotWithShape="1">
                <a:gsLst>
                  <a:gs pos="0">
                    <a:srgbClr val="FFFF00">
                      <a:alpha val="0"/>
                    </a:srgbClr>
                  </a:gs>
                  <a:gs pos="100000">
                    <a:srgbClr val="FFFF00">
                      <a:gamma/>
                      <a:shade val="76078"/>
                      <a:invGamma/>
                    </a:srgb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vert="horz" wrap="none" lIns="91440" tIns="45720" rIns="91440" bIns="45720" numCol="1" anchor="ctr" anchorCtr="0" compatLnSpc="1">
                <a:prstTxWarp prst="textNoShape">
                  <a:avLst/>
                </a:prstTxWarp>
              </a:bodyPr>
              <a:lstStyle/>
              <a:p>
                <a:endParaRPr lang="zh-TW" altLang="en-US"/>
              </a:p>
            </p:txBody>
          </p:sp>
        </p:grpSp>
        <p:sp>
          <p:nvSpPr>
            <p:cNvPr id="132" name="Text Box 44"/>
            <p:cNvSpPr txBox="1">
              <a:spLocks noChangeArrowheads="1"/>
            </p:cNvSpPr>
            <p:nvPr/>
          </p:nvSpPr>
          <p:spPr bwMode="auto">
            <a:xfrm>
              <a:off x="1952" y="2866"/>
              <a:ext cx="270" cy="1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8</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33" name="Text Box 45"/>
            <p:cNvSpPr txBox="1">
              <a:spLocks noChangeArrowheads="1"/>
            </p:cNvSpPr>
            <p:nvPr/>
          </p:nvSpPr>
          <p:spPr bwMode="auto">
            <a:xfrm>
              <a:off x="2304" y="2862"/>
              <a:ext cx="2922" cy="294"/>
            </a:xfrm>
            <a:prstGeom prst="rect">
              <a:avLst/>
            </a:prstGeom>
            <a:noFill/>
            <a:ln>
              <a:noFill/>
            </a:ln>
            <a:effectLst>
              <a:outerShdw dist="35921" dir="2700000" algn="ctr" rotWithShape="0">
                <a:schemeClr val="bg2">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zh-TW" altLang="en-US" sz="2000" dirty="0">
                  <a:latin typeface="微軟正黑體" pitchFamily="34" charset="-120"/>
                  <a:ea typeface="微軟正黑體" pitchFamily="34" charset="-120"/>
                </a:rPr>
                <a:t>與學生溝通，確認同學</a:t>
              </a:r>
              <a:r>
                <a:rPr lang="zh-TW" altLang="en-US" sz="2000" dirty="0" smtClean="0">
                  <a:latin typeface="微軟正黑體" pitchFamily="34" charset="-120"/>
                  <a:ea typeface="微軟正黑體" pitchFamily="34" charset="-120"/>
                </a:rPr>
                <a:t>瞭解</a:t>
              </a:r>
              <a:endParaRPr lang="en-US" altLang="zh-TW" sz="2000" dirty="0" smtClean="0">
                <a:latin typeface="微軟正黑體" pitchFamily="34" charset="-120"/>
                <a:ea typeface="微軟正黑體" pitchFamily="34" charset="-120"/>
              </a:endParaRPr>
            </a:p>
            <a:p>
              <a:pPr lvl="0"/>
              <a:r>
                <a:rPr lang="zh-TW" altLang="en-US" sz="2000" dirty="0" smtClean="0">
                  <a:latin typeface="微軟正黑體" pitchFamily="34" charset="-120"/>
                  <a:ea typeface="微軟正黑體" pitchFamily="34" charset="-120"/>
                </a:rPr>
                <a:t>評估</a:t>
              </a:r>
              <a:r>
                <a:rPr lang="zh-TW" altLang="en-US" sz="2000" dirty="0">
                  <a:latin typeface="微軟正黑體" pitchFamily="34" charset="-120"/>
                  <a:ea typeface="微軟正黑體" pitchFamily="34" charset="-120"/>
                </a:rPr>
                <a:t>的標準</a:t>
              </a:r>
            </a:p>
          </p:txBody>
        </p:sp>
      </p:grpSp>
    </p:spTree>
    <p:extLst>
      <p:ext uri="{BB962C8B-B14F-4D97-AF65-F5344CB8AC3E}">
        <p14:creationId xmlns="" xmlns:p14="http://schemas.microsoft.com/office/powerpoint/2010/main" val="3241066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571500" y="1500188"/>
          <a:ext cx="7848599" cy="4583112"/>
        </p:xfrm>
        <a:graphic>
          <a:graphicData uri="http://schemas.openxmlformats.org/drawingml/2006/table">
            <a:tbl>
              <a:tblPr firstRow="1" firstCol="1" bandRow="1">
                <a:tableStyleId>{5C22544A-7EE6-4342-B048-85BDC9FD1C3A}</a:tableStyleId>
              </a:tblPr>
              <a:tblGrid>
                <a:gridCol w="1923269"/>
                <a:gridCol w="2143898"/>
                <a:gridCol w="1890716"/>
                <a:gridCol w="1890716"/>
              </a:tblGrid>
              <a:tr h="487731">
                <a:tc rowSpan="2">
                  <a:txBody>
                    <a:bodyPr/>
                    <a:lstStyle/>
                    <a:p>
                      <a:pPr>
                        <a:spcAft>
                          <a:spcPts val="0"/>
                        </a:spcAft>
                      </a:pPr>
                      <a:r>
                        <a:rPr lang="en-US" sz="2400" kern="100" dirty="0">
                          <a:effectLst/>
                          <a:latin typeface="微軟正黑體" pitchFamily="34" charset="-120"/>
                          <a:ea typeface="微軟正黑體" pitchFamily="34" charset="-120"/>
                        </a:rPr>
                        <a:t>  </a:t>
                      </a:r>
                      <a:r>
                        <a:rPr lang="zh-TW" altLang="en-US" sz="3200" kern="100" dirty="0" smtClean="0">
                          <a:effectLst/>
                          <a:latin typeface="微軟正黑體" pitchFamily="34" charset="-120"/>
                          <a:ea typeface="微軟正黑體" pitchFamily="34" charset="-120"/>
                        </a:rPr>
                        <a:t>評量基準</a:t>
                      </a:r>
                      <a:endParaRPr lang="en-US" altLang="zh-TW" sz="3200" kern="100" dirty="0" smtClean="0">
                        <a:effectLst/>
                        <a:latin typeface="微軟正黑體" pitchFamily="34" charset="-120"/>
                        <a:ea typeface="微軟正黑體" pitchFamily="34" charset="-120"/>
                      </a:endParaRPr>
                    </a:p>
                  </a:txBody>
                  <a:tcPr marL="68578" marR="68578" marT="0" marB="0" anchor="ctr">
                    <a:solidFill>
                      <a:schemeClr val="accent4">
                        <a:lumMod val="75000"/>
                      </a:schemeClr>
                    </a:solidFill>
                  </a:tcPr>
                </a:tc>
                <a:tc gridSpan="3">
                  <a:txBody>
                    <a:bodyPr/>
                    <a:lstStyle/>
                    <a:p>
                      <a:pPr marL="0" algn="ctr" defTabSz="914400" rtl="0" eaLnBrk="1" latinLnBrk="0" hangingPunct="1">
                        <a:spcAft>
                          <a:spcPts val="0"/>
                        </a:spcAft>
                      </a:pPr>
                      <a:r>
                        <a:rPr lang="zh-TW" altLang="en-US" sz="3200" b="1" kern="100" dirty="0" smtClean="0">
                          <a:solidFill>
                            <a:schemeClr val="lt1"/>
                          </a:solidFill>
                          <a:effectLst/>
                          <a:latin typeface="微軟正黑體" pitchFamily="34" charset="-120"/>
                          <a:ea typeface="微軟正黑體" pitchFamily="34" charset="-120"/>
                          <a:cs typeface="+mn-cs"/>
                        </a:rPr>
                        <a:t>評量規準</a:t>
                      </a:r>
                      <a:endParaRPr lang="zh-TW" altLang="en-US" sz="3200" b="1" kern="100" dirty="0">
                        <a:solidFill>
                          <a:schemeClr val="lt1"/>
                        </a:solidFill>
                        <a:effectLst/>
                        <a:latin typeface="微軟正黑體" pitchFamily="34" charset="-120"/>
                        <a:ea typeface="微軟正黑體" pitchFamily="34" charset="-120"/>
                        <a:cs typeface="+mn-cs"/>
                      </a:endParaRPr>
                    </a:p>
                  </a:txBody>
                  <a:tcPr marL="68578" marR="68578" marT="0" marB="0">
                    <a:lnB w="12700" cap="flat" cmpd="sng" algn="ctr">
                      <a:solidFill>
                        <a:schemeClr val="tx1"/>
                      </a:solidFill>
                      <a:prstDash val="solid"/>
                      <a:round/>
                      <a:headEnd type="none" w="med" len="med"/>
                      <a:tailEnd type="none" w="med" len="med"/>
                    </a:lnB>
                  </a:tcPr>
                </a:tc>
                <a:tc hMerge="1">
                  <a:txBody>
                    <a:bodyPr/>
                    <a:lstStyle/>
                    <a:p>
                      <a:endParaRPr lang="zh-TW" altLang="en-US" dirty="0"/>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zh-TW" altLang="en-US" dirty="0"/>
                    </a:p>
                  </a:txBody>
                  <a:tcPr marL="68580" marR="68580" marT="0" marB="0">
                    <a:lnB w="12700" cap="flat" cmpd="sng" algn="ctr">
                      <a:solidFill>
                        <a:schemeClr val="tx1"/>
                      </a:solidFill>
                      <a:prstDash val="solid"/>
                      <a:round/>
                      <a:headEnd type="none" w="med" len="med"/>
                      <a:tailEnd type="none" w="med" len="med"/>
                    </a:lnB>
                  </a:tcPr>
                </a:tc>
              </a:tr>
              <a:tr h="516887">
                <a:tc vMerge="1">
                  <a:txBody>
                    <a:bodyPr/>
                    <a:lstStyle/>
                    <a:p>
                      <a:endParaRPr lang="zh-TW" altLang="en-US"/>
                    </a:p>
                  </a:txBody>
                  <a:tcPr/>
                </a:tc>
                <a:tc>
                  <a:txBody>
                    <a:bodyPr/>
                    <a:lstStyle/>
                    <a:p>
                      <a:pPr>
                        <a:spcAft>
                          <a:spcPts val="0"/>
                        </a:spcAft>
                      </a:pPr>
                      <a:r>
                        <a:rPr lang="zh-TW" altLang="en-US" sz="2400" kern="100" dirty="0" smtClean="0">
                          <a:effectLst/>
                          <a:latin typeface="微軟正黑體" pitchFamily="34" charset="-120"/>
                          <a:ea typeface="微軟正黑體" pitchFamily="34" charset="-120"/>
                        </a:rPr>
                        <a:t>         </a:t>
                      </a:r>
                      <a:r>
                        <a:rPr lang="en-US" sz="2400" kern="100" dirty="0" smtClean="0">
                          <a:effectLst/>
                          <a:latin typeface="微軟正黑體" pitchFamily="34" charset="-120"/>
                          <a:ea typeface="微軟正黑體" pitchFamily="34" charset="-120"/>
                        </a:rPr>
                        <a:t>3</a:t>
                      </a:r>
                      <a:r>
                        <a:rPr lang="zh-TW" sz="2400" kern="100" dirty="0">
                          <a:effectLst/>
                          <a:latin typeface="微軟正黑體" pitchFamily="34" charset="-120"/>
                          <a:ea typeface="微軟正黑體" pitchFamily="34" charset="-120"/>
                        </a:rPr>
                        <a:t>分</a:t>
                      </a:r>
                    </a:p>
                  </a:txBody>
                  <a:tcPr marL="68578" marR="68578" marT="0" marB="0">
                    <a:lnT w="12700" cap="flat" cmpd="sng" algn="ctr">
                      <a:solidFill>
                        <a:schemeClr val="tx1"/>
                      </a:solidFill>
                      <a:prstDash val="solid"/>
                      <a:round/>
                      <a:headEnd type="none" w="med" len="med"/>
                      <a:tailEnd type="none" w="med" len="med"/>
                    </a:lnT>
                  </a:tcPr>
                </a:tc>
                <a:tc>
                  <a:txBody>
                    <a:bodyPr/>
                    <a:lstStyle/>
                    <a:p>
                      <a:pPr>
                        <a:spcAft>
                          <a:spcPts val="0"/>
                        </a:spcAft>
                      </a:pPr>
                      <a:r>
                        <a:rPr lang="zh-TW" altLang="en-US" sz="2400" kern="100" dirty="0" smtClean="0">
                          <a:effectLst/>
                          <a:latin typeface="微軟正黑體" pitchFamily="34" charset="-120"/>
                          <a:ea typeface="微軟正黑體" pitchFamily="34" charset="-120"/>
                        </a:rPr>
                        <a:t>        </a:t>
                      </a:r>
                      <a:r>
                        <a:rPr lang="en-US" sz="2400" kern="100" dirty="0" smtClean="0">
                          <a:effectLst/>
                          <a:latin typeface="微軟正黑體" pitchFamily="34" charset="-120"/>
                          <a:ea typeface="微軟正黑體" pitchFamily="34" charset="-120"/>
                        </a:rPr>
                        <a:t>2</a:t>
                      </a:r>
                      <a:r>
                        <a:rPr lang="zh-TW" sz="2400" kern="100" dirty="0">
                          <a:effectLst/>
                          <a:latin typeface="微軟正黑體" pitchFamily="34" charset="-120"/>
                          <a:ea typeface="微軟正黑體" pitchFamily="34" charset="-120"/>
                        </a:rPr>
                        <a:t>分</a:t>
                      </a:r>
                    </a:p>
                  </a:txBody>
                  <a:tcPr marL="68578" marR="68578" marT="0" marB="0">
                    <a:lnT w="12700" cap="flat" cmpd="sng" algn="ctr">
                      <a:solidFill>
                        <a:schemeClr val="tx1"/>
                      </a:solidFill>
                      <a:prstDash val="solid"/>
                      <a:round/>
                      <a:headEnd type="none" w="med" len="med"/>
                      <a:tailEnd type="none" w="med" len="med"/>
                    </a:lnT>
                  </a:tcPr>
                </a:tc>
                <a:tc>
                  <a:txBody>
                    <a:bodyPr/>
                    <a:lstStyle/>
                    <a:p>
                      <a:pPr>
                        <a:spcAft>
                          <a:spcPts val="0"/>
                        </a:spcAft>
                      </a:pPr>
                      <a:r>
                        <a:rPr lang="zh-TW" altLang="en-US" sz="2400" kern="100" dirty="0" smtClean="0">
                          <a:effectLst/>
                          <a:latin typeface="微軟正黑體" pitchFamily="34" charset="-120"/>
                          <a:ea typeface="微軟正黑體" pitchFamily="34" charset="-120"/>
                        </a:rPr>
                        <a:t>          </a:t>
                      </a:r>
                      <a:r>
                        <a:rPr lang="en-US" sz="2400" kern="100" dirty="0" smtClean="0">
                          <a:effectLst/>
                          <a:latin typeface="微軟正黑體" pitchFamily="34" charset="-120"/>
                          <a:ea typeface="微軟正黑體" pitchFamily="34" charset="-120"/>
                        </a:rPr>
                        <a:t>1</a:t>
                      </a:r>
                      <a:r>
                        <a:rPr lang="zh-TW" sz="2400" kern="100" dirty="0">
                          <a:effectLst/>
                          <a:latin typeface="微軟正黑體" pitchFamily="34" charset="-120"/>
                          <a:ea typeface="微軟正黑體" pitchFamily="34" charset="-120"/>
                        </a:rPr>
                        <a:t>分</a:t>
                      </a:r>
                    </a:p>
                  </a:txBody>
                  <a:tcPr marL="68578" marR="68578" marT="0" marB="0">
                    <a:lnT w="12700" cap="flat" cmpd="sng" algn="ctr">
                      <a:solidFill>
                        <a:schemeClr val="tx1"/>
                      </a:solidFill>
                      <a:prstDash val="solid"/>
                      <a:round/>
                      <a:headEnd type="none" w="med" len="med"/>
                      <a:tailEnd type="none" w="med" len="med"/>
                    </a:lnT>
                  </a:tcPr>
                </a:tc>
              </a:tr>
              <a:tr h="3578494">
                <a:tc>
                  <a:txBody>
                    <a:bodyPr/>
                    <a:lstStyle/>
                    <a:p>
                      <a:pPr algn="l">
                        <a:spcAft>
                          <a:spcPts val="0"/>
                        </a:spcAft>
                      </a:pPr>
                      <a:endParaRPr lang="en-US" altLang="zh-TW" sz="2400" kern="100" dirty="0" smtClean="0">
                        <a:effectLst/>
                        <a:latin typeface="微軟正黑體" pitchFamily="34" charset="-120"/>
                        <a:ea typeface="微軟正黑體" pitchFamily="34" charset="-120"/>
                      </a:endParaRPr>
                    </a:p>
                    <a:p>
                      <a:pPr algn="l">
                        <a:spcAft>
                          <a:spcPts val="0"/>
                        </a:spcAft>
                      </a:pPr>
                      <a:r>
                        <a:rPr lang="zh-TW" altLang="en-US" sz="2400" kern="100" dirty="0" smtClean="0">
                          <a:effectLst/>
                          <a:latin typeface="微軟正黑體" pitchFamily="34" charset="-120"/>
                          <a:ea typeface="微軟正黑體" pitchFamily="34" charset="-120"/>
                        </a:rPr>
                        <a:t>學生能突破性別刻板的限制，設計學校的廁所標誌。</a:t>
                      </a:r>
                      <a:endParaRPr lang="zh-TW" sz="2400" kern="100" dirty="0">
                        <a:effectLst/>
                        <a:latin typeface="微軟正黑體" pitchFamily="34" charset="-120"/>
                        <a:ea typeface="微軟正黑體" pitchFamily="34" charset="-120"/>
                      </a:endParaRPr>
                    </a:p>
                  </a:txBody>
                  <a:tcPr marL="68578" marR="68578" marT="0" marB="0">
                    <a:solidFill>
                      <a:schemeClr val="accent4">
                        <a:lumMod val="75000"/>
                      </a:schemeClr>
                    </a:solidFill>
                  </a:tcPr>
                </a:tc>
                <a:tc>
                  <a:txBody>
                    <a:bodyPr/>
                    <a:lstStyle/>
                    <a:p>
                      <a:pPr>
                        <a:spcAft>
                          <a:spcPts val="0"/>
                        </a:spcAft>
                      </a:pPr>
                      <a:endParaRPr lang="en-US" altLang="zh-TW" sz="2400" kern="100" dirty="0" smtClean="0">
                        <a:effectLst/>
                        <a:latin typeface="微軟正黑體" pitchFamily="34" charset="-120"/>
                        <a:ea typeface="微軟正黑體" pitchFamily="34" charset="-120"/>
                      </a:endParaRPr>
                    </a:p>
                    <a:p>
                      <a:pPr>
                        <a:spcAft>
                          <a:spcPts val="0"/>
                        </a:spcAft>
                      </a:pPr>
                      <a:r>
                        <a:rPr lang="zh-TW" sz="2400" kern="100" dirty="0" smtClean="0">
                          <a:effectLst/>
                          <a:latin typeface="微軟正黑體" pitchFamily="34" charset="-120"/>
                          <a:ea typeface="微軟正黑體" pitchFamily="34" charset="-120"/>
                        </a:rPr>
                        <a:t>能設計</a:t>
                      </a:r>
                      <a:r>
                        <a:rPr lang="zh-TW" sz="2400" b="1" kern="100" dirty="0">
                          <a:solidFill>
                            <a:srgbClr val="FF0000"/>
                          </a:solidFill>
                          <a:effectLst/>
                          <a:latin typeface="微軟正黑體" pitchFamily="34" charset="-120"/>
                          <a:ea typeface="微軟正黑體" pitchFamily="34" charset="-120"/>
                          <a:cs typeface="+mn-cs"/>
                        </a:rPr>
                        <a:t>無性別刻板</a:t>
                      </a:r>
                      <a:r>
                        <a:rPr lang="zh-TW" sz="2400" b="1" kern="100" dirty="0" smtClean="0">
                          <a:solidFill>
                            <a:srgbClr val="FF0000"/>
                          </a:solidFill>
                          <a:effectLst/>
                          <a:latin typeface="微軟正黑體" pitchFamily="34" charset="-120"/>
                          <a:ea typeface="微軟正黑體" pitchFamily="34" charset="-120"/>
                          <a:cs typeface="+mn-cs"/>
                        </a:rPr>
                        <a:t>印象</a:t>
                      </a:r>
                      <a:r>
                        <a:rPr lang="zh-TW" sz="2400" kern="100" dirty="0" smtClean="0">
                          <a:effectLst/>
                          <a:latin typeface="微軟正黑體" pitchFamily="34" charset="-120"/>
                          <a:ea typeface="微軟正黑體" pitchFamily="34" charset="-120"/>
                        </a:rPr>
                        <a:t>的</a:t>
                      </a:r>
                      <a:r>
                        <a:rPr lang="zh-TW" sz="2400" kern="100" dirty="0">
                          <a:effectLst/>
                          <a:latin typeface="微軟正黑體" pitchFamily="34" charset="-120"/>
                          <a:ea typeface="微軟正黑體" pitchFamily="34" charset="-120"/>
                        </a:rPr>
                        <a:t>廁所</a:t>
                      </a:r>
                      <a:r>
                        <a:rPr lang="zh-TW" sz="2400" kern="100" dirty="0" smtClean="0">
                          <a:effectLst/>
                          <a:latin typeface="微軟正黑體" pitchFamily="34" charset="-120"/>
                          <a:ea typeface="微軟正黑體" pitchFamily="34" charset="-120"/>
                        </a:rPr>
                        <a:t>標誌，</a:t>
                      </a:r>
                      <a:r>
                        <a:rPr lang="zh-TW" sz="2400" kern="100" dirty="0">
                          <a:effectLst/>
                          <a:latin typeface="微軟正黑體" pitchFamily="34" charset="-120"/>
                          <a:ea typeface="微軟正黑體" pitchFamily="34" charset="-120"/>
                        </a:rPr>
                        <a:t>並</a:t>
                      </a:r>
                      <a:r>
                        <a:rPr lang="zh-TW" sz="2400" b="1" kern="100" dirty="0">
                          <a:solidFill>
                            <a:srgbClr val="FF0000"/>
                          </a:solidFill>
                          <a:effectLst/>
                          <a:latin typeface="微軟正黑體" pitchFamily="34" charset="-120"/>
                          <a:ea typeface="微軟正黑體" pitchFamily="34" charset="-120"/>
                          <a:cs typeface="+mn-cs"/>
                        </a:rPr>
                        <a:t>說明設計理念</a:t>
                      </a:r>
                      <a:r>
                        <a:rPr lang="zh-TW" sz="2400" kern="100" dirty="0">
                          <a:effectLst/>
                          <a:latin typeface="微軟正黑體" pitchFamily="34" charset="-120"/>
                          <a:ea typeface="微軟正黑體" pitchFamily="34" charset="-120"/>
                        </a:rPr>
                        <a:t>。</a:t>
                      </a:r>
                    </a:p>
                  </a:txBody>
                  <a:tcPr marL="68578" marR="68578" marT="0" marB="0">
                    <a:solidFill>
                      <a:schemeClr val="accent1">
                        <a:tint val="20000"/>
                        <a:alpha val="39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400" kern="100" dirty="0" smtClean="0">
                        <a:effectLst/>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dirty="0" smtClean="0">
                          <a:effectLst/>
                          <a:latin typeface="微軟正黑體" pitchFamily="34" charset="-120"/>
                          <a:ea typeface="微軟正黑體" pitchFamily="34" charset="-120"/>
                        </a:rPr>
                        <a:t>只</a:t>
                      </a:r>
                      <a:r>
                        <a:rPr lang="zh-TW" altLang="zh-TW" sz="2400" kern="100" dirty="0" smtClean="0">
                          <a:effectLst/>
                          <a:latin typeface="微軟正黑體" pitchFamily="34" charset="-120"/>
                          <a:ea typeface="微軟正黑體" pitchFamily="34" charset="-120"/>
                        </a:rPr>
                        <a:t>能設計</a:t>
                      </a:r>
                      <a:r>
                        <a:rPr lang="zh-TW" altLang="zh-TW" sz="2400" b="1" kern="100" dirty="0" smtClean="0">
                          <a:solidFill>
                            <a:srgbClr val="FF0000"/>
                          </a:solidFill>
                          <a:effectLst/>
                          <a:latin typeface="微軟正黑體" pitchFamily="34" charset="-120"/>
                          <a:ea typeface="微軟正黑體" pitchFamily="34" charset="-120"/>
                          <a:cs typeface="+mn-cs"/>
                        </a:rPr>
                        <a:t>無性別刻板印象</a:t>
                      </a:r>
                      <a:r>
                        <a:rPr lang="zh-TW" altLang="zh-TW" sz="2400" kern="100" dirty="0" smtClean="0">
                          <a:effectLst/>
                          <a:latin typeface="微軟正黑體" pitchFamily="34" charset="-120"/>
                          <a:ea typeface="微軟正黑體" pitchFamily="34" charset="-120"/>
                        </a:rPr>
                        <a:t>的廁所標誌，</a:t>
                      </a:r>
                      <a:r>
                        <a:rPr lang="zh-TW" altLang="en-US" sz="2400" kern="100" dirty="0" smtClean="0">
                          <a:effectLst/>
                          <a:latin typeface="微軟正黑體" pitchFamily="34" charset="-120"/>
                          <a:ea typeface="微軟正黑體" pitchFamily="34" charset="-120"/>
                        </a:rPr>
                        <a:t>或只會</a:t>
                      </a:r>
                      <a:r>
                        <a:rPr lang="zh-TW" altLang="zh-TW" sz="2400" b="1" kern="100" dirty="0" smtClean="0">
                          <a:solidFill>
                            <a:srgbClr val="FF0000"/>
                          </a:solidFill>
                          <a:effectLst/>
                          <a:latin typeface="微軟正黑體" pitchFamily="34" charset="-120"/>
                          <a:ea typeface="微軟正黑體" pitchFamily="34" charset="-120"/>
                          <a:cs typeface="+mn-cs"/>
                        </a:rPr>
                        <a:t>說明設計理念</a:t>
                      </a:r>
                      <a:r>
                        <a:rPr lang="zh-TW" altLang="zh-TW" sz="2400" kern="100" dirty="0" smtClean="0">
                          <a:effectLst/>
                          <a:latin typeface="微軟正黑體" pitchFamily="34" charset="-120"/>
                          <a:ea typeface="微軟正黑體" pitchFamily="34" charset="-120"/>
                        </a:rPr>
                        <a:t>。</a:t>
                      </a:r>
                    </a:p>
                    <a:p>
                      <a:pPr>
                        <a:spcAft>
                          <a:spcPts val="0"/>
                        </a:spcAft>
                      </a:pPr>
                      <a:endParaRPr lang="en-US" altLang="zh-TW" sz="2400" b="1" kern="100" dirty="0" smtClean="0">
                        <a:solidFill>
                          <a:srgbClr val="FF0000"/>
                        </a:solidFill>
                        <a:effectLst/>
                        <a:latin typeface="微軟正黑體" pitchFamily="34" charset="-120"/>
                        <a:ea typeface="微軟正黑體" pitchFamily="34" charset="-120"/>
                      </a:endParaRPr>
                    </a:p>
                  </a:txBody>
                  <a:tcPr marL="68578" marR="68578" marT="0" marB="0">
                    <a:solidFill>
                      <a:schemeClr val="accent1">
                        <a:tint val="20000"/>
                        <a:alpha val="59000"/>
                      </a:schemeClr>
                    </a:solidFill>
                  </a:tcPr>
                </a:tc>
                <a:tc>
                  <a:txBody>
                    <a:bodyPr/>
                    <a:lstStyle/>
                    <a:p>
                      <a:pPr>
                        <a:spcAft>
                          <a:spcPts val="0"/>
                        </a:spcAft>
                      </a:pPr>
                      <a:endParaRPr lang="en-US" altLang="zh-TW" sz="2400" b="1" kern="100" dirty="0" smtClean="0">
                        <a:solidFill>
                          <a:srgbClr val="FF0000"/>
                        </a:solidFill>
                        <a:effectLst/>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dirty="0" smtClean="0">
                          <a:effectLst/>
                          <a:latin typeface="微軟正黑體" pitchFamily="34" charset="-120"/>
                          <a:ea typeface="微軟正黑體" pitchFamily="34" charset="-120"/>
                        </a:rPr>
                        <a:t>需要幫助才</a:t>
                      </a:r>
                      <a:r>
                        <a:rPr lang="zh-TW" altLang="zh-TW" sz="2400" kern="100" dirty="0" smtClean="0">
                          <a:effectLst/>
                          <a:latin typeface="微軟正黑體" pitchFamily="34" charset="-120"/>
                          <a:ea typeface="微軟正黑體" pitchFamily="34" charset="-120"/>
                        </a:rPr>
                        <a:t>能設計</a:t>
                      </a:r>
                      <a:r>
                        <a:rPr lang="zh-TW" altLang="zh-TW" sz="2400" b="1" kern="100" dirty="0" smtClean="0">
                          <a:solidFill>
                            <a:srgbClr val="FF0000"/>
                          </a:solidFill>
                          <a:effectLst/>
                          <a:latin typeface="微軟正黑體" pitchFamily="34" charset="-120"/>
                          <a:ea typeface="微軟正黑體" pitchFamily="34" charset="-120"/>
                          <a:cs typeface="+mn-cs"/>
                        </a:rPr>
                        <a:t>無性別刻板印象</a:t>
                      </a:r>
                      <a:r>
                        <a:rPr lang="zh-TW" altLang="zh-TW" sz="2400" kern="100" dirty="0" smtClean="0">
                          <a:effectLst/>
                          <a:latin typeface="微軟正黑體" pitchFamily="34" charset="-120"/>
                          <a:ea typeface="微軟正黑體" pitchFamily="34" charset="-120"/>
                        </a:rPr>
                        <a:t>的廁所標誌，</a:t>
                      </a:r>
                      <a:r>
                        <a:rPr lang="zh-TW" altLang="en-US" sz="2400" kern="100" dirty="0" smtClean="0">
                          <a:effectLst/>
                          <a:latin typeface="微軟正黑體" pitchFamily="34" charset="-120"/>
                          <a:ea typeface="微軟正黑體" pitchFamily="34" charset="-120"/>
                        </a:rPr>
                        <a:t>或才會</a:t>
                      </a:r>
                      <a:r>
                        <a:rPr lang="zh-TW" altLang="zh-TW" sz="2400" b="1" kern="100" dirty="0" smtClean="0">
                          <a:solidFill>
                            <a:srgbClr val="FF0000"/>
                          </a:solidFill>
                          <a:effectLst/>
                          <a:latin typeface="微軟正黑體" pitchFamily="34" charset="-120"/>
                          <a:ea typeface="微軟正黑體" pitchFamily="34" charset="-120"/>
                          <a:cs typeface="+mn-cs"/>
                        </a:rPr>
                        <a:t>說明設計理念</a:t>
                      </a:r>
                      <a:r>
                        <a:rPr lang="zh-TW" altLang="zh-TW" sz="2400" kern="100" dirty="0" smtClean="0">
                          <a:effectLst/>
                          <a:latin typeface="微軟正黑體" pitchFamily="34" charset="-120"/>
                          <a:ea typeface="微軟正黑體" pitchFamily="34" charset="-120"/>
                        </a:rPr>
                        <a:t>。</a:t>
                      </a:r>
                    </a:p>
                  </a:txBody>
                  <a:tcPr marL="68578" marR="68578" marT="0" marB="0">
                    <a:solidFill>
                      <a:schemeClr val="accent1">
                        <a:tint val="20000"/>
                        <a:alpha val="64000"/>
                      </a:schemeClr>
                    </a:solidFill>
                  </a:tcPr>
                </a:tc>
              </a:tr>
            </a:tbl>
          </a:graphicData>
        </a:graphic>
      </p:graphicFrame>
      <p:sp>
        <p:nvSpPr>
          <p:cNvPr id="4" name="Rectangle 7"/>
          <p:cNvSpPr txBox="1">
            <a:spLocks noChangeArrowheads="1"/>
          </p:cNvSpPr>
          <p:nvPr/>
        </p:nvSpPr>
        <p:spPr>
          <a:xfrm>
            <a:off x="1835151" y="765175"/>
            <a:ext cx="5643563" cy="642938"/>
          </a:xfrm>
          <a:prstGeom prst="rect">
            <a:avLst/>
          </a:prstGeom>
        </p:spPr>
        <p:txBody>
          <a:bodyPr>
            <a:normAutofit fontScale="90000" lnSpcReduction="10000"/>
          </a:bodyPr>
          <a:lstStyle/>
          <a:p>
            <a:pPr algn="ctr" fontAlgn="auto">
              <a:spcAft>
                <a:spcPts val="0"/>
              </a:spcAft>
              <a:defRPr/>
            </a:pPr>
            <a:r>
              <a:rPr kumimoji="0" lang="zh-TW" altLang="en-US" sz="4400" b="1" dirty="0">
                <a:solidFill>
                  <a:srgbClr val="FF0066"/>
                </a:solidFill>
                <a:latin typeface="微軟正黑體" pitchFamily="34" charset="-120"/>
                <a:ea typeface="微軟正黑體" pitchFamily="34" charset="-120"/>
              </a:rPr>
              <a:t>評量基準與規準示例</a:t>
            </a:r>
          </a:p>
        </p:txBody>
      </p:sp>
    </p:spTree>
    <p:extLst>
      <p:ext uri="{BB962C8B-B14F-4D97-AF65-F5344CB8AC3E}">
        <p14:creationId xmlns="" xmlns:p14="http://schemas.microsoft.com/office/powerpoint/2010/main" val="100644706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052736"/>
            <a:ext cx="8229600" cy="1143000"/>
          </a:xfrm>
        </p:spPr>
        <p:txBody>
          <a:bodyPr/>
          <a:lstStyle/>
          <a:p>
            <a:r>
              <a:rPr lang="zh-TW" altLang="en-US" sz="3600" b="1" dirty="0" smtClean="0">
                <a:latin typeface="標楷體" pitchFamily="65" charset="-120"/>
                <a:ea typeface="標楷體" pitchFamily="65" charset="-120"/>
              </a:rPr>
              <a:t>九年一貫課程綱要</a:t>
            </a:r>
            <a:r>
              <a:rPr lang="en-US" altLang="zh-TW" sz="3600" b="1" dirty="0" smtClean="0">
                <a:latin typeface="標楷體" pitchFamily="65" charset="-120"/>
                <a:ea typeface="標楷體" pitchFamily="65" charset="-120"/>
              </a:rPr>
              <a:t/>
            </a:r>
            <a:br>
              <a:rPr lang="en-US" altLang="zh-TW" sz="3600" b="1" dirty="0" smtClean="0">
                <a:latin typeface="標楷體" pitchFamily="65" charset="-120"/>
                <a:ea typeface="標楷體" pitchFamily="65" charset="-120"/>
              </a:rPr>
            </a:br>
            <a:r>
              <a:rPr lang="zh-TW" altLang="en-US" sz="3600" b="1" dirty="0" smtClean="0">
                <a:latin typeface="標楷體" pitchFamily="65" charset="-120"/>
                <a:ea typeface="標楷體" pitchFamily="65" charset="-120"/>
              </a:rPr>
              <a:t>社會學習領域評量原則與方式</a:t>
            </a:r>
            <a:endParaRPr lang="zh-TW" altLang="en-US" sz="3600" b="1" dirty="0">
              <a:latin typeface="標楷體" pitchFamily="65" charset="-120"/>
              <a:ea typeface="標楷體" pitchFamily="65" charset="-120"/>
            </a:endParaRPr>
          </a:p>
        </p:txBody>
      </p:sp>
      <p:pic>
        <p:nvPicPr>
          <p:cNvPr id="5" name="Picture 8"/>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5856" y="2636920"/>
            <a:ext cx="5675868" cy="29141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6" name="內容版面配置區 3"/>
          <p:cNvGraphicFramePr>
            <a:graphicFrameLocks/>
          </p:cNvGraphicFramePr>
          <p:nvPr/>
        </p:nvGraphicFramePr>
        <p:xfrm>
          <a:off x="-180525" y="2636913"/>
          <a:ext cx="3813509" cy="3114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Text Box 12"/>
          <p:cNvSpPr txBox="1">
            <a:spLocks noChangeArrowheads="1"/>
          </p:cNvSpPr>
          <p:nvPr/>
        </p:nvSpPr>
        <p:spPr bwMode="auto">
          <a:xfrm>
            <a:off x="6372202" y="260648"/>
            <a:ext cx="244827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zh-TW" altLang="en-US" sz="4000" b="1" u="sng" dirty="0" smtClean="0">
                <a:solidFill>
                  <a:srgbClr val="F79646">
                    <a:lumMod val="50000"/>
                  </a:srgbClr>
                </a:solidFill>
                <a:latin typeface="標楷體" pitchFamily="65" charset="-120"/>
                <a:ea typeface="標楷體" pitchFamily="65" charset="-120"/>
              </a:rPr>
              <a:t>評量</a:t>
            </a:r>
            <a:r>
              <a:rPr lang="zh-TW" altLang="en-US" sz="4000" b="1" u="sng" dirty="0">
                <a:solidFill>
                  <a:srgbClr val="F79646">
                    <a:lumMod val="50000"/>
                  </a:srgbClr>
                </a:solidFill>
                <a:latin typeface="標楷體" pitchFamily="65" charset="-120"/>
                <a:ea typeface="標楷體" pitchFamily="65" charset="-120"/>
              </a:rPr>
              <a:t>原則</a:t>
            </a:r>
          </a:p>
        </p:txBody>
      </p:sp>
      <p:pic>
        <p:nvPicPr>
          <p:cNvPr id="2050" name="Picture 2" descr="\\192.168.0.64\RamDisk (R)\教學目標.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181894"/>
            <a:ext cx="8280921" cy="567610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a:xfrm>
            <a:off x="6228186" y="188642"/>
            <a:ext cx="2736304" cy="758825"/>
          </a:xfrm>
        </p:spPr>
        <p:txBody>
          <a:bodyPr/>
          <a:lstStyle/>
          <a:p>
            <a:r>
              <a:rPr lang="zh-TW" altLang="en-US" sz="4000" b="1" u="sng" dirty="0" smtClean="0">
                <a:solidFill>
                  <a:srgbClr val="F79646">
                    <a:lumMod val="50000"/>
                  </a:srgbClr>
                </a:solidFill>
                <a:latin typeface="標楷體" pitchFamily="65" charset="-120"/>
                <a:ea typeface="標楷體" pitchFamily="65" charset="-120"/>
                <a:cs typeface="+mn-cs"/>
              </a:rPr>
              <a:t>評量方式</a:t>
            </a:r>
            <a:r>
              <a:rPr lang="zh-TW" altLang="en-US" b="1" dirty="0" smtClean="0">
                <a:latin typeface="標楷體" pitchFamily="65" charset="-120"/>
                <a:ea typeface="標楷體" pitchFamily="65" charset="-120"/>
              </a:rPr>
              <a:t>　</a:t>
            </a:r>
            <a:endParaRPr lang="zh-TW" altLang="en-US" dirty="0" smtClean="0">
              <a:latin typeface="標楷體" pitchFamily="65" charset="-120"/>
              <a:ea typeface="標楷體" pitchFamily="65" charset="-120"/>
            </a:endParaRPr>
          </a:p>
        </p:txBody>
      </p:sp>
      <p:sp>
        <p:nvSpPr>
          <p:cNvPr id="60419" name="Rectangle 3"/>
          <p:cNvSpPr>
            <a:spLocks noGrp="1"/>
          </p:cNvSpPr>
          <p:nvPr>
            <p:ph type="body" idx="4294967295"/>
          </p:nvPr>
        </p:nvSpPr>
        <p:spPr>
          <a:xfrm>
            <a:off x="304800" y="1052736"/>
            <a:ext cx="8534400" cy="1079326"/>
          </a:xfrm>
        </p:spPr>
        <p:txBody>
          <a:bodyPr/>
          <a:lstStyle/>
          <a:p>
            <a:r>
              <a:rPr lang="zh-TW" altLang="en-US" dirty="0" smtClean="0">
                <a:latin typeface="標楷體" pitchFamily="65" charset="-120"/>
                <a:ea typeface="標楷體" pitchFamily="65" charset="-120"/>
              </a:rPr>
              <a:t>宜採</a:t>
            </a:r>
            <a:r>
              <a:rPr lang="zh-TW" altLang="en-US" b="1" dirty="0" smtClean="0">
                <a:solidFill>
                  <a:srgbClr val="FF0000"/>
                </a:solidFill>
                <a:latin typeface="標楷體" pitchFamily="65" charset="-120"/>
                <a:ea typeface="標楷體" pitchFamily="65" charset="-120"/>
              </a:rPr>
              <a:t>多元評量</a:t>
            </a:r>
            <a:r>
              <a:rPr lang="zh-TW" altLang="en-US" dirty="0" smtClean="0">
                <a:latin typeface="標楷體" pitchFamily="65" charset="-120"/>
                <a:ea typeface="標楷體" pitchFamily="65" charset="-120"/>
              </a:rPr>
              <a:t>方式，依據</a:t>
            </a:r>
            <a:r>
              <a:rPr lang="zh-TW" altLang="en-US" b="1" dirty="0" smtClean="0">
                <a:solidFill>
                  <a:srgbClr val="FF0000"/>
                </a:solidFill>
                <a:latin typeface="標楷體" pitchFamily="65" charset="-120"/>
                <a:ea typeface="標楷體" pitchFamily="65" charset="-120"/>
              </a:rPr>
              <a:t>評量目的</a:t>
            </a:r>
            <a:r>
              <a:rPr lang="zh-TW" altLang="en-US" dirty="0" smtClean="0">
                <a:latin typeface="標楷體" pitchFamily="65" charset="-120"/>
                <a:ea typeface="標楷體" pitchFamily="65" charset="-120"/>
              </a:rPr>
              <a:t>選取</a:t>
            </a:r>
            <a:r>
              <a:rPr lang="zh-TW" altLang="en-US" dirty="0" smtClean="0">
                <a:solidFill>
                  <a:srgbClr val="FF0000"/>
                </a:solidFill>
                <a:latin typeface="標楷體" pitchFamily="65" charset="-120"/>
                <a:ea typeface="標楷體" pitchFamily="65" charset="-120"/>
              </a:rPr>
              <a:t>適切</a:t>
            </a:r>
            <a:r>
              <a:rPr lang="zh-TW" altLang="en-US" dirty="0" smtClean="0">
                <a:latin typeface="標楷體" pitchFamily="65" charset="-120"/>
                <a:ea typeface="標楷體" pitchFamily="65" charset="-120"/>
              </a:rPr>
              <a:t>的</a:t>
            </a:r>
            <a:r>
              <a:rPr lang="zh-TW" altLang="en-US" dirty="0" smtClean="0">
                <a:solidFill>
                  <a:srgbClr val="FF0000"/>
                </a:solidFill>
                <a:latin typeface="標楷體" pitchFamily="65" charset="-120"/>
                <a:ea typeface="標楷體" pitchFamily="65" charset="-120"/>
              </a:rPr>
              <a:t>評量方式</a:t>
            </a:r>
            <a:r>
              <a:rPr lang="zh-TW" altLang="en-US" dirty="0" smtClean="0">
                <a:latin typeface="標楷體" pitchFamily="65" charset="-120"/>
                <a:ea typeface="標楷體" pitchFamily="65" charset="-120"/>
              </a:rPr>
              <a:t>。本領域可採的評量方式如下</a:t>
            </a:r>
            <a:r>
              <a:rPr lang="en-US" altLang="zh-TW" dirty="0" smtClean="0">
                <a:latin typeface="標楷體" pitchFamily="65" charset="-120"/>
                <a:ea typeface="標楷體" pitchFamily="65" charset="-120"/>
              </a:rPr>
              <a:t>:</a:t>
            </a:r>
          </a:p>
        </p:txBody>
      </p:sp>
      <p:graphicFrame>
        <p:nvGraphicFramePr>
          <p:cNvPr id="4" name="資料庫圖表 3"/>
          <p:cNvGraphicFramePr/>
          <p:nvPr/>
        </p:nvGraphicFramePr>
        <p:xfrm>
          <a:off x="899592" y="2132856"/>
          <a:ext cx="7704856"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l="23738" t="28503" r="23107" b="4318"/>
          <a:stretch>
            <a:fillRect/>
          </a:stretch>
        </p:blipFill>
        <p:spPr bwMode="auto">
          <a:xfrm>
            <a:off x="503550" y="908720"/>
            <a:ext cx="8136904" cy="5544616"/>
          </a:xfrm>
          <a:prstGeom prst="rect">
            <a:avLst/>
          </a:prstGeom>
          <a:noFill/>
          <a:ln w="9525">
            <a:noFill/>
            <a:miter lim="800000"/>
            <a:headEnd/>
            <a:tailEnd/>
          </a:ln>
        </p:spPr>
      </p:pic>
      <p:sp>
        <p:nvSpPr>
          <p:cNvPr id="3" name="文字方塊 2"/>
          <p:cNvSpPr txBox="1"/>
          <p:nvPr/>
        </p:nvSpPr>
        <p:spPr>
          <a:xfrm>
            <a:off x="2627787" y="548688"/>
            <a:ext cx="6314549" cy="430887"/>
          </a:xfrm>
          <a:prstGeom prst="rect">
            <a:avLst/>
          </a:prstGeom>
          <a:noFill/>
        </p:spPr>
        <p:txBody>
          <a:bodyPr wrap="none" rtlCol="0">
            <a:spAutoFit/>
          </a:bodyPr>
          <a:lstStyle/>
          <a:p>
            <a:r>
              <a:rPr lang="zh-TW" altLang="en-US" sz="2200" dirty="0" smtClean="0">
                <a:latin typeface="標楷體" pitchFamily="65" charset="-120"/>
                <a:ea typeface="標楷體" pitchFamily="65" charset="-120"/>
              </a:rPr>
              <a:t>多元評量教學設計  </a:t>
            </a:r>
            <a:r>
              <a:rPr lang="zh-TW" altLang="en-US" sz="2000" dirty="0" smtClean="0">
                <a:latin typeface="標楷體" pitchFamily="65" charset="-120"/>
                <a:ea typeface="標楷體" pitchFamily="65" charset="-120"/>
              </a:rPr>
              <a:t>設計者：新北市頭前國中王台琴</a:t>
            </a:r>
            <a:endParaRPr lang="zh-TW" altLang="en-US" sz="2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b="1" dirty="0" smtClean="0">
                <a:latin typeface="標楷體" pitchFamily="65" charset="-120"/>
                <a:ea typeface="標楷體" pitchFamily="65" charset="-120"/>
              </a:rPr>
              <a:t>評量</a:t>
            </a:r>
            <a:r>
              <a:rPr lang="zh-TW" altLang="zh-TW" b="1" dirty="0" smtClean="0">
                <a:latin typeface="標楷體" pitchFamily="65" charset="-120"/>
                <a:ea typeface="標楷體" pitchFamily="65" charset="-120"/>
              </a:rPr>
              <a:t>基準與規準</a:t>
            </a:r>
            <a:endParaRPr lang="zh-TW" altLang="en-US" dirty="0">
              <a:latin typeface="標楷體" pitchFamily="65" charset="-120"/>
              <a:ea typeface="標楷體" pitchFamily="65" charset="-120"/>
            </a:endParaRPr>
          </a:p>
        </p:txBody>
      </p:sp>
      <p:sp>
        <p:nvSpPr>
          <p:cNvPr id="7" name="內容版面配置區 6"/>
          <p:cNvSpPr>
            <a:spLocks noGrp="1"/>
          </p:cNvSpPr>
          <p:nvPr>
            <p:ph idx="1"/>
          </p:nvPr>
        </p:nvSpPr>
        <p:spPr>
          <a:xfrm>
            <a:off x="914400" y="1196752"/>
            <a:ext cx="8229600" cy="5184576"/>
          </a:xfrm>
        </p:spPr>
        <p:txBody>
          <a:bodyPr/>
          <a:lstStyle/>
          <a:p>
            <a:pPr>
              <a:buNone/>
            </a:pPr>
            <a:r>
              <a:rPr lang="zh-TW" altLang="zh-TW" b="1" dirty="0" smtClean="0">
                <a:latin typeface="標楷體" pitchFamily="65" charset="-120"/>
                <a:ea typeface="標楷體" pitchFamily="65" charset="-120"/>
              </a:rPr>
              <a:t>一、基準：</a:t>
            </a:r>
            <a:endParaRPr lang="zh-TW" altLang="zh-TW" dirty="0" smtClean="0">
              <a:latin typeface="標楷體" pitchFamily="65" charset="-120"/>
              <a:ea typeface="標楷體" pitchFamily="65" charset="-120"/>
            </a:endParaRPr>
          </a:p>
          <a:p>
            <a:pPr>
              <a:buNone/>
            </a:pPr>
            <a:r>
              <a:rPr lang="zh-TW" altLang="zh-TW" dirty="0" smtClean="0">
                <a:latin typeface="標楷體" pitchFamily="65" charset="-120"/>
                <a:ea typeface="標楷體" pitchFamily="65" charset="-120"/>
              </a:rPr>
              <a:t>能否理解生產行為的概念及瞭解生產要素的</a:t>
            </a:r>
            <a:endParaRPr lang="en-US" altLang="zh-TW" dirty="0" smtClean="0">
              <a:latin typeface="標楷體" pitchFamily="65" charset="-120"/>
              <a:ea typeface="標楷體" pitchFamily="65" charset="-120"/>
            </a:endParaRPr>
          </a:p>
          <a:p>
            <a:pPr>
              <a:buNone/>
            </a:pPr>
            <a:r>
              <a:rPr lang="zh-TW" altLang="zh-TW" dirty="0" smtClean="0">
                <a:latin typeface="標楷體" pitchFamily="65" charset="-120"/>
                <a:ea typeface="標楷體" pitchFamily="65" charset="-120"/>
              </a:rPr>
              <a:t>種類並運用於日常生活中。</a:t>
            </a:r>
          </a:p>
          <a:p>
            <a:pPr>
              <a:buNone/>
            </a:pPr>
            <a:r>
              <a:rPr lang="zh-TW" altLang="zh-TW" b="1" dirty="0" smtClean="0">
                <a:latin typeface="標楷體" pitchFamily="65" charset="-120"/>
                <a:ea typeface="標楷體" pitchFamily="65" charset="-120"/>
              </a:rPr>
              <a:t>二、規準：</a:t>
            </a:r>
            <a:endParaRPr lang="zh-TW"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A</a:t>
            </a:r>
            <a:r>
              <a:rPr lang="zh-TW" altLang="zh-TW" dirty="0" smtClean="0">
                <a:latin typeface="標楷體" pitchFamily="65" charset="-120"/>
                <a:ea typeface="標楷體" pitchFamily="65" charset="-120"/>
              </a:rPr>
              <a:t>：能完整的寫出生產要素並予以分類</a:t>
            </a:r>
          </a:p>
          <a:p>
            <a:pPr>
              <a:buNone/>
            </a:pPr>
            <a:r>
              <a:rPr lang="en-US" altLang="zh-TW" dirty="0" smtClean="0">
                <a:latin typeface="標楷體" pitchFamily="65" charset="-120"/>
                <a:ea typeface="標楷體" pitchFamily="65" charset="-120"/>
              </a:rPr>
              <a:t>B</a:t>
            </a:r>
            <a:r>
              <a:rPr lang="zh-TW" altLang="zh-TW" dirty="0" smtClean="0">
                <a:latin typeface="標楷體" pitchFamily="65" charset="-120"/>
                <a:ea typeface="標楷體" pitchFamily="65" charset="-120"/>
              </a:rPr>
              <a:t>：能寫出部分生產要素並予以分類</a:t>
            </a:r>
          </a:p>
          <a:p>
            <a:pPr>
              <a:buNone/>
            </a:pPr>
            <a:r>
              <a:rPr lang="en-US" altLang="zh-TW" dirty="0" smtClean="0">
                <a:latin typeface="標楷體" pitchFamily="65" charset="-120"/>
                <a:ea typeface="標楷體" pitchFamily="65" charset="-120"/>
              </a:rPr>
              <a:t>C</a:t>
            </a:r>
            <a:r>
              <a:rPr lang="zh-TW" altLang="zh-TW" dirty="0" smtClean="0">
                <a:latin typeface="標楷體" pitchFamily="65" charset="-120"/>
                <a:ea typeface="標楷體" pitchFamily="65" charset="-120"/>
              </a:rPr>
              <a:t>：能寫出部分生產要素但分類錯誤</a:t>
            </a:r>
          </a:p>
          <a:p>
            <a:pPr>
              <a:buNone/>
            </a:pPr>
            <a:r>
              <a:rPr lang="en-US" altLang="zh-TW" dirty="0" smtClean="0">
                <a:latin typeface="標楷體" pitchFamily="65" charset="-120"/>
                <a:ea typeface="標楷體" pitchFamily="65" charset="-120"/>
              </a:rPr>
              <a:t>D</a:t>
            </a:r>
            <a:r>
              <a:rPr lang="zh-TW" altLang="zh-TW" dirty="0" smtClean="0">
                <a:latin typeface="標楷體" pitchFamily="65" charset="-120"/>
                <a:ea typeface="標楷體" pitchFamily="65" charset="-120"/>
              </a:rPr>
              <a:t>：只能寫出部分生產要素</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E</a:t>
            </a:r>
            <a:r>
              <a:rPr lang="zh-TW" altLang="en-US" dirty="0" smtClean="0">
                <a:latin typeface="標楷體" pitchFamily="65" charset="-120"/>
                <a:ea typeface="標楷體" pitchFamily="65" charset="-120"/>
              </a:rPr>
              <a:t>：未作答</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43000"/>
          </a:xfrm>
        </p:spPr>
        <p:txBody>
          <a:bodyPr/>
          <a:lstStyle/>
          <a:p>
            <a:r>
              <a:rPr lang="zh-TW" altLang="zh-TW" dirty="0" smtClean="0">
                <a:latin typeface="標楷體" pitchFamily="65" charset="-120"/>
                <a:ea typeface="標楷體" pitchFamily="65" charset="-120"/>
              </a:rPr>
              <a:t>教學活動</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215516" y="1124744"/>
            <a:ext cx="8928484" cy="5517232"/>
          </a:xfrm>
        </p:spPr>
        <p:txBody>
          <a:bodyPr/>
          <a:lstStyle/>
          <a:p>
            <a:pPr>
              <a:buNone/>
            </a:pPr>
            <a:r>
              <a:rPr lang="zh-TW" altLang="zh-TW" sz="2800" b="1" dirty="0" smtClean="0">
                <a:latin typeface="標楷體" pitchFamily="65" charset="-120"/>
                <a:ea typeface="標楷體" pitchFamily="65" charset="-120"/>
              </a:rPr>
              <a:t>一、分組活動：</a:t>
            </a:r>
            <a:endParaRPr lang="zh-TW" altLang="zh-TW" sz="2800" dirty="0" smtClean="0">
              <a:latin typeface="標楷體" pitchFamily="65" charset="-120"/>
              <a:ea typeface="標楷體" pitchFamily="65" charset="-120"/>
            </a:endParaRPr>
          </a:p>
          <a:p>
            <a:pPr>
              <a:buNone/>
            </a:pP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一</a:t>
            </a: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將學生分成六組，每組約</a:t>
            </a:r>
            <a:r>
              <a:rPr lang="en-US" altLang="zh-TW" sz="2400" dirty="0" smtClean="0">
                <a:latin typeface="標楷體" pitchFamily="65" charset="-120"/>
                <a:ea typeface="標楷體" pitchFamily="65" charset="-120"/>
              </a:rPr>
              <a:t>4-5</a:t>
            </a:r>
            <a:r>
              <a:rPr lang="zh-TW" altLang="zh-TW" sz="2400" dirty="0" smtClean="0">
                <a:latin typeface="標楷體" pitchFamily="65" charset="-120"/>
                <a:ea typeface="標楷體" pitchFamily="65" charset="-120"/>
              </a:rPr>
              <a:t>人，選出組長並填寫分工表。</a:t>
            </a:r>
          </a:p>
          <a:p>
            <a:pPr>
              <a:buNone/>
            </a:pP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二</a:t>
            </a: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各組發下大海報一張及學習單，提醒學生活動進行方式與</a:t>
            </a:r>
            <a:r>
              <a:rPr lang="en-US" altLang="zh-TW" sz="2400" dirty="0" smtClean="0">
                <a:latin typeface="標楷體" pitchFamily="65" charset="-120"/>
                <a:ea typeface="標楷體" pitchFamily="65" charset="-120"/>
              </a:rPr>
              <a:t> </a:t>
            </a:r>
          </a:p>
          <a:p>
            <a:pPr>
              <a:buNone/>
            </a:pPr>
            <a:r>
              <a:rPr lang="en-US" altLang="zh-TW"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精神。</a:t>
            </a:r>
          </a:p>
          <a:p>
            <a:pPr>
              <a:buNone/>
            </a:pP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三</a:t>
            </a: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由組長帶領閱讀學習單並進行討論。</a:t>
            </a:r>
          </a:p>
          <a:p>
            <a:pPr>
              <a:buNone/>
            </a:pP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四</a:t>
            </a: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各組在海報上寫出要生產的產品及需要用到的生產要素，</a:t>
            </a:r>
            <a:endParaRPr lang="en-US" altLang="zh-TW" sz="2400" dirty="0" smtClean="0">
              <a:latin typeface="標楷體" pitchFamily="65" charset="-120"/>
              <a:ea typeface="標楷體" pitchFamily="65" charset="-120"/>
            </a:endParaRPr>
          </a:p>
          <a:p>
            <a:pPr>
              <a:buNone/>
            </a:pPr>
            <a:r>
              <a:rPr lang="en-US" altLang="zh-TW"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並</a:t>
            </a:r>
            <a:r>
              <a:rPr lang="zh-TW" altLang="en-US" sz="2400" dirty="0" smtClean="0">
                <a:latin typeface="標楷體" pitchFamily="65" charset="-120"/>
                <a:ea typeface="標楷體" pitchFamily="65" charset="-120"/>
              </a:rPr>
              <a:t>運用</a:t>
            </a:r>
            <a:r>
              <a:rPr lang="zh-TW" altLang="zh-TW" sz="2400" dirty="0" smtClean="0">
                <a:latin typeface="標楷體" pitchFamily="65" charset="-120"/>
                <a:ea typeface="標楷體" pitchFamily="65" charset="-120"/>
              </a:rPr>
              <a:t>分析矩陣摘要法予以分類。</a:t>
            </a:r>
          </a:p>
          <a:p>
            <a:pPr>
              <a:buNone/>
            </a:pP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五</a:t>
            </a: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各組將完成的海報張貼於黑板上，並派代表上臺報告討論</a:t>
            </a:r>
            <a:endParaRPr lang="en-US" altLang="zh-TW" sz="2400" dirty="0" smtClean="0">
              <a:latin typeface="標楷體" pitchFamily="65" charset="-120"/>
              <a:ea typeface="標楷體" pitchFamily="65" charset="-120"/>
            </a:endParaRPr>
          </a:p>
          <a:p>
            <a:pPr>
              <a:buNone/>
            </a:pPr>
            <a:r>
              <a:rPr lang="en-US" altLang="zh-TW"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結果。</a:t>
            </a:r>
          </a:p>
          <a:p>
            <a:pPr>
              <a:buNone/>
            </a:pP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六</a:t>
            </a: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由分享及交換意見中，知道生產要素</a:t>
            </a:r>
            <a:r>
              <a:rPr lang="zh-TW" altLang="en-US" sz="2400" dirty="0" smtClean="0">
                <a:latin typeface="標楷體" pitchFamily="65" charset="-120"/>
                <a:ea typeface="標楷體" pitchFamily="65" charset="-120"/>
              </a:rPr>
              <a:t>的</a:t>
            </a:r>
            <a:r>
              <a:rPr lang="zh-TW" altLang="zh-TW" sz="2400" dirty="0" smtClean="0">
                <a:latin typeface="標楷體" pitchFamily="65" charset="-120"/>
                <a:ea typeface="標楷體" pitchFamily="65" charset="-120"/>
              </a:rPr>
              <a:t>種類。</a:t>
            </a:r>
          </a:p>
          <a:p>
            <a:pPr>
              <a:buNone/>
            </a:pPr>
            <a:r>
              <a:rPr lang="zh-TW" altLang="zh-TW" sz="2800" b="1" dirty="0" smtClean="0">
                <a:latin typeface="標楷體" pitchFamily="65" charset="-120"/>
                <a:ea typeface="標楷體" pitchFamily="65" charset="-120"/>
              </a:rPr>
              <a:t>二、老師總結給予回饋並補充說明。</a:t>
            </a:r>
          </a:p>
          <a:p>
            <a:endParaRPr lang="zh-TW" altLang="en-US" sz="2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cstate="print"/>
          <a:srcRect l="23738" t="28503" r="23107" b="4318"/>
          <a:stretch>
            <a:fillRect/>
          </a:stretch>
        </p:blipFill>
        <p:spPr bwMode="auto">
          <a:xfrm>
            <a:off x="611562" y="692696"/>
            <a:ext cx="7920880"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7990" t="31190" r="28068" b="4318"/>
          <a:stretch>
            <a:fillRect/>
          </a:stretch>
        </p:blipFill>
        <p:spPr bwMode="auto">
          <a:xfrm>
            <a:off x="467544" y="764704"/>
            <a:ext cx="8208912"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28596" y="500042"/>
            <a:ext cx="8422106" cy="631925"/>
          </a:xfrm>
        </p:spPr>
        <p:txBody>
          <a:bodyPr/>
          <a:lstStyle/>
          <a:p>
            <a:r>
              <a:rPr lang="zh-TW" altLang="en-US" sz="4000" dirty="0" smtClean="0"/>
              <a:t>關注學習風格</a:t>
            </a:r>
            <a:r>
              <a:rPr lang="zh-TW" altLang="en-US" sz="2800" dirty="0" smtClean="0"/>
              <a:t>（</a:t>
            </a:r>
            <a:r>
              <a:rPr lang="en-US" altLang="zh-TW" sz="2800" dirty="0"/>
              <a:t>focus on learning profile</a:t>
            </a:r>
            <a:r>
              <a:rPr lang="zh-TW" altLang="en-US" sz="2800" dirty="0" smtClean="0"/>
              <a:t>）</a:t>
            </a:r>
            <a:endParaRPr lang="zh-TW" altLang="en-US" sz="2800" dirty="0"/>
          </a:p>
        </p:txBody>
      </p:sp>
      <p:sp>
        <p:nvSpPr>
          <p:cNvPr id="5" name="矩形 4"/>
          <p:cNvSpPr/>
          <p:nvPr/>
        </p:nvSpPr>
        <p:spPr>
          <a:xfrm>
            <a:off x="7947255" y="6488677"/>
            <a:ext cx="1746568" cy="276999"/>
          </a:xfrm>
          <a:prstGeom prst="rect">
            <a:avLst/>
          </a:prstGeom>
        </p:spPr>
        <p:txBody>
          <a:bodyPr wrap="none">
            <a:spAutoFit/>
          </a:bodyPr>
          <a:lstStyle/>
          <a:p>
            <a:r>
              <a:rPr lang="en-US" altLang="zh-TW" sz="1200" dirty="0" smtClean="0"/>
              <a:t>(</a:t>
            </a:r>
            <a:r>
              <a:rPr lang="en-US" altLang="zh-TW" sz="1200" dirty="0"/>
              <a:t>Tomlinson</a:t>
            </a:r>
            <a:r>
              <a:rPr lang="en-US" altLang="zh-TW" sz="1200" dirty="0" smtClean="0"/>
              <a:t>, 2001</a:t>
            </a:r>
            <a:r>
              <a:rPr lang="zh-TW" altLang="en-US" sz="1200" dirty="0" smtClean="0"/>
              <a:t> </a:t>
            </a:r>
            <a:r>
              <a:rPr lang="en-US" altLang="zh-TW" sz="1200" dirty="0" smtClean="0"/>
              <a:t>: 61) </a:t>
            </a:r>
            <a:endParaRPr lang="zh-TW" altLang="en-US" sz="1200" dirty="0"/>
          </a:p>
        </p:txBody>
      </p:sp>
      <p:graphicFrame>
        <p:nvGraphicFramePr>
          <p:cNvPr id="6" name="表格 5"/>
          <p:cNvGraphicFramePr>
            <a:graphicFrameLocks noGrp="1"/>
          </p:cNvGraphicFramePr>
          <p:nvPr>
            <p:extLst>
              <p:ext uri="{D42A27DB-BD31-4B8C-83A1-F6EECF244321}">
                <p14:modId xmlns:p14="http://schemas.microsoft.com/office/powerpoint/2010/main" xmlns="" val="2365404621"/>
              </p:ext>
            </p:extLst>
          </p:nvPr>
        </p:nvGraphicFramePr>
        <p:xfrm>
          <a:off x="714348" y="1643050"/>
          <a:ext cx="1806893" cy="1524000"/>
        </p:xfrm>
        <a:graphic>
          <a:graphicData uri="http://schemas.openxmlformats.org/drawingml/2006/table">
            <a:tbl>
              <a:tblPr firstRow="1" firstCol="1"/>
              <a:tblGrid>
                <a:gridCol w="1806893"/>
              </a:tblGrid>
              <a:tr h="0">
                <a:tc>
                  <a:txBody>
                    <a:bodyPr/>
                    <a:lstStyle/>
                    <a:p>
                      <a:pPr>
                        <a:spcAft>
                          <a:spcPts val="0"/>
                        </a:spcAft>
                      </a:pPr>
                      <a:r>
                        <a:rPr lang="zh-TW" sz="2000" kern="100" dirty="0">
                          <a:effectLst/>
                          <a:latin typeface="Calibri"/>
                          <a:ea typeface="標楷體"/>
                          <a:cs typeface="Times New Roman"/>
                        </a:rPr>
                        <a:t>小組導向</a:t>
                      </a:r>
                      <a:endParaRPr lang="zh-TW" sz="2000" kern="100" dirty="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DDD9C3"/>
                    </a:solidFill>
                  </a:tcPr>
                </a:tc>
              </a:tr>
              <a:tr h="0">
                <a:tc>
                  <a:txBody>
                    <a:bodyPr/>
                    <a:lstStyle/>
                    <a:p>
                      <a:pPr>
                        <a:spcAft>
                          <a:spcPts val="0"/>
                        </a:spcAft>
                      </a:pPr>
                      <a:r>
                        <a:rPr lang="zh-TW" sz="2000" kern="100" dirty="0">
                          <a:effectLst/>
                          <a:latin typeface="Calibri"/>
                          <a:ea typeface="標楷體"/>
                          <a:cs typeface="Times New Roman"/>
                        </a:rPr>
                        <a:t>個人</a:t>
                      </a:r>
                      <a:r>
                        <a:rPr lang="en-US" sz="2000" kern="100" dirty="0">
                          <a:effectLst/>
                          <a:latin typeface="Calibri"/>
                          <a:ea typeface="標楷體"/>
                          <a:cs typeface="Times New Roman"/>
                        </a:rPr>
                        <a:t>/</a:t>
                      </a:r>
                      <a:r>
                        <a:rPr lang="zh-TW" sz="2000" kern="100" dirty="0">
                          <a:effectLst/>
                          <a:latin typeface="Calibri"/>
                          <a:ea typeface="標楷體"/>
                          <a:cs typeface="Times New Roman"/>
                        </a:rPr>
                        <a:t>自我導向</a:t>
                      </a:r>
                      <a:endParaRPr lang="zh-TW" sz="2000" kern="100" dirty="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tcPr>
                </a:tc>
              </a:tr>
              <a:tr h="0">
                <a:tc>
                  <a:txBody>
                    <a:bodyPr/>
                    <a:lstStyle/>
                    <a:p>
                      <a:pPr>
                        <a:spcAft>
                          <a:spcPts val="0"/>
                        </a:spcAft>
                      </a:pPr>
                      <a:r>
                        <a:rPr lang="zh-TW" sz="2000" kern="100" dirty="0">
                          <a:effectLst/>
                          <a:latin typeface="Calibri"/>
                          <a:ea typeface="標楷體"/>
                          <a:cs typeface="Times New Roman"/>
                        </a:rPr>
                        <a:t>小組</a:t>
                      </a:r>
                      <a:r>
                        <a:rPr lang="en-US" sz="2000" kern="100" dirty="0">
                          <a:effectLst/>
                          <a:latin typeface="Calibri"/>
                          <a:ea typeface="標楷體"/>
                          <a:cs typeface="Times New Roman"/>
                        </a:rPr>
                        <a:t>/</a:t>
                      </a:r>
                      <a:r>
                        <a:rPr lang="zh-TW" sz="2000" kern="100" dirty="0">
                          <a:effectLst/>
                          <a:latin typeface="Calibri"/>
                          <a:ea typeface="標楷體"/>
                          <a:cs typeface="Times New Roman"/>
                        </a:rPr>
                        <a:t>同伴導向</a:t>
                      </a:r>
                      <a:endParaRPr lang="zh-TW" sz="2000" kern="100" dirty="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tcPr>
                </a:tc>
              </a:tr>
              <a:tr h="0">
                <a:tc>
                  <a:txBody>
                    <a:bodyPr/>
                    <a:lstStyle/>
                    <a:p>
                      <a:pPr>
                        <a:spcAft>
                          <a:spcPts val="0"/>
                        </a:spcAft>
                      </a:pPr>
                      <a:r>
                        <a:rPr lang="zh-TW" sz="2000" kern="100" dirty="0">
                          <a:effectLst/>
                          <a:latin typeface="Calibri"/>
                          <a:ea typeface="標楷體"/>
                          <a:cs typeface="Times New Roman"/>
                        </a:rPr>
                        <a:t>成人導向</a:t>
                      </a:r>
                      <a:endParaRPr lang="zh-TW" sz="2000" kern="100" dirty="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tcPr>
                </a:tc>
              </a:tr>
              <a:tr h="138221">
                <a:tc>
                  <a:txBody>
                    <a:bodyPr/>
                    <a:lstStyle/>
                    <a:p>
                      <a:pPr>
                        <a:spcAft>
                          <a:spcPts val="0"/>
                        </a:spcAft>
                      </a:pPr>
                      <a:r>
                        <a:rPr lang="zh-TW" sz="2000" kern="100" dirty="0">
                          <a:effectLst/>
                          <a:latin typeface="Calibri"/>
                          <a:ea typeface="標楷體"/>
                          <a:cs typeface="Times New Roman"/>
                        </a:rPr>
                        <a:t>以上方式結合</a:t>
                      </a:r>
                      <a:endParaRPr lang="zh-TW" sz="2000" kern="100" dirty="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xmlns="" val="2537567785"/>
              </p:ext>
            </p:extLst>
          </p:nvPr>
        </p:nvGraphicFramePr>
        <p:xfrm>
          <a:off x="2857488" y="1643050"/>
          <a:ext cx="3149929" cy="4572000"/>
        </p:xfrm>
        <a:graphic>
          <a:graphicData uri="http://schemas.openxmlformats.org/drawingml/2006/table">
            <a:tbl>
              <a:tblPr firstRow="1" firstCol="1" bandRow="1"/>
              <a:tblGrid>
                <a:gridCol w="3149929"/>
              </a:tblGrid>
              <a:tr h="0">
                <a:tc>
                  <a:txBody>
                    <a:bodyPr/>
                    <a:lstStyle/>
                    <a:p>
                      <a:pPr>
                        <a:spcAft>
                          <a:spcPts val="0"/>
                        </a:spcAft>
                      </a:pPr>
                      <a:r>
                        <a:rPr lang="zh-TW" sz="2000" kern="100" dirty="0">
                          <a:effectLst/>
                          <a:latin typeface="Calibri"/>
                          <a:ea typeface="標楷體"/>
                          <a:cs typeface="Times New Roman"/>
                        </a:rPr>
                        <a:t>認知風格</a:t>
                      </a:r>
                      <a:endParaRPr lang="zh-TW" sz="2000" kern="100" dirty="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DBE5F1"/>
                    </a:solidFill>
                  </a:tcPr>
                </a:tc>
              </a:tr>
              <a:tr h="0">
                <a:tc>
                  <a:txBody>
                    <a:bodyPr/>
                    <a:lstStyle/>
                    <a:p>
                      <a:pPr>
                        <a:spcAft>
                          <a:spcPts val="0"/>
                        </a:spcAft>
                      </a:pPr>
                      <a:r>
                        <a:rPr lang="zh-TW" sz="2000" kern="100" dirty="0">
                          <a:effectLst/>
                          <a:latin typeface="Calibri"/>
                          <a:ea typeface="標楷體"/>
                          <a:cs typeface="Times New Roman"/>
                        </a:rPr>
                        <a:t>創造性的</a:t>
                      </a:r>
                      <a:r>
                        <a:rPr lang="en-US" sz="2000" kern="100" dirty="0">
                          <a:effectLst/>
                          <a:latin typeface="Calibri"/>
                          <a:ea typeface="標楷體"/>
                          <a:cs typeface="Times New Roman"/>
                        </a:rPr>
                        <a:t>/</a:t>
                      </a:r>
                      <a:r>
                        <a:rPr lang="zh-TW" sz="2000" kern="100" dirty="0">
                          <a:effectLst/>
                          <a:latin typeface="Calibri"/>
                          <a:ea typeface="標楷體"/>
                          <a:cs typeface="Times New Roman"/>
                        </a:rPr>
                        <a:t>遵從性的</a:t>
                      </a:r>
                      <a:endParaRPr lang="zh-TW" sz="2000" kern="100" dirty="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altLang="en-US" sz="2000" kern="100" dirty="0" smtClean="0">
                          <a:effectLst/>
                          <a:latin typeface="Calibri"/>
                          <a:ea typeface="標楷體"/>
                          <a:cs typeface="Times New Roman"/>
                        </a:rPr>
                        <a:t>精華（</a:t>
                      </a:r>
                      <a:r>
                        <a:rPr lang="en-US" altLang="zh-TW" sz="2000" kern="100" dirty="0" smtClean="0">
                          <a:effectLst/>
                          <a:latin typeface="Calibri"/>
                          <a:ea typeface="+mn-ea"/>
                          <a:cs typeface="Times New Roman"/>
                        </a:rPr>
                        <a:t>essence</a:t>
                      </a:r>
                      <a:r>
                        <a:rPr lang="zh-TW" altLang="en-US" sz="2000" kern="100" dirty="0" smtClean="0">
                          <a:effectLst/>
                          <a:latin typeface="Calibri"/>
                          <a:ea typeface="標楷體"/>
                          <a:cs typeface="Times New Roman"/>
                        </a:rPr>
                        <a:t>）</a:t>
                      </a:r>
                      <a:r>
                        <a:rPr lang="en-US" sz="2000" kern="100" dirty="0" smtClean="0">
                          <a:effectLst/>
                          <a:latin typeface="Calibri"/>
                          <a:ea typeface="標楷體"/>
                          <a:cs typeface="Times New Roman"/>
                        </a:rPr>
                        <a:t>/</a:t>
                      </a:r>
                      <a:r>
                        <a:rPr lang="zh-TW" sz="2000" kern="100" dirty="0">
                          <a:effectLst/>
                          <a:latin typeface="Calibri"/>
                          <a:ea typeface="標楷體"/>
                          <a:cs typeface="Times New Roman"/>
                        </a:rPr>
                        <a:t>事實</a:t>
                      </a:r>
                      <a:endParaRPr lang="zh-TW" sz="2000" kern="100" dirty="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a:effectLst/>
                          <a:latin typeface="Calibri"/>
                          <a:ea typeface="標楷體"/>
                          <a:cs typeface="Times New Roman"/>
                        </a:rPr>
                        <a:t>整體到部分</a:t>
                      </a:r>
                      <a:r>
                        <a:rPr lang="en-US" sz="2000" kern="100">
                          <a:effectLst/>
                          <a:latin typeface="Calibri"/>
                          <a:ea typeface="標楷體"/>
                          <a:cs typeface="Times New Roman"/>
                        </a:rPr>
                        <a:t>/</a:t>
                      </a:r>
                      <a:r>
                        <a:rPr lang="zh-TW" sz="2000" kern="100">
                          <a:effectLst/>
                          <a:latin typeface="Calibri"/>
                          <a:ea typeface="標楷體"/>
                          <a:cs typeface="Times New Roman"/>
                        </a:rPr>
                        <a:t>部分到整體</a:t>
                      </a:r>
                      <a:endParaRPr lang="zh-TW" sz="2000" kern="10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effectLst/>
                          <a:latin typeface="Calibri"/>
                          <a:ea typeface="標楷體"/>
                          <a:cs typeface="Times New Roman"/>
                        </a:rPr>
                        <a:t>有表現力的</a:t>
                      </a:r>
                      <a:r>
                        <a:rPr lang="en-US" sz="2000" kern="100" dirty="0">
                          <a:effectLst/>
                          <a:latin typeface="Calibri"/>
                          <a:ea typeface="標楷體"/>
                          <a:cs typeface="Times New Roman"/>
                        </a:rPr>
                        <a:t>/</a:t>
                      </a:r>
                      <a:r>
                        <a:rPr lang="zh-TW" sz="2000" kern="100" dirty="0">
                          <a:effectLst/>
                          <a:latin typeface="Calibri"/>
                          <a:ea typeface="標楷體"/>
                          <a:cs typeface="Times New Roman"/>
                        </a:rPr>
                        <a:t>受控制的</a:t>
                      </a:r>
                      <a:endParaRPr lang="zh-TW" sz="2000" kern="100" dirty="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a:effectLst/>
                          <a:latin typeface="Calibri"/>
                          <a:ea typeface="標楷體"/>
                          <a:cs typeface="Times New Roman"/>
                        </a:rPr>
                        <a:t>非線性的</a:t>
                      </a:r>
                      <a:r>
                        <a:rPr lang="en-US" sz="2000" kern="100">
                          <a:effectLst/>
                          <a:latin typeface="Calibri"/>
                          <a:ea typeface="標楷體"/>
                          <a:cs typeface="Times New Roman"/>
                        </a:rPr>
                        <a:t>/</a:t>
                      </a:r>
                      <a:r>
                        <a:rPr lang="zh-TW" sz="2000" kern="100">
                          <a:effectLst/>
                          <a:latin typeface="Calibri"/>
                          <a:ea typeface="標楷體"/>
                          <a:cs typeface="Times New Roman"/>
                        </a:rPr>
                        <a:t>線性的</a:t>
                      </a:r>
                      <a:endParaRPr lang="zh-TW" sz="2000" kern="10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a:effectLst/>
                          <a:latin typeface="Calibri"/>
                          <a:ea typeface="標楷體"/>
                          <a:cs typeface="Times New Roman"/>
                        </a:rPr>
                        <a:t>歸納的</a:t>
                      </a:r>
                      <a:r>
                        <a:rPr lang="en-US" sz="2000" kern="100">
                          <a:effectLst/>
                          <a:latin typeface="Calibri"/>
                          <a:ea typeface="標楷體"/>
                          <a:cs typeface="Times New Roman"/>
                        </a:rPr>
                        <a:t>/</a:t>
                      </a:r>
                      <a:r>
                        <a:rPr lang="zh-TW" sz="2000" kern="100">
                          <a:effectLst/>
                          <a:latin typeface="Calibri"/>
                          <a:ea typeface="標楷體"/>
                          <a:cs typeface="Times New Roman"/>
                        </a:rPr>
                        <a:t>推理的</a:t>
                      </a:r>
                      <a:endParaRPr lang="zh-TW" sz="2000" kern="10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effectLst/>
                          <a:latin typeface="Calibri"/>
                          <a:ea typeface="標楷體"/>
                          <a:cs typeface="Times New Roman"/>
                        </a:rPr>
                        <a:t>人員導向</a:t>
                      </a:r>
                      <a:r>
                        <a:rPr lang="en-US" sz="2000" kern="100" dirty="0">
                          <a:effectLst/>
                          <a:latin typeface="Calibri"/>
                          <a:ea typeface="標楷體"/>
                          <a:cs typeface="Times New Roman"/>
                        </a:rPr>
                        <a:t>/</a:t>
                      </a:r>
                      <a:r>
                        <a:rPr lang="zh-TW" sz="2000" kern="100" dirty="0">
                          <a:effectLst/>
                          <a:latin typeface="Calibri"/>
                          <a:ea typeface="標楷體"/>
                          <a:cs typeface="Times New Roman"/>
                        </a:rPr>
                        <a:t>任務或目標導向</a:t>
                      </a:r>
                      <a:endParaRPr lang="zh-TW" sz="2000" kern="100" dirty="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a:effectLst/>
                          <a:latin typeface="Calibri"/>
                          <a:ea typeface="標楷體"/>
                          <a:cs typeface="Times New Roman"/>
                        </a:rPr>
                        <a:t>具體的</a:t>
                      </a:r>
                      <a:r>
                        <a:rPr lang="en-US" sz="2000" kern="100">
                          <a:effectLst/>
                          <a:latin typeface="Calibri"/>
                          <a:ea typeface="標楷體"/>
                          <a:cs typeface="Times New Roman"/>
                        </a:rPr>
                        <a:t>/</a:t>
                      </a:r>
                      <a:r>
                        <a:rPr lang="zh-TW" sz="2000" kern="100">
                          <a:effectLst/>
                          <a:latin typeface="Calibri"/>
                          <a:ea typeface="標楷體"/>
                          <a:cs typeface="Times New Roman"/>
                        </a:rPr>
                        <a:t>抽象的</a:t>
                      </a:r>
                      <a:endParaRPr lang="zh-TW" sz="2000" kern="10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effectLst/>
                          <a:latin typeface="Calibri"/>
                          <a:ea typeface="標楷體"/>
                          <a:cs typeface="Times New Roman"/>
                        </a:rPr>
                        <a:t>合作的</a:t>
                      </a:r>
                      <a:r>
                        <a:rPr lang="en-US" sz="2000" kern="100" dirty="0">
                          <a:effectLst/>
                          <a:latin typeface="Calibri"/>
                          <a:ea typeface="標楷體"/>
                          <a:cs typeface="Times New Roman"/>
                        </a:rPr>
                        <a:t>/</a:t>
                      </a:r>
                      <a:r>
                        <a:rPr lang="zh-TW" sz="2000" kern="100" dirty="0">
                          <a:effectLst/>
                          <a:latin typeface="Calibri"/>
                          <a:ea typeface="標楷體"/>
                          <a:cs typeface="Times New Roman"/>
                        </a:rPr>
                        <a:t>競爭的</a:t>
                      </a:r>
                      <a:endParaRPr lang="zh-TW" sz="2000" kern="100" dirty="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effectLst/>
                          <a:latin typeface="Calibri"/>
                          <a:ea typeface="標楷體"/>
                          <a:cs typeface="Times New Roman"/>
                        </a:rPr>
                        <a:t>人際交往型的</a:t>
                      </a:r>
                      <a:r>
                        <a:rPr lang="en-US" sz="2000" kern="100" dirty="0">
                          <a:effectLst/>
                          <a:latin typeface="Calibri"/>
                          <a:ea typeface="標楷體"/>
                          <a:cs typeface="Times New Roman"/>
                        </a:rPr>
                        <a:t>/</a:t>
                      </a:r>
                      <a:r>
                        <a:rPr lang="zh-TW" sz="2000" kern="100" dirty="0">
                          <a:effectLst/>
                          <a:latin typeface="Calibri"/>
                          <a:ea typeface="標楷體"/>
                          <a:cs typeface="Times New Roman"/>
                        </a:rPr>
                        <a:t>自知自省型的</a:t>
                      </a:r>
                      <a:endParaRPr lang="zh-TW" sz="2000" kern="100" dirty="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effectLst/>
                          <a:latin typeface="Calibri"/>
                          <a:ea typeface="標楷體"/>
                          <a:cs typeface="Times New Roman"/>
                        </a:rPr>
                        <a:t>易分心的</a:t>
                      </a:r>
                      <a:r>
                        <a:rPr lang="en-US" sz="2000" kern="100" dirty="0">
                          <a:effectLst/>
                          <a:latin typeface="Calibri"/>
                          <a:ea typeface="標楷體"/>
                          <a:cs typeface="Times New Roman"/>
                        </a:rPr>
                        <a:t>/</a:t>
                      </a:r>
                      <a:r>
                        <a:rPr lang="zh-TW" sz="2000" kern="100" dirty="0">
                          <a:effectLst/>
                          <a:latin typeface="Calibri"/>
                          <a:ea typeface="標楷體"/>
                          <a:cs typeface="Times New Roman"/>
                        </a:rPr>
                        <a:t>專注的</a:t>
                      </a:r>
                      <a:endParaRPr lang="zh-TW" sz="2000" kern="100" dirty="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effectLst/>
                          <a:latin typeface="Calibri"/>
                          <a:ea typeface="標楷體"/>
                          <a:cs typeface="Times New Roman"/>
                        </a:rPr>
                        <a:t>口頭的</a:t>
                      </a:r>
                      <a:r>
                        <a:rPr lang="en-US" sz="2000" kern="100" dirty="0">
                          <a:effectLst/>
                          <a:latin typeface="Calibri"/>
                          <a:ea typeface="標楷體"/>
                          <a:cs typeface="Times New Roman"/>
                        </a:rPr>
                        <a:t>/</a:t>
                      </a:r>
                      <a:r>
                        <a:rPr lang="zh-TW" sz="2000" kern="100" dirty="0">
                          <a:effectLst/>
                          <a:latin typeface="Calibri"/>
                          <a:ea typeface="標楷體"/>
                          <a:cs typeface="Times New Roman"/>
                        </a:rPr>
                        <a:t>視覺的</a:t>
                      </a:r>
                      <a:r>
                        <a:rPr lang="en-US" sz="2000" kern="100" dirty="0">
                          <a:effectLst/>
                          <a:latin typeface="Calibri"/>
                          <a:ea typeface="標楷體"/>
                          <a:cs typeface="Times New Roman"/>
                        </a:rPr>
                        <a:t>/</a:t>
                      </a:r>
                      <a:r>
                        <a:rPr lang="zh-TW" sz="2000" kern="100" dirty="0">
                          <a:effectLst/>
                          <a:latin typeface="Calibri"/>
                          <a:ea typeface="標楷體"/>
                          <a:cs typeface="Times New Roman"/>
                        </a:rPr>
                        <a:t>動覺的</a:t>
                      </a:r>
                      <a:endParaRPr lang="zh-TW" sz="2000" kern="100" dirty="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effectLst/>
                          <a:latin typeface="Calibri"/>
                          <a:ea typeface="標楷體"/>
                          <a:cs typeface="Times New Roman"/>
                        </a:rPr>
                        <a:t>善於沉思的</a:t>
                      </a:r>
                      <a:r>
                        <a:rPr lang="en-US" sz="2000" kern="100" dirty="0">
                          <a:effectLst/>
                          <a:latin typeface="Calibri"/>
                          <a:ea typeface="標楷體"/>
                          <a:cs typeface="Times New Roman"/>
                        </a:rPr>
                        <a:t>/</a:t>
                      </a:r>
                      <a:r>
                        <a:rPr lang="zh-TW" sz="2000" kern="100" dirty="0">
                          <a:effectLst/>
                          <a:latin typeface="Calibri"/>
                          <a:ea typeface="標楷體"/>
                          <a:cs typeface="Times New Roman"/>
                        </a:rPr>
                        <a:t>行動導向的</a:t>
                      </a:r>
                      <a:endParaRPr lang="zh-TW" sz="2000" kern="100" dirty="0">
                        <a:effectLst/>
                        <a:latin typeface="Calibri"/>
                        <a:ea typeface="新細明體"/>
                        <a:cs typeface="Times New Roman"/>
                      </a:endParaRPr>
                    </a:p>
                  </a:txBody>
                  <a:tcPr marL="51435" marR="51435" marT="0" marB="0">
                    <a:lnL w="12700" cap="flat" cmpd="sng" algn="ctr">
                      <a:noFill/>
                      <a:prstDash val="solid"/>
                      <a:round/>
                      <a:headEnd type="none" w="med" len="med"/>
                      <a:tailEnd type="none" w="med" len="med"/>
                    </a:lnL>
                    <a:lnR w="31750" cap="flat" cmpd="dbl"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xmlns="" val="1085676036"/>
              </p:ext>
            </p:extLst>
          </p:nvPr>
        </p:nvGraphicFramePr>
        <p:xfrm>
          <a:off x="714348" y="3357562"/>
          <a:ext cx="1820853" cy="1828800"/>
        </p:xfrm>
        <a:graphic>
          <a:graphicData uri="http://schemas.openxmlformats.org/drawingml/2006/table">
            <a:tbl>
              <a:tblPr firstRow="1" firstCol="1" bandRow="1"/>
              <a:tblGrid>
                <a:gridCol w="1820853"/>
              </a:tblGrid>
              <a:tr h="0">
                <a:tc>
                  <a:txBody>
                    <a:bodyPr/>
                    <a:lstStyle/>
                    <a:p>
                      <a:pPr>
                        <a:spcAft>
                          <a:spcPts val="0"/>
                        </a:spcAft>
                      </a:pPr>
                      <a:r>
                        <a:rPr lang="zh-TW" sz="2000" kern="100" dirty="0">
                          <a:solidFill>
                            <a:schemeClr val="tx1"/>
                          </a:solidFill>
                          <a:effectLst/>
                          <a:latin typeface="Calibri"/>
                          <a:ea typeface="標楷體"/>
                          <a:cs typeface="Times New Roman"/>
                        </a:rPr>
                        <a:t>學習環境</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5DFEC"/>
                    </a:solidFill>
                  </a:tcPr>
                </a:tc>
              </a:tr>
              <a:tr h="0">
                <a:tc>
                  <a:txBody>
                    <a:bodyPr/>
                    <a:lstStyle/>
                    <a:p>
                      <a:pPr>
                        <a:spcAft>
                          <a:spcPts val="0"/>
                        </a:spcAft>
                      </a:pPr>
                      <a:r>
                        <a:rPr lang="zh-TW" sz="2000" kern="100">
                          <a:solidFill>
                            <a:schemeClr val="tx1"/>
                          </a:solidFill>
                          <a:effectLst/>
                          <a:latin typeface="Calibri"/>
                          <a:ea typeface="標楷體"/>
                          <a:cs typeface="Times New Roman"/>
                        </a:rPr>
                        <a:t>安靜的</a:t>
                      </a:r>
                      <a:r>
                        <a:rPr lang="en-US" sz="2000" kern="100">
                          <a:solidFill>
                            <a:schemeClr val="tx1"/>
                          </a:solidFill>
                          <a:effectLst/>
                          <a:latin typeface="Calibri"/>
                          <a:ea typeface="標楷體"/>
                          <a:cs typeface="Times New Roman"/>
                        </a:rPr>
                        <a:t>/</a:t>
                      </a:r>
                      <a:r>
                        <a:rPr lang="zh-TW" sz="2000" kern="100">
                          <a:solidFill>
                            <a:schemeClr val="tx1"/>
                          </a:solidFill>
                          <a:effectLst/>
                          <a:latin typeface="Calibri"/>
                          <a:ea typeface="標楷體"/>
                          <a:cs typeface="Times New Roman"/>
                        </a:rPr>
                        <a:t>嘈雜的</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solidFill>
                            <a:schemeClr val="tx1"/>
                          </a:solidFill>
                          <a:effectLst/>
                          <a:latin typeface="Calibri"/>
                          <a:ea typeface="標楷體"/>
                          <a:cs typeface="Times New Roman"/>
                        </a:rPr>
                        <a:t>溫暖的</a:t>
                      </a:r>
                      <a:r>
                        <a:rPr lang="en-US" sz="2000" kern="100" dirty="0">
                          <a:solidFill>
                            <a:schemeClr val="tx1"/>
                          </a:solidFill>
                          <a:effectLst/>
                          <a:latin typeface="Calibri"/>
                          <a:ea typeface="標楷體"/>
                          <a:cs typeface="Times New Roman"/>
                        </a:rPr>
                        <a:t>/</a:t>
                      </a:r>
                      <a:r>
                        <a:rPr lang="zh-TW" sz="2000" kern="100" dirty="0">
                          <a:solidFill>
                            <a:schemeClr val="tx1"/>
                          </a:solidFill>
                          <a:effectLst/>
                          <a:latin typeface="Calibri"/>
                          <a:ea typeface="標楷體"/>
                          <a:cs typeface="Times New Roman"/>
                        </a:rPr>
                        <a:t>涼爽的</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a:solidFill>
                            <a:schemeClr val="tx1"/>
                          </a:solidFill>
                          <a:effectLst/>
                          <a:latin typeface="Calibri"/>
                          <a:ea typeface="標楷體"/>
                          <a:cs typeface="Times New Roman"/>
                        </a:rPr>
                        <a:t>靜止的</a:t>
                      </a:r>
                      <a:r>
                        <a:rPr lang="en-US" sz="2000" kern="100">
                          <a:solidFill>
                            <a:schemeClr val="tx1"/>
                          </a:solidFill>
                          <a:effectLst/>
                          <a:latin typeface="Calibri"/>
                          <a:ea typeface="標楷體"/>
                          <a:cs typeface="Times New Roman"/>
                        </a:rPr>
                        <a:t>/</a:t>
                      </a:r>
                      <a:r>
                        <a:rPr lang="zh-TW" sz="2000" kern="100">
                          <a:solidFill>
                            <a:schemeClr val="tx1"/>
                          </a:solidFill>
                          <a:effectLst/>
                          <a:latin typeface="Calibri"/>
                          <a:ea typeface="標楷體"/>
                          <a:cs typeface="Times New Roman"/>
                        </a:rPr>
                        <a:t>運動的</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a:solidFill>
                            <a:schemeClr val="tx1"/>
                          </a:solidFill>
                          <a:effectLst/>
                          <a:latin typeface="Calibri"/>
                          <a:ea typeface="標楷體"/>
                          <a:cs typeface="Times New Roman"/>
                        </a:rPr>
                        <a:t>靈活的</a:t>
                      </a:r>
                      <a:r>
                        <a:rPr lang="en-US" sz="2000" kern="100">
                          <a:solidFill>
                            <a:schemeClr val="tx1"/>
                          </a:solidFill>
                          <a:effectLst/>
                          <a:latin typeface="Calibri"/>
                          <a:ea typeface="標楷體"/>
                          <a:cs typeface="Times New Roman"/>
                        </a:rPr>
                        <a:t>/</a:t>
                      </a:r>
                      <a:r>
                        <a:rPr lang="zh-TW" sz="2000" kern="100">
                          <a:solidFill>
                            <a:schemeClr val="tx1"/>
                          </a:solidFill>
                          <a:effectLst/>
                          <a:latin typeface="Calibri"/>
                          <a:ea typeface="標楷體"/>
                          <a:cs typeface="Times New Roman"/>
                        </a:rPr>
                        <a:t>固定的</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solidFill>
                            <a:schemeClr val="tx1"/>
                          </a:solidFill>
                          <a:effectLst/>
                          <a:latin typeface="Calibri"/>
                          <a:ea typeface="標楷體"/>
                          <a:cs typeface="Times New Roman"/>
                        </a:rPr>
                        <a:t>複雜的</a:t>
                      </a:r>
                      <a:r>
                        <a:rPr lang="en-US" sz="2000" kern="100" dirty="0">
                          <a:solidFill>
                            <a:schemeClr val="tx1"/>
                          </a:solidFill>
                          <a:effectLst/>
                          <a:latin typeface="Calibri"/>
                          <a:ea typeface="標楷體"/>
                          <a:cs typeface="Times New Roman"/>
                        </a:rPr>
                        <a:t>/</a:t>
                      </a:r>
                      <a:r>
                        <a:rPr lang="zh-TW" sz="2000" kern="100" dirty="0">
                          <a:solidFill>
                            <a:schemeClr val="tx1"/>
                          </a:solidFill>
                          <a:effectLst/>
                          <a:latin typeface="Calibri"/>
                          <a:ea typeface="標楷體"/>
                          <a:cs typeface="Times New Roman"/>
                        </a:rPr>
                        <a:t>簡單的</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xmlns="" val="1595849591"/>
              </p:ext>
            </p:extLst>
          </p:nvPr>
        </p:nvGraphicFramePr>
        <p:xfrm>
          <a:off x="6215074" y="1643050"/>
          <a:ext cx="2181427" cy="3962400"/>
        </p:xfrm>
        <a:graphic>
          <a:graphicData uri="http://schemas.openxmlformats.org/drawingml/2006/table">
            <a:tbl>
              <a:tblPr firstRow="1" firstCol="1" bandRow="1"/>
              <a:tblGrid>
                <a:gridCol w="2181427"/>
              </a:tblGrid>
              <a:tr h="0">
                <a:tc>
                  <a:txBody>
                    <a:bodyPr/>
                    <a:lstStyle/>
                    <a:p>
                      <a:pPr>
                        <a:spcAft>
                          <a:spcPts val="0"/>
                        </a:spcAft>
                      </a:pPr>
                      <a:r>
                        <a:rPr lang="zh-TW" sz="2000" kern="100" dirty="0">
                          <a:solidFill>
                            <a:schemeClr val="tx1"/>
                          </a:solidFill>
                          <a:effectLst/>
                          <a:latin typeface="Calibri"/>
                          <a:ea typeface="標楷體"/>
                          <a:cs typeface="Times New Roman"/>
                        </a:rPr>
                        <a:t>智力種類</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E9D9"/>
                    </a:solidFill>
                  </a:tcPr>
                </a:tc>
              </a:tr>
              <a:tr h="0">
                <a:tc>
                  <a:txBody>
                    <a:bodyPr/>
                    <a:lstStyle/>
                    <a:p>
                      <a:pPr>
                        <a:spcAft>
                          <a:spcPts val="0"/>
                        </a:spcAft>
                      </a:pPr>
                      <a:r>
                        <a:rPr lang="zh-TW" sz="2000" kern="100" dirty="0">
                          <a:solidFill>
                            <a:schemeClr val="tx1"/>
                          </a:solidFill>
                          <a:effectLst/>
                          <a:latin typeface="Calibri"/>
                          <a:ea typeface="標楷體"/>
                          <a:cs typeface="Times New Roman"/>
                        </a:rPr>
                        <a:t>分析性智力</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solidFill>
                            <a:schemeClr val="tx1"/>
                          </a:solidFill>
                          <a:effectLst/>
                          <a:latin typeface="Calibri"/>
                          <a:ea typeface="標楷體"/>
                          <a:cs typeface="Times New Roman"/>
                        </a:rPr>
                        <a:t>實踐性智力</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solidFill>
                            <a:schemeClr val="tx1"/>
                          </a:solidFill>
                          <a:effectLst/>
                          <a:latin typeface="Calibri"/>
                          <a:ea typeface="標楷體"/>
                          <a:cs typeface="Times New Roman"/>
                        </a:rPr>
                        <a:t>創造性智力</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solidFill>
                            <a:schemeClr val="tx1"/>
                          </a:solidFill>
                          <a:effectLst/>
                          <a:latin typeface="Calibri"/>
                          <a:ea typeface="標楷體"/>
                          <a:cs typeface="Times New Roman"/>
                        </a:rPr>
                        <a:t>言語</a:t>
                      </a:r>
                      <a:r>
                        <a:rPr lang="en-US" sz="2000" kern="100" dirty="0">
                          <a:solidFill>
                            <a:schemeClr val="tx1"/>
                          </a:solidFill>
                          <a:effectLst/>
                          <a:latin typeface="Calibri"/>
                          <a:ea typeface="標楷體"/>
                          <a:cs typeface="Times New Roman"/>
                        </a:rPr>
                        <a:t>/</a:t>
                      </a:r>
                      <a:r>
                        <a:rPr lang="zh-TW" sz="2000" kern="100" dirty="0">
                          <a:solidFill>
                            <a:schemeClr val="tx1"/>
                          </a:solidFill>
                          <a:effectLst/>
                          <a:latin typeface="Calibri"/>
                          <a:ea typeface="標楷體"/>
                          <a:cs typeface="Times New Roman"/>
                        </a:rPr>
                        <a:t>語言智力</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solidFill>
                            <a:schemeClr val="tx1"/>
                          </a:solidFill>
                          <a:effectLst/>
                          <a:latin typeface="Calibri"/>
                          <a:ea typeface="標楷體"/>
                          <a:cs typeface="Times New Roman"/>
                        </a:rPr>
                        <a:t>邏輯</a:t>
                      </a:r>
                      <a:r>
                        <a:rPr lang="en-US" sz="2000" kern="100" dirty="0">
                          <a:solidFill>
                            <a:schemeClr val="tx1"/>
                          </a:solidFill>
                          <a:effectLst/>
                          <a:latin typeface="Calibri"/>
                          <a:ea typeface="標楷體"/>
                          <a:cs typeface="Times New Roman"/>
                        </a:rPr>
                        <a:t>/</a:t>
                      </a:r>
                      <a:r>
                        <a:rPr lang="zh-TW" sz="2000" kern="100" dirty="0">
                          <a:solidFill>
                            <a:schemeClr val="tx1"/>
                          </a:solidFill>
                          <a:effectLst/>
                          <a:latin typeface="Calibri"/>
                          <a:ea typeface="標楷體"/>
                          <a:cs typeface="Times New Roman"/>
                        </a:rPr>
                        <a:t>數學智力</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solidFill>
                            <a:schemeClr val="tx1"/>
                          </a:solidFill>
                          <a:effectLst/>
                          <a:latin typeface="Calibri"/>
                          <a:ea typeface="標楷體"/>
                          <a:cs typeface="Times New Roman"/>
                        </a:rPr>
                        <a:t>空間</a:t>
                      </a:r>
                      <a:r>
                        <a:rPr lang="en-US" sz="2000" kern="100" dirty="0">
                          <a:solidFill>
                            <a:schemeClr val="tx1"/>
                          </a:solidFill>
                          <a:effectLst/>
                          <a:latin typeface="Calibri"/>
                          <a:ea typeface="標楷體"/>
                          <a:cs typeface="Times New Roman"/>
                        </a:rPr>
                        <a:t>/</a:t>
                      </a:r>
                      <a:r>
                        <a:rPr lang="zh-TW" sz="2000" kern="100" dirty="0">
                          <a:solidFill>
                            <a:schemeClr val="tx1"/>
                          </a:solidFill>
                          <a:effectLst/>
                          <a:latin typeface="Calibri"/>
                          <a:ea typeface="標楷體"/>
                          <a:cs typeface="Times New Roman"/>
                        </a:rPr>
                        <a:t>視覺智力</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solidFill>
                            <a:schemeClr val="tx1"/>
                          </a:solidFill>
                          <a:effectLst/>
                          <a:latin typeface="Calibri"/>
                          <a:ea typeface="標楷體"/>
                          <a:cs typeface="Times New Roman"/>
                        </a:rPr>
                        <a:t>身體</a:t>
                      </a:r>
                      <a:r>
                        <a:rPr lang="en-US" sz="2000" kern="100" dirty="0">
                          <a:solidFill>
                            <a:schemeClr val="tx1"/>
                          </a:solidFill>
                          <a:effectLst/>
                          <a:latin typeface="Calibri"/>
                          <a:ea typeface="標楷體"/>
                          <a:cs typeface="Times New Roman"/>
                        </a:rPr>
                        <a:t>/</a:t>
                      </a:r>
                      <a:r>
                        <a:rPr lang="zh-TW" sz="2000" kern="100" dirty="0">
                          <a:solidFill>
                            <a:schemeClr val="tx1"/>
                          </a:solidFill>
                          <a:effectLst/>
                          <a:latin typeface="Calibri"/>
                          <a:ea typeface="標楷體"/>
                          <a:cs typeface="Times New Roman"/>
                        </a:rPr>
                        <a:t>動作智力</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solidFill>
                            <a:schemeClr val="tx1"/>
                          </a:solidFill>
                          <a:effectLst/>
                          <a:latin typeface="Calibri"/>
                          <a:ea typeface="標楷體"/>
                          <a:cs typeface="Times New Roman"/>
                        </a:rPr>
                        <a:t>音樂</a:t>
                      </a:r>
                      <a:r>
                        <a:rPr lang="en-US" sz="2000" kern="100" dirty="0">
                          <a:solidFill>
                            <a:schemeClr val="tx1"/>
                          </a:solidFill>
                          <a:effectLst/>
                          <a:latin typeface="Calibri"/>
                          <a:ea typeface="標楷體"/>
                          <a:cs typeface="Times New Roman"/>
                        </a:rPr>
                        <a:t>/</a:t>
                      </a:r>
                      <a:r>
                        <a:rPr lang="zh-TW" sz="2000" kern="100" dirty="0">
                          <a:solidFill>
                            <a:schemeClr val="tx1"/>
                          </a:solidFill>
                          <a:effectLst/>
                          <a:latin typeface="Calibri"/>
                          <a:ea typeface="標楷體"/>
                          <a:cs typeface="Times New Roman"/>
                        </a:rPr>
                        <a:t>節奏智力</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solidFill>
                            <a:schemeClr val="tx1"/>
                          </a:solidFill>
                          <a:effectLst/>
                          <a:latin typeface="Calibri"/>
                          <a:ea typeface="標楷體"/>
                          <a:cs typeface="Times New Roman"/>
                        </a:rPr>
                        <a:t>人際關係智力</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solidFill>
                            <a:schemeClr val="tx1"/>
                          </a:solidFill>
                          <a:effectLst/>
                          <a:latin typeface="Calibri"/>
                          <a:ea typeface="標楷體"/>
                          <a:cs typeface="Times New Roman"/>
                        </a:rPr>
                        <a:t>自知智力</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solidFill>
                            <a:schemeClr val="tx1"/>
                          </a:solidFill>
                          <a:effectLst/>
                          <a:latin typeface="Calibri"/>
                          <a:ea typeface="標楷體"/>
                          <a:cs typeface="Times New Roman"/>
                        </a:rPr>
                        <a:t>自然觀察力</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spcAft>
                          <a:spcPts val="0"/>
                        </a:spcAft>
                      </a:pPr>
                      <a:r>
                        <a:rPr lang="zh-TW" sz="2000" kern="100" dirty="0">
                          <a:solidFill>
                            <a:schemeClr val="tx1"/>
                          </a:solidFill>
                          <a:effectLst/>
                          <a:latin typeface="Calibri"/>
                          <a:ea typeface="標楷體"/>
                          <a:cs typeface="Times New Roman"/>
                        </a:rPr>
                        <a:t>存在主義智力</a:t>
                      </a:r>
                    </a:p>
                  </a:txBody>
                  <a:tcPr marL="51435" marR="51435" marT="0" marB="0">
                    <a:lnL w="31750" cap="flat" cmpd="dbl"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xmlns="" val="39993031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323853" y="1773239"/>
            <a:ext cx="1223963" cy="33115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8" name="圓角矩形 7"/>
          <p:cNvSpPr/>
          <p:nvPr/>
        </p:nvSpPr>
        <p:spPr>
          <a:xfrm>
            <a:off x="1331914" y="1412881"/>
            <a:ext cx="7561262" cy="4968875"/>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矩形 8"/>
          <p:cNvSpPr/>
          <p:nvPr/>
        </p:nvSpPr>
        <p:spPr>
          <a:xfrm>
            <a:off x="2627315" y="1773238"/>
            <a:ext cx="6192837" cy="4318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 name="矩形 9"/>
          <p:cNvSpPr/>
          <p:nvPr/>
        </p:nvSpPr>
        <p:spPr>
          <a:xfrm>
            <a:off x="2627314" y="1700216"/>
            <a:ext cx="6121400" cy="2808287"/>
          </a:xfrm>
          <a:prstGeom prst="rect">
            <a:avLst/>
          </a:prstGeom>
          <a:no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1" name="文字方塊 10"/>
          <p:cNvSpPr txBox="1">
            <a:spLocks noChangeArrowheads="1"/>
          </p:cNvSpPr>
          <p:nvPr/>
        </p:nvSpPr>
        <p:spPr bwMode="auto">
          <a:xfrm>
            <a:off x="250825" y="620717"/>
            <a:ext cx="165735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73050" indent="-273050">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800" b="1" dirty="0" smtClean="0">
                <a:solidFill>
                  <a:srgbClr val="FF0000"/>
                </a:solidFill>
                <a:latin typeface="微軟正黑體" pitchFamily="34" charset="-120"/>
                <a:ea typeface="微軟正黑體" pitchFamily="34" charset="-120"/>
              </a:rPr>
              <a:t>內容標準</a:t>
            </a:r>
            <a:endParaRPr lang="en-US" altLang="zh-TW" sz="2800" b="1" dirty="0" smtClean="0">
              <a:solidFill>
                <a:srgbClr val="FF0000"/>
              </a:solidFill>
              <a:latin typeface="微軟正黑體" pitchFamily="34" charset="-120"/>
              <a:ea typeface="微軟正黑體" pitchFamily="34" charset="-120"/>
            </a:endParaRPr>
          </a:p>
          <a:p>
            <a:r>
              <a:rPr lang="zh-TW" altLang="en-US" sz="2800" b="1" dirty="0" smtClean="0">
                <a:solidFill>
                  <a:srgbClr val="FF0000"/>
                </a:solidFill>
                <a:latin typeface="微軟正黑體" pitchFamily="34" charset="-120"/>
                <a:ea typeface="微軟正黑體" pitchFamily="34" charset="-120"/>
              </a:rPr>
              <a:t>  </a:t>
            </a:r>
            <a:r>
              <a:rPr lang="en-US" altLang="zh-TW" sz="2800" b="1" dirty="0" smtClean="0">
                <a:solidFill>
                  <a:srgbClr val="FF0000"/>
                </a:solidFill>
                <a:latin typeface="微軟正黑體" pitchFamily="34" charset="-120"/>
                <a:ea typeface="微軟正黑體" pitchFamily="34" charset="-120"/>
              </a:rPr>
              <a:t>(</a:t>
            </a:r>
            <a:r>
              <a:rPr lang="zh-TW" altLang="en-US" sz="2800" b="1" dirty="0" smtClean="0">
                <a:solidFill>
                  <a:srgbClr val="FF0000"/>
                </a:solidFill>
                <a:latin typeface="微軟正黑體" pitchFamily="34" charset="-120"/>
                <a:ea typeface="微軟正黑體" pitchFamily="34" charset="-120"/>
              </a:rPr>
              <a:t>基準</a:t>
            </a:r>
            <a:r>
              <a:rPr lang="en-US" altLang="zh-TW" sz="2800" b="1" dirty="0" smtClean="0">
                <a:solidFill>
                  <a:srgbClr val="FF0000"/>
                </a:solidFill>
                <a:latin typeface="微軟正黑體" pitchFamily="34" charset="-120"/>
                <a:ea typeface="微軟正黑體" pitchFamily="34" charset="-120"/>
              </a:rPr>
              <a:t>)</a:t>
            </a:r>
            <a:endParaRPr lang="zh-TW" altLang="en-US" sz="2800" b="1" dirty="0" smtClean="0">
              <a:solidFill>
                <a:srgbClr val="FF0000"/>
              </a:solidFill>
              <a:latin typeface="微軟正黑體" pitchFamily="34" charset="-120"/>
              <a:ea typeface="微軟正黑體" pitchFamily="34" charset="-120"/>
            </a:endParaRPr>
          </a:p>
        </p:txBody>
      </p:sp>
      <p:sp>
        <p:nvSpPr>
          <p:cNvPr id="12" name="文字方塊 11"/>
          <p:cNvSpPr txBox="1">
            <a:spLocks noChangeArrowheads="1"/>
          </p:cNvSpPr>
          <p:nvPr/>
        </p:nvSpPr>
        <p:spPr bwMode="auto">
          <a:xfrm>
            <a:off x="1908179" y="620716"/>
            <a:ext cx="16922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73050" indent="-273050">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800" b="1" smtClean="0">
                <a:solidFill>
                  <a:srgbClr val="00B050"/>
                </a:solidFill>
                <a:latin typeface="微軟正黑體" pitchFamily="34" charset="-120"/>
                <a:ea typeface="微軟正黑體" pitchFamily="34" charset="-120"/>
              </a:rPr>
              <a:t>評量標準</a:t>
            </a:r>
          </a:p>
        </p:txBody>
      </p:sp>
      <p:sp>
        <p:nvSpPr>
          <p:cNvPr id="13" name="文字方塊 12"/>
          <p:cNvSpPr txBox="1">
            <a:spLocks noChangeArrowheads="1"/>
          </p:cNvSpPr>
          <p:nvPr/>
        </p:nvSpPr>
        <p:spPr bwMode="auto">
          <a:xfrm>
            <a:off x="3924302" y="620716"/>
            <a:ext cx="18002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73050" indent="-273050">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800" b="1" smtClean="0">
                <a:solidFill>
                  <a:srgbClr val="FFC000"/>
                </a:solidFill>
                <a:latin typeface="微軟正黑體" pitchFamily="34" charset="-120"/>
                <a:ea typeface="微軟正黑體" pitchFamily="34" charset="-120"/>
              </a:rPr>
              <a:t>表現等級</a:t>
            </a:r>
          </a:p>
        </p:txBody>
      </p:sp>
      <p:sp>
        <p:nvSpPr>
          <p:cNvPr id="14" name="文字方塊 13"/>
          <p:cNvSpPr txBox="1">
            <a:spLocks noChangeArrowheads="1"/>
          </p:cNvSpPr>
          <p:nvPr/>
        </p:nvSpPr>
        <p:spPr bwMode="auto">
          <a:xfrm>
            <a:off x="5867402" y="620716"/>
            <a:ext cx="20177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73050" indent="-273050">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800" b="1" smtClean="0">
                <a:solidFill>
                  <a:srgbClr val="FF9999"/>
                </a:solidFill>
                <a:latin typeface="微軟正黑體" pitchFamily="34" charset="-120"/>
                <a:ea typeface="微軟正黑體" pitchFamily="34" charset="-120"/>
              </a:rPr>
              <a:t>表現描述</a:t>
            </a:r>
          </a:p>
        </p:txBody>
      </p:sp>
      <p:cxnSp>
        <p:nvCxnSpPr>
          <p:cNvPr id="18" name="直線單箭頭接點 17"/>
          <p:cNvCxnSpPr/>
          <p:nvPr/>
        </p:nvCxnSpPr>
        <p:spPr>
          <a:xfrm>
            <a:off x="827088" y="1412875"/>
            <a:ext cx="0" cy="3952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2339975" y="1052521"/>
            <a:ext cx="0" cy="3968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4284663" y="1196975"/>
            <a:ext cx="0" cy="6492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flipH="1">
            <a:off x="6443663" y="1052521"/>
            <a:ext cx="0" cy="720725"/>
          </a:xfrm>
          <a:prstGeom prst="straightConnector1">
            <a:avLst/>
          </a:prstGeom>
          <a:ln w="38100">
            <a:solidFill>
              <a:srgbClr val="FF9999"/>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表格 19"/>
          <p:cNvGraphicFramePr>
            <a:graphicFrameLocks noGrp="1"/>
          </p:cNvGraphicFramePr>
          <p:nvPr>
            <p:extLst>
              <p:ext uri="{D42A27DB-BD31-4B8C-83A1-F6EECF244321}">
                <p14:modId xmlns:p14="http://schemas.microsoft.com/office/powerpoint/2010/main" xmlns="" val="586934265"/>
              </p:ext>
            </p:extLst>
          </p:nvPr>
        </p:nvGraphicFramePr>
        <p:xfrm>
          <a:off x="468314" y="1844676"/>
          <a:ext cx="8280399" cy="4203699"/>
        </p:xfrm>
        <a:graphic>
          <a:graphicData uri="http://schemas.openxmlformats.org/drawingml/2006/table">
            <a:tbl>
              <a:tblPr/>
              <a:tblGrid>
                <a:gridCol w="913731"/>
                <a:gridCol w="1317748"/>
                <a:gridCol w="1209784"/>
                <a:gridCol w="1209784"/>
                <a:gridCol w="1209784"/>
                <a:gridCol w="1209784"/>
                <a:gridCol w="1209784"/>
              </a:tblGrid>
              <a:tr h="494947">
                <a:tc rowSpan="5">
                  <a:txBody>
                    <a:bodyPr/>
                    <a:lstStyle/>
                    <a:p>
                      <a:pPr algn="just">
                        <a:spcAft>
                          <a:spcPts val="0"/>
                        </a:spcAft>
                      </a:pPr>
                      <a:r>
                        <a:rPr lang="zh-TW" altLang="en-US" sz="2400" kern="1200" dirty="0" smtClean="0">
                          <a:solidFill>
                            <a:schemeClr val="tx1"/>
                          </a:solidFill>
                          <a:latin typeface="標楷體" pitchFamily="65" charset="-120"/>
                          <a:ea typeface="標楷體" pitchFamily="65" charset="-120"/>
                          <a:cs typeface="+mn-cs"/>
                        </a:rPr>
                        <a:t>基準</a:t>
                      </a:r>
                      <a:endParaRPr lang="en-US" altLang="zh-TW" sz="2400" kern="1200" dirty="0" smtClean="0">
                        <a:solidFill>
                          <a:schemeClr val="tx1"/>
                        </a:solidFill>
                        <a:latin typeface="標楷體" pitchFamily="65" charset="-120"/>
                        <a:ea typeface="標楷體" pitchFamily="65" charset="-120"/>
                        <a:cs typeface="+mn-cs"/>
                      </a:endParaRPr>
                    </a:p>
                    <a:p>
                      <a:pPr algn="just">
                        <a:spcAft>
                          <a:spcPts val="0"/>
                        </a:spcAft>
                      </a:pPr>
                      <a:endParaRPr lang="en-US" altLang="zh-TW" sz="1800" kern="1200" dirty="0" smtClean="0">
                        <a:solidFill>
                          <a:schemeClr val="tx1"/>
                        </a:solidFill>
                        <a:latin typeface="標楷體" pitchFamily="65" charset="-120"/>
                        <a:ea typeface="標楷體" pitchFamily="65" charset="-120"/>
                        <a:cs typeface="+mn-cs"/>
                      </a:endParaRPr>
                    </a:p>
                    <a:p>
                      <a:pPr algn="just">
                        <a:spcAft>
                          <a:spcPts val="0"/>
                        </a:spcAft>
                      </a:pPr>
                      <a:r>
                        <a:rPr lang="zh-TW" altLang="zh-TW" sz="2000" kern="1200" dirty="0" smtClean="0">
                          <a:solidFill>
                            <a:schemeClr val="tx1"/>
                          </a:solidFill>
                          <a:latin typeface="標楷體" pitchFamily="65" charset="-120"/>
                          <a:ea typeface="標楷體" pitchFamily="65" charset="-120"/>
                          <a:cs typeface="+mn-cs"/>
                        </a:rPr>
                        <a:t>能否理解生產行為的概念及瞭解生產要素的種類並運用於日常生活中</a:t>
                      </a:r>
                      <a:endParaRPr lang="en-US" altLang="zh-TW" sz="2000" b="1" kern="100" dirty="0" smtClean="0">
                        <a:latin typeface="標楷體" pitchFamily="65" charset="-120"/>
                        <a:ea typeface="標楷體" pitchFamily="65" charset="-120"/>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TW" altLang="en-US" sz="1800" kern="100" dirty="0" smtClean="0">
                          <a:latin typeface="Times New Roman"/>
                          <a:ea typeface="標楷體"/>
                        </a:rPr>
                        <a:t>         </a:t>
                      </a:r>
                      <a:r>
                        <a:rPr lang="zh-TW" sz="2000" b="1" kern="100" dirty="0" smtClean="0">
                          <a:latin typeface="Times New Roman"/>
                          <a:ea typeface="標楷體"/>
                        </a:rPr>
                        <a:t>規</a:t>
                      </a:r>
                      <a:endParaRPr lang="en-US" altLang="zh-TW" sz="2000" b="1" kern="100" dirty="0" smtClean="0">
                        <a:latin typeface="Times New Roman"/>
                        <a:ea typeface="標楷體"/>
                      </a:endParaRPr>
                    </a:p>
                    <a:p>
                      <a:pPr algn="just">
                        <a:spcAft>
                          <a:spcPts val="0"/>
                        </a:spcAft>
                      </a:pPr>
                      <a:r>
                        <a:rPr lang="zh-TW" altLang="en-US" sz="2000" b="1" kern="100" dirty="0" smtClean="0">
                          <a:latin typeface="Times New Roman"/>
                          <a:ea typeface="標楷體"/>
                        </a:rPr>
                        <a:t>        </a:t>
                      </a:r>
                      <a:r>
                        <a:rPr lang="zh-TW" sz="2000" b="1" kern="100" dirty="0" smtClean="0">
                          <a:latin typeface="Times New Roman"/>
                          <a:ea typeface="標楷體"/>
                        </a:rPr>
                        <a:t>準</a:t>
                      </a:r>
                      <a:endParaRPr lang="zh-TW" sz="2000" b="1" kern="100" dirty="0">
                        <a:latin typeface="Times New Roman"/>
                        <a:ea typeface="新細明體"/>
                      </a:endParaRPr>
                    </a:p>
                    <a:p>
                      <a:pPr algn="just">
                        <a:spcAft>
                          <a:spcPts val="0"/>
                        </a:spcAft>
                      </a:pPr>
                      <a:r>
                        <a:rPr lang="en-US" sz="1800" kern="100" dirty="0">
                          <a:latin typeface="Times New Roman"/>
                          <a:ea typeface="標楷體"/>
                        </a:rPr>
                        <a:t> </a:t>
                      </a:r>
                      <a:r>
                        <a:rPr lang="zh-TW" altLang="en-US" sz="1800" kern="100" dirty="0" smtClean="0">
                          <a:latin typeface="Times New Roman"/>
                          <a:ea typeface="標楷體"/>
                        </a:rPr>
                        <a:t>  </a:t>
                      </a:r>
                      <a:r>
                        <a:rPr lang="en-US" sz="1800" kern="100" dirty="0" smtClean="0">
                          <a:latin typeface="Times New Roman"/>
                          <a:ea typeface="標楷體"/>
                        </a:rPr>
                        <a:t>    </a:t>
                      </a:r>
                      <a:r>
                        <a:rPr lang="zh-TW" altLang="en-US" sz="2000" kern="100" dirty="0" smtClean="0">
                          <a:latin typeface="Times New Roman"/>
                          <a:ea typeface="標楷體"/>
                        </a:rPr>
                        <a:t>   </a:t>
                      </a:r>
                      <a:endParaRPr lang="en-US" altLang="zh-TW" sz="2000" kern="100" dirty="0" smtClean="0">
                        <a:latin typeface="Times New Roman"/>
                        <a:ea typeface="標楷體"/>
                      </a:endParaRPr>
                    </a:p>
                    <a:p>
                      <a:pPr algn="just">
                        <a:spcAft>
                          <a:spcPts val="0"/>
                        </a:spcAft>
                      </a:pPr>
                      <a:r>
                        <a:rPr lang="zh-TW" altLang="en-US" sz="2000" kern="100" dirty="0" smtClean="0">
                          <a:latin typeface="Times New Roman"/>
                          <a:ea typeface="標楷體"/>
                        </a:rPr>
                        <a:t>   </a:t>
                      </a:r>
                      <a:endParaRPr lang="en-US" altLang="zh-TW" sz="2000" b="1" kern="100" dirty="0" smtClean="0">
                        <a:latin typeface="Times New Roman"/>
                        <a:ea typeface="標楷體"/>
                      </a:endParaRPr>
                    </a:p>
                    <a:p>
                      <a:pPr algn="just">
                        <a:spcAft>
                          <a:spcPts val="0"/>
                        </a:spcAft>
                      </a:pPr>
                      <a:r>
                        <a:rPr lang="zh-TW" altLang="en-US" sz="2000" b="1" kern="100" dirty="0" smtClean="0">
                          <a:latin typeface="Times New Roman"/>
                          <a:ea typeface="標楷體"/>
                        </a:rPr>
                        <a:t>   組</a:t>
                      </a:r>
                      <a:endParaRPr lang="en-US" altLang="zh-TW" sz="2000" b="1" kern="100" dirty="0" smtClean="0">
                        <a:latin typeface="Times New Roman"/>
                        <a:ea typeface="標楷體"/>
                      </a:endParaRPr>
                    </a:p>
                    <a:p>
                      <a:pPr algn="just">
                        <a:spcAft>
                          <a:spcPts val="0"/>
                        </a:spcAft>
                      </a:pPr>
                      <a:r>
                        <a:rPr lang="zh-TW" altLang="en-US" sz="2000" b="1" kern="100" dirty="0" smtClean="0">
                          <a:latin typeface="Times New Roman"/>
                          <a:ea typeface="標楷體"/>
                        </a:rPr>
                        <a:t>   別</a:t>
                      </a:r>
                      <a:endParaRPr lang="zh-TW" sz="2000" b="1"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spcAft>
                          <a:spcPts val="0"/>
                        </a:spcAft>
                      </a:pPr>
                      <a:r>
                        <a:rPr lang="en-US" sz="2400" kern="100" dirty="0">
                          <a:latin typeface="Times New Roman"/>
                          <a:ea typeface="標楷體"/>
                          <a:cs typeface="Times New Roman"/>
                        </a:rPr>
                        <a:t>A</a:t>
                      </a:r>
                      <a:endParaRPr lang="zh-TW" sz="2400" kern="100" dirty="0">
                        <a:latin typeface="Times New Roman"/>
                        <a:ea typeface="新細明體"/>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400" kern="100" dirty="0">
                          <a:latin typeface="Times New Roman"/>
                          <a:ea typeface="標楷體"/>
                          <a:cs typeface="Times New Roman"/>
                        </a:rPr>
                        <a:t>B</a:t>
                      </a:r>
                      <a:endParaRPr lang="zh-TW" sz="2400" kern="100" dirty="0">
                        <a:latin typeface="Times New Roman"/>
                        <a:ea typeface="新細明體"/>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400" kern="100" dirty="0">
                          <a:latin typeface="Times New Roman"/>
                          <a:ea typeface="標楷體"/>
                          <a:cs typeface="Times New Roman"/>
                        </a:rPr>
                        <a:t>C</a:t>
                      </a:r>
                      <a:endParaRPr lang="zh-TW" sz="2400" kern="100" dirty="0">
                        <a:latin typeface="Times New Roman"/>
                        <a:ea typeface="新細明體"/>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400" kern="100" dirty="0">
                          <a:latin typeface="Times New Roman"/>
                          <a:ea typeface="標楷體"/>
                          <a:cs typeface="Times New Roman"/>
                        </a:rPr>
                        <a:t>D</a:t>
                      </a:r>
                      <a:endParaRPr lang="zh-TW" sz="2400" kern="100" dirty="0">
                        <a:latin typeface="Times New Roman"/>
                        <a:ea typeface="新細明體"/>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400" kern="100" dirty="0">
                          <a:latin typeface="Times New Roman"/>
                          <a:ea typeface="標楷體"/>
                          <a:cs typeface="Times New Roman"/>
                        </a:rPr>
                        <a:t>E</a:t>
                      </a:r>
                      <a:endParaRPr lang="zh-TW" sz="2400" kern="100" dirty="0">
                        <a:latin typeface="Times New Roman"/>
                        <a:ea typeface="新細明體"/>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9579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kern="100" dirty="0">
                          <a:latin typeface="Times New Roman"/>
                          <a:ea typeface="標楷體"/>
                          <a:cs typeface="Times New Roman"/>
                        </a:rPr>
                        <a:t>能完整的寫出生產要素並予以分類</a:t>
                      </a:r>
                      <a:endParaRPr lang="zh-TW" sz="2400" kern="100" dirty="0">
                        <a:latin typeface="Times New Roman"/>
                        <a:ea typeface="新細明體"/>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0160" indent="-10160" algn="ctr">
                        <a:spcAft>
                          <a:spcPts val="0"/>
                        </a:spcAft>
                      </a:pPr>
                      <a:r>
                        <a:rPr lang="zh-TW" sz="2400" kern="100" dirty="0">
                          <a:latin typeface="Times New Roman"/>
                          <a:ea typeface="標楷體"/>
                          <a:cs typeface="Times New Roman"/>
                        </a:rPr>
                        <a:t>能寫出部分生產要素並予以分類</a:t>
                      </a:r>
                      <a:endParaRPr lang="zh-TW" sz="2400" kern="100" dirty="0">
                        <a:latin typeface="Times New Roman"/>
                        <a:ea typeface="新細明體"/>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100" dirty="0">
                          <a:latin typeface="Times New Roman"/>
                          <a:ea typeface="標楷體"/>
                          <a:cs typeface="Times New Roman"/>
                        </a:rPr>
                        <a:t>能寫出部分生產要素但分類錯誤</a:t>
                      </a:r>
                      <a:endParaRPr lang="zh-TW" sz="2400" kern="100" dirty="0">
                        <a:latin typeface="Times New Roman"/>
                        <a:ea typeface="新細明體"/>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100" dirty="0">
                          <a:latin typeface="Times New Roman"/>
                          <a:ea typeface="標楷體"/>
                          <a:cs typeface="Times New Roman"/>
                        </a:rPr>
                        <a:t>只能寫出部分生產要素</a:t>
                      </a:r>
                      <a:endParaRPr lang="zh-TW" sz="2400" kern="100" dirty="0">
                        <a:latin typeface="Times New Roman"/>
                        <a:ea typeface="新細明體"/>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100" dirty="0">
                          <a:latin typeface="Times New Roman"/>
                          <a:ea typeface="標楷體"/>
                          <a:cs typeface="Times New Roman"/>
                        </a:rPr>
                        <a:t>未作答</a:t>
                      </a:r>
                      <a:endParaRPr lang="zh-TW" sz="2400" kern="100" dirty="0">
                        <a:latin typeface="Times New Roman"/>
                        <a:ea typeface="新細明體"/>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37653">
                <a:tc vMerge="1">
                  <a:txBody>
                    <a:bodyPr/>
                    <a:lstStyle/>
                    <a:p>
                      <a:endParaRPr lang="zh-TW" altLang="en-US"/>
                    </a:p>
                  </a:txBody>
                  <a:tcPr/>
                </a:tc>
                <a:tc>
                  <a:txBody>
                    <a:bodyPr/>
                    <a:lstStyle/>
                    <a:p>
                      <a:pPr algn="ctr">
                        <a:lnSpc>
                          <a:spcPts val="2000"/>
                        </a:lnSpc>
                        <a:spcAft>
                          <a:spcPts val="0"/>
                        </a:spcAft>
                      </a:pPr>
                      <a:r>
                        <a:rPr lang="zh-TW" altLang="en-US" sz="1800" b="1" kern="100" dirty="0" smtClean="0">
                          <a:latin typeface="標楷體" pitchFamily="65" charset="-120"/>
                          <a:ea typeface="標楷體" pitchFamily="65" charset="-120"/>
                        </a:rPr>
                        <a:t>第一組</a:t>
                      </a:r>
                      <a:endParaRPr lang="zh-TW" sz="1800" b="1" kern="100" dirty="0">
                        <a:latin typeface="標楷體" pitchFamily="65" charset="-120"/>
                        <a:ea typeface="標楷體" pitchFamily="65" charset="-120"/>
                      </a:endParaRPr>
                    </a:p>
                  </a:txBody>
                  <a:tcPr marL="55866" marR="558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TW" sz="1100" kern="100" dirty="0">
                          <a:latin typeface="Times New Roman"/>
                          <a:ea typeface="標楷體"/>
                        </a:rPr>
                        <a:t>ˇ</a:t>
                      </a: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dirty="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653">
                <a:tc vMerge="1">
                  <a:txBody>
                    <a:bodyPr/>
                    <a:lstStyle/>
                    <a:p>
                      <a:endParaRPr lang="zh-TW" altLang="en-US"/>
                    </a:p>
                  </a:txBody>
                  <a:tcPr/>
                </a:tc>
                <a:tc>
                  <a:txBody>
                    <a:bodyPr/>
                    <a:lstStyle/>
                    <a:p>
                      <a:pPr algn="ctr">
                        <a:lnSpc>
                          <a:spcPts val="2000"/>
                        </a:lnSpc>
                        <a:spcAft>
                          <a:spcPts val="0"/>
                        </a:spcAft>
                      </a:pPr>
                      <a:r>
                        <a:rPr lang="zh-TW" altLang="en-US" sz="1800" b="1" kern="100" dirty="0" smtClean="0">
                          <a:latin typeface="標楷體" pitchFamily="65" charset="-120"/>
                          <a:ea typeface="標楷體" pitchFamily="65" charset="-120"/>
                        </a:rPr>
                        <a:t>第二組</a:t>
                      </a:r>
                      <a:endParaRPr lang="zh-TW" sz="1800" b="1" kern="100" dirty="0">
                        <a:latin typeface="標楷體" pitchFamily="65" charset="-120"/>
                        <a:ea typeface="標楷體" pitchFamily="65" charset="-120"/>
                      </a:endParaRPr>
                    </a:p>
                  </a:txBody>
                  <a:tcPr marL="55866" marR="558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dirty="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dirty="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TW" sz="1100" kern="100" dirty="0">
                          <a:latin typeface="Times New Roman"/>
                          <a:ea typeface="標楷體"/>
                        </a:rPr>
                        <a:t>ˇ</a:t>
                      </a: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dirty="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dirty="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653">
                <a:tc vMerge="1">
                  <a:txBody>
                    <a:bodyPr/>
                    <a:lstStyle/>
                    <a:p>
                      <a:endParaRPr lang="zh-TW" altLang="en-US"/>
                    </a:p>
                  </a:txBody>
                  <a:tcPr/>
                </a:tc>
                <a:tc>
                  <a:txBody>
                    <a:bodyPr/>
                    <a:lstStyle/>
                    <a:p>
                      <a:pPr algn="ctr">
                        <a:lnSpc>
                          <a:spcPts val="2000"/>
                        </a:lnSpc>
                        <a:spcAft>
                          <a:spcPts val="0"/>
                        </a:spcAft>
                      </a:pPr>
                      <a:r>
                        <a:rPr lang="zh-TW" altLang="en-US" sz="1800" b="1" kern="100" dirty="0" smtClean="0">
                          <a:latin typeface="標楷體" pitchFamily="65" charset="-120"/>
                          <a:ea typeface="標楷體" pitchFamily="65" charset="-120"/>
                        </a:rPr>
                        <a:t>第三組</a:t>
                      </a:r>
                      <a:endParaRPr lang="zh-TW" sz="1800" b="1" kern="100" dirty="0">
                        <a:latin typeface="標楷體" pitchFamily="65" charset="-120"/>
                        <a:ea typeface="標楷體" pitchFamily="65" charset="-120"/>
                      </a:endParaRPr>
                    </a:p>
                  </a:txBody>
                  <a:tcPr marL="55866" marR="558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500"/>
                            </p:stCondLst>
                            <p:childTnLst>
                              <p:par>
                                <p:cTn id="16" presetID="2" presetClass="entr" presetSubtype="1"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500"/>
                            </p:stCondLst>
                            <p:childTnLst>
                              <p:par>
                                <p:cTn id="33" presetID="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500"/>
                            </p:stCondLst>
                            <p:childTnLst>
                              <p:par>
                                <p:cTn id="50" presetID="2" presetClass="entr" presetSubtype="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ppt_x"/>
                                          </p:val>
                                        </p:tav>
                                        <p:tav tm="100000">
                                          <p:val>
                                            <p:strVal val="#ppt_x"/>
                                          </p:val>
                                        </p:tav>
                                      </p:tavLst>
                                    </p:anim>
                                    <p:anim calcmode="lin" valueType="num">
                                      <p:cBhvr additive="base">
                                        <p:cTn id="65" dur="500" fill="hold"/>
                                        <p:tgtEl>
                                          <p:spTgt spid="14"/>
                                        </p:tgtEl>
                                        <p:attrNameLst>
                                          <p:attrName>ppt_y</p:attrName>
                                        </p:attrNameLst>
                                      </p:cBhvr>
                                      <p:tavLst>
                                        <p:tav tm="0">
                                          <p:val>
                                            <p:strVal val="0-#ppt_h/2"/>
                                          </p:val>
                                        </p:tav>
                                        <p:tav tm="100000">
                                          <p:val>
                                            <p:strVal val="#ppt_y"/>
                                          </p:val>
                                        </p:tav>
                                      </p:tavLst>
                                    </p:anim>
                                  </p:childTnLst>
                                </p:cTn>
                              </p:par>
                            </p:childTnLst>
                          </p:cTn>
                        </p:par>
                        <p:par>
                          <p:cTn id="66" fill="hold" nodeType="afterGroup">
                            <p:stCondLst>
                              <p:cond delay="500"/>
                            </p:stCondLst>
                            <p:childTnLst>
                              <p:par>
                                <p:cTn id="67" presetID="2" presetClass="entr" presetSubtype="1"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P spid="11" grpId="0" autoUpdateAnimBg="0"/>
      <p:bldP spid="12" grpId="0" autoUpdateAnimBg="0"/>
      <p:bldP spid="13" grpId="0" autoUpdateAnimBg="0"/>
      <p:bldP spid="14"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2" name="Picture 2"/>
          <p:cNvPicPr>
            <a:picLocks noChangeAspect="1" noChangeArrowheads="1"/>
          </p:cNvPicPr>
          <p:nvPr/>
        </p:nvPicPr>
        <p:blipFill>
          <a:blip r:embed="rId3" cstate="print"/>
          <a:srcRect l="16650" t="29846" r="16728" b="4318"/>
          <a:stretch>
            <a:fillRect/>
          </a:stretch>
        </p:blipFill>
        <p:spPr bwMode="auto">
          <a:xfrm>
            <a:off x="287526" y="548680"/>
            <a:ext cx="8568952"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476672"/>
            <a:ext cx="9144000" cy="6381328"/>
          </a:xfrm>
          <a:prstGeom prst="rect">
            <a:avLst/>
          </a:prstGeom>
          <a:noFill/>
          <a:ln w="9525">
            <a:noFill/>
            <a:miter lim="800000"/>
            <a:headEnd/>
            <a:tailEnd/>
          </a:ln>
        </p:spPr>
      </p:pic>
      <p:sp>
        <p:nvSpPr>
          <p:cNvPr id="4" name="矩形 3"/>
          <p:cNvSpPr/>
          <p:nvPr/>
        </p:nvSpPr>
        <p:spPr>
          <a:xfrm>
            <a:off x="3455368" y="0"/>
            <a:ext cx="5688632" cy="400110"/>
          </a:xfrm>
          <a:prstGeom prst="rect">
            <a:avLst/>
          </a:prstGeom>
        </p:spPr>
        <p:txBody>
          <a:bodyPr wrap="square">
            <a:spAutoFit/>
          </a:bodyPr>
          <a:lstStyle/>
          <a:p>
            <a:r>
              <a:rPr lang="zh-TW" altLang="en-US" sz="2000" dirty="0" smtClean="0">
                <a:latin typeface="標楷體" pitchFamily="65" charset="-120"/>
                <a:ea typeface="標楷體" pitchFamily="65" charset="-120"/>
              </a:rPr>
              <a:t>多元評量教學設計  </a:t>
            </a:r>
            <a:r>
              <a:rPr lang="zh-TW" altLang="en-US" dirty="0" smtClean="0">
                <a:latin typeface="標楷體" pitchFamily="65" charset="-120"/>
                <a:ea typeface="標楷體" pitchFamily="65" charset="-120"/>
              </a:rPr>
              <a:t>設計者：新北市中平國中賈生玲</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251521" y="764704"/>
            <a:ext cx="8712968"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a:stretch>
            <a:fillRect/>
          </a:stretch>
        </p:blipFill>
        <p:spPr bwMode="auto">
          <a:xfrm>
            <a:off x="0" y="0"/>
            <a:ext cx="9144000" cy="652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51520" y="1196752"/>
            <a:ext cx="8496944"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468313" y="1341439"/>
          <a:ext cx="8064500" cy="4705351"/>
        </p:xfrm>
        <a:graphic>
          <a:graphicData uri="http://schemas.openxmlformats.org/drawingml/2006/table">
            <a:tbl>
              <a:tblPr/>
              <a:tblGrid>
                <a:gridCol w="1728107"/>
                <a:gridCol w="3096192"/>
                <a:gridCol w="1411017"/>
                <a:gridCol w="1829184"/>
              </a:tblGrid>
              <a:tr h="493086">
                <a:tc gridSpan="2">
                  <a:txBody>
                    <a:bodyPr/>
                    <a:lstStyle/>
                    <a:p>
                      <a:pPr>
                        <a:lnSpc>
                          <a:spcPct val="100000"/>
                        </a:lnSpc>
                        <a:spcAft>
                          <a:spcPts val="0"/>
                        </a:spcAft>
                      </a:pPr>
                      <a:r>
                        <a:rPr lang="zh-TW" sz="2000" kern="100" baseline="0" dirty="0">
                          <a:latin typeface="Times New Roman"/>
                          <a:ea typeface="標楷體" pitchFamily="65" charset="-120"/>
                          <a:cs typeface="Times New Roman"/>
                        </a:rPr>
                        <a:t>教學主題：荷西時期的臺灣</a:t>
                      </a:r>
                      <a:r>
                        <a:rPr lang="en-US" sz="2000" kern="100" baseline="0" dirty="0">
                          <a:latin typeface="Times New Roman"/>
                          <a:ea typeface="標楷體" pitchFamily="65" charset="-120"/>
                          <a:cs typeface="Times New Roman"/>
                        </a:rPr>
                        <a:t>—</a:t>
                      </a:r>
                      <a:r>
                        <a:rPr lang="zh-TW" sz="2000" kern="100" baseline="0" dirty="0">
                          <a:latin typeface="Times New Roman"/>
                          <a:ea typeface="標楷體" pitchFamily="65" charset="-120"/>
                          <a:cs typeface="Times New Roman"/>
                        </a:rPr>
                        <a:t>郭懷一事件</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nSpc>
                          <a:spcPct val="100000"/>
                        </a:lnSpc>
                        <a:spcAft>
                          <a:spcPts val="0"/>
                        </a:spcAft>
                      </a:pPr>
                      <a:r>
                        <a:rPr lang="zh-TW" sz="2000" kern="100" baseline="0" dirty="0">
                          <a:latin typeface="Times New Roman"/>
                          <a:ea typeface="標楷體" pitchFamily="65" charset="-120"/>
                          <a:cs typeface="Times New Roman"/>
                        </a:rPr>
                        <a:t>學習領域</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zh-TW" sz="2000" kern="100" baseline="0">
                          <a:latin typeface="Times New Roman"/>
                          <a:ea typeface="標楷體" pitchFamily="65" charset="-120"/>
                          <a:cs typeface="Times New Roman"/>
                        </a:rPr>
                        <a:t>社會學習領域</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0939">
                <a:tc>
                  <a:txBody>
                    <a:bodyPr/>
                    <a:lstStyle/>
                    <a:p>
                      <a:pPr>
                        <a:lnSpc>
                          <a:spcPct val="100000"/>
                        </a:lnSpc>
                        <a:spcAft>
                          <a:spcPts val="0"/>
                        </a:spcAft>
                      </a:pPr>
                      <a:r>
                        <a:rPr lang="zh-TW" sz="2000" kern="100" baseline="0" dirty="0">
                          <a:latin typeface="Times New Roman"/>
                          <a:ea typeface="標楷體" pitchFamily="65" charset="-120"/>
                          <a:cs typeface="Times New Roman"/>
                        </a:rPr>
                        <a:t>教學對象</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US" sz="2000" kern="100" baseline="0" dirty="0">
                          <a:latin typeface="標楷體"/>
                          <a:ea typeface="標楷體" pitchFamily="65" charset="-120"/>
                          <a:cs typeface="Times New Roman"/>
                        </a:rPr>
                        <a:t>100</a:t>
                      </a:r>
                      <a:r>
                        <a:rPr lang="zh-TW" sz="2000" kern="100" baseline="0" dirty="0">
                          <a:latin typeface="Times New Roman"/>
                          <a:ea typeface="標楷體" pitchFamily="65" charset="-120"/>
                          <a:cs typeface="Times New Roman"/>
                        </a:rPr>
                        <a:t>學年五年級學生</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zh-TW" sz="2000" kern="100" baseline="0" dirty="0">
                          <a:latin typeface="Times New Roman"/>
                          <a:ea typeface="標楷體" pitchFamily="65" charset="-120"/>
                          <a:cs typeface="Times New Roman"/>
                        </a:rPr>
                        <a:t>教學時間</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zh-TW" sz="2000" kern="100" baseline="0">
                          <a:latin typeface="Times New Roman"/>
                          <a:ea typeface="標楷體" pitchFamily="65" charset="-120"/>
                          <a:cs typeface="Times New Roman"/>
                        </a:rPr>
                        <a:t>一節課</a:t>
                      </a:r>
                      <a:r>
                        <a:rPr lang="en-US" sz="2000" kern="100" baseline="0">
                          <a:latin typeface="Times New Roman"/>
                          <a:ea typeface="標楷體" pitchFamily="65" charset="-120"/>
                          <a:cs typeface="Times New Roman"/>
                        </a:rPr>
                        <a:t>(40</a:t>
                      </a:r>
                      <a:r>
                        <a:rPr lang="zh-TW" sz="2000" kern="100" baseline="0">
                          <a:latin typeface="Times New Roman"/>
                          <a:ea typeface="標楷體" pitchFamily="65" charset="-120"/>
                          <a:cs typeface="Times New Roman"/>
                        </a:rPr>
                        <a:t>分鐘</a:t>
                      </a:r>
                      <a:r>
                        <a:rPr lang="en-US" sz="2000" kern="100" baseline="0">
                          <a:latin typeface="Times New Roman"/>
                          <a:ea typeface="標楷體" pitchFamily="65" charset="-120"/>
                          <a:cs typeface="Times New Roman"/>
                        </a:rPr>
                        <a:t>)</a:t>
                      </a:r>
                      <a:endParaRPr lang="zh-TW" sz="2000" kern="100" baseline="0">
                        <a:latin typeface="Times New Roman"/>
                        <a:ea typeface="標楷體" pitchFamily="65" charset="-120"/>
                        <a:cs typeface="Times New Roman"/>
                      </a:endParaRP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19287">
                <a:tc>
                  <a:txBody>
                    <a:bodyPr/>
                    <a:lstStyle/>
                    <a:p>
                      <a:pPr>
                        <a:lnSpc>
                          <a:spcPct val="100000"/>
                        </a:lnSpc>
                        <a:spcAft>
                          <a:spcPts val="0"/>
                        </a:spcAft>
                      </a:pPr>
                      <a:r>
                        <a:rPr lang="zh-TW" sz="2000" kern="100" baseline="0" dirty="0">
                          <a:latin typeface="Times New Roman"/>
                          <a:ea typeface="標楷體" pitchFamily="65" charset="-120"/>
                          <a:cs typeface="Times New Roman"/>
                        </a:rPr>
                        <a:t>評量活動目標</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nSpc>
                          <a:spcPct val="100000"/>
                        </a:lnSpc>
                        <a:spcAft>
                          <a:spcPts val="0"/>
                        </a:spcAft>
                      </a:pPr>
                      <a:r>
                        <a:rPr lang="zh-TW" sz="2000" kern="100" baseline="0" dirty="0">
                          <a:latin typeface="Times New Roman"/>
                          <a:ea typeface="標楷體" pitchFamily="65" charset="-120"/>
                          <a:cs typeface="Times New Roman"/>
                        </a:rPr>
                        <a:t>一、能自行閱讀資料，並透過「合作學習</a:t>
                      </a:r>
                      <a:r>
                        <a:rPr lang="en-US" sz="2000" kern="100" baseline="0" dirty="0">
                          <a:latin typeface="Times New Roman"/>
                          <a:ea typeface="標楷體" pitchFamily="65" charset="-120"/>
                          <a:cs typeface="Times New Roman"/>
                        </a:rPr>
                        <a:t>—</a:t>
                      </a:r>
                      <a:r>
                        <a:rPr lang="zh-TW" sz="2000" kern="100" baseline="0" dirty="0">
                          <a:latin typeface="Times New Roman"/>
                          <a:ea typeface="標楷體" pitchFamily="65" charset="-120"/>
                          <a:cs typeface="Times New Roman"/>
                        </a:rPr>
                        <a:t>配對討論</a:t>
                      </a:r>
                      <a:r>
                        <a:rPr lang="zh-TW" sz="2000" kern="100" baseline="0" dirty="0" smtClean="0">
                          <a:latin typeface="Times New Roman"/>
                          <a:ea typeface="標楷體" pitchFamily="65" charset="-120"/>
                          <a:cs typeface="Times New Roman"/>
                        </a:rPr>
                        <a:t>」</a:t>
                      </a:r>
                      <a:endParaRPr lang="en-US" altLang="zh-TW" sz="2000" kern="100" baseline="0" dirty="0" smtClean="0">
                        <a:latin typeface="Times New Roman"/>
                        <a:ea typeface="標楷體" pitchFamily="65" charset="-120"/>
                        <a:cs typeface="Times New Roman"/>
                      </a:endParaRPr>
                    </a:p>
                    <a:p>
                      <a:pPr>
                        <a:lnSpc>
                          <a:spcPct val="100000"/>
                        </a:lnSpc>
                        <a:spcAft>
                          <a:spcPts val="0"/>
                        </a:spcAft>
                      </a:pPr>
                      <a:r>
                        <a:rPr lang="en-US" altLang="zh-TW" sz="2000" kern="100" baseline="0" dirty="0" smtClean="0">
                          <a:latin typeface="Times New Roman"/>
                          <a:ea typeface="標楷體" pitchFamily="65" charset="-120"/>
                          <a:cs typeface="Times New Roman"/>
                        </a:rPr>
                        <a:t>        </a:t>
                      </a:r>
                      <a:r>
                        <a:rPr lang="zh-TW" sz="2000" kern="100" baseline="0" dirty="0" smtClean="0">
                          <a:latin typeface="Times New Roman"/>
                          <a:ea typeface="標楷體" pitchFamily="65" charset="-120"/>
                          <a:cs typeface="Times New Roman"/>
                        </a:rPr>
                        <a:t>與</a:t>
                      </a:r>
                      <a:r>
                        <a:rPr lang="zh-TW" sz="2000" kern="100" baseline="0" dirty="0">
                          <a:latin typeface="Times New Roman"/>
                          <a:ea typeface="標楷體" pitchFamily="65" charset="-120"/>
                          <a:cs typeface="Times New Roman"/>
                        </a:rPr>
                        <a:t>同儕</a:t>
                      </a:r>
                      <a:r>
                        <a:rPr lang="zh-TW" sz="2000" kern="100" baseline="0" dirty="0" smtClean="0">
                          <a:latin typeface="Times New Roman"/>
                          <a:ea typeface="標楷體" pitchFamily="65" charset="-120"/>
                          <a:cs typeface="Times New Roman"/>
                        </a:rPr>
                        <a:t>相互教導</a:t>
                      </a:r>
                      <a:r>
                        <a:rPr lang="zh-TW" sz="2000" kern="100" baseline="0" dirty="0">
                          <a:latin typeface="Times New Roman"/>
                          <a:ea typeface="標楷體" pitchFamily="65" charset="-120"/>
                          <a:cs typeface="Times New Roman"/>
                        </a:rPr>
                        <a:t>，進行摘要活動。</a:t>
                      </a:r>
                    </a:p>
                    <a:p>
                      <a:pPr>
                        <a:lnSpc>
                          <a:spcPct val="100000"/>
                        </a:lnSpc>
                        <a:spcAft>
                          <a:spcPts val="0"/>
                        </a:spcAft>
                      </a:pPr>
                      <a:r>
                        <a:rPr lang="zh-TW" sz="2000" kern="100" baseline="0" dirty="0">
                          <a:latin typeface="Times New Roman"/>
                          <a:ea typeface="標楷體" pitchFamily="65" charset="-120"/>
                          <a:cs typeface="Times New Roman"/>
                        </a:rPr>
                        <a:t>二、能應用「情節摘要法」</a:t>
                      </a:r>
                      <a:r>
                        <a:rPr lang="en-US" sz="2000" kern="100" baseline="0" dirty="0">
                          <a:latin typeface="Times New Roman"/>
                          <a:ea typeface="標楷體" pitchFamily="65" charset="-120"/>
                          <a:cs typeface="Times New Roman"/>
                        </a:rPr>
                        <a:t>—</a:t>
                      </a:r>
                      <a:r>
                        <a:rPr lang="zh-TW" sz="2000" kern="100" baseline="0" dirty="0">
                          <a:latin typeface="Times New Roman"/>
                          <a:ea typeface="標楷體" pitchFamily="65" charset="-120"/>
                          <a:cs typeface="Times New Roman"/>
                        </a:rPr>
                        <a:t>依據關鍵字「角色、想要</a:t>
                      </a:r>
                      <a:r>
                        <a:rPr lang="zh-TW" sz="2000" kern="100" baseline="0" dirty="0" smtClean="0">
                          <a:latin typeface="Times New Roman"/>
                          <a:ea typeface="標楷體" pitchFamily="65" charset="-120"/>
                          <a:cs typeface="Times New Roman"/>
                        </a:rPr>
                        <a:t>、</a:t>
                      </a:r>
                      <a:endParaRPr lang="en-US" altLang="zh-TW" sz="2000" kern="100" baseline="0" dirty="0" smtClean="0">
                        <a:latin typeface="Times New Roman"/>
                        <a:ea typeface="標楷體" pitchFamily="65" charset="-120"/>
                        <a:cs typeface="Times New Roman"/>
                      </a:endParaRPr>
                    </a:p>
                    <a:p>
                      <a:pPr>
                        <a:lnSpc>
                          <a:spcPct val="100000"/>
                        </a:lnSpc>
                        <a:spcAft>
                          <a:spcPts val="0"/>
                        </a:spcAft>
                      </a:pPr>
                      <a:r>
                        <a:rPr lang="en-US" altLang="zh-TW" sz="2000" kern="100" baseline="0" dirty="0" smtClean="0">
                          <a:latin typeface="Times New Roman"/>
                          <a:ea typeface="標楷體" pitchFamily="65" charset="-120"/>
                          <a:cs typeface="Times New Roman"/>
                        </a:rPr>
                        <a:t>        </a:t>
                      </a:r>
                      <a:r>
                        <a:rPr lang="zh-TW" sz="2000" kern="100" baseline="0" dirty="0" smtClean="0">
                          <a:latin typeface="Times New Roman"/>
                          <a:ea typeface="標楷體" pitchFamily="65" charset="-120"/>
                          <a:cs typeface="Times New Roman"/>
                        </a:rPr>
                        <a:t>但是</a:t>
                      </a:r>
                      <a:r>
                        <a:rPr lang="zh-TW" sz="2000" kern="100" baseline="0" dirty="0">
                          <a:latin typeface="Times New Roman"/>
                          <a:ea typeface="標楷體" pitchFamily="65" charset="-120"/>
                          <a:cs typeface="Times New Roman"/>
                        </a:rPr>
                        <a:t>、</a:t>
                      </a:r>
                      <a:r>
                        <a:rPr lang="zh-TW" sz="2000" kern="100" baseline="0" dirty="0" smtClean="0">
                          <a:latin typeface="Times New Roman"/>
                          <a:ea typeface="標楷體" pitchFamily="65" charset="-120"/>
                          <a:cs typeface="Times New Roman"/>
                        </a:rPr>
                        <a:t>結果</a:t>
                      </a:r>
                      <a:r>
                        <a:rPr lang="zh-TW" sz="2000" kern="100" baseline="0" dirty="0">
                          <a:latin typeface="Times New Roman"/>
                          <a:ea typeface="標楷體" pitchFamily="65" charset="-120"/>
                          <a:cs typeface="Times New Roman"/>
                        </a:rPr>
                        <a:t>」， 完成「郭懷一事件</a:t>
                      </a:r>
                      <a:r>
                        <a:rPr lang="zh-TW" sz="2000" kern="100" baseline="0" dirty="0" smtClean="0">
                          <a:latin typeface="Times New Roman"/>
                          <a:ea typeface="標楷體" pitchFamily="65" charset="-120"/>
                          <a:cs typeface="Times New Roman"/>
                        </a:rPr>
                        <a:t>」</a:t>
                      </a:r>
                      <a:r>
                        <a:rPr lang="zh-TW" altLang="en-US" sz="2000" kern="100" baseline="0" dirty="0" smtClean="0">
                          <a:latin typeface="Times New Roman"/>
                          <a:ea typeface="標楷體" pitchFamily="65" charset="-120"/>
                          <a:cs typeface="Times New Roman"/>
                        </a:rPr>
                        <a:t>內容</a:t>
                      </a:r>
                      <a:r>
                        <a:rPr lang="zh-TW" sz="2000" kern="100" baseline="0" dirty="0" smtClean="0">
                          <a:latin typeface="Times New Roman"/>
                          <a:ea typeface="標楷體" pitchFamily="65" charset="-120"/>
                          <a:cs typeface="Times New Roman"/>
                        </a:rPr>
                        <a:t>摘要。</a:t>
                      </a:r>
                      <a:endParaRPr lang="zh-TW" sz="2000" kern="100" baseline="0" dirty="0">
                        <a:latin typeface="Times New Roman"/>
                        <a:ea typeface="標楷體" pitchFamily="65" charset="-120"/>
                        <a:cs typeface="Times New Roman"/>
                      </a:endParaRP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r>
              <a:tr h="661376">
                <a:tc>
                  <a:txBody>
                    <a:bodyPr/>
                    <a:lstStyle/>
                    <a:p>
                      <a:pPr algn="ctr">
                        <a:lnSpc>
                          <a:spcPct val="100000"/>
                        </a:lnSpc>
                        <a:spcAft>
                          <a:spcPts val="0"/>
                        </a:spcAft>
                      </a:pPr>
                      <a:r>
                        <a:rPr lang="zh-TW" sz="2000" kern="100" baseline="0" dirty="0">
                          <a:latin typeface="Times New Roman"/>
                          <a:ea typeface="標楷體" pitchFamily="65" charset="-120"/>
                          <a:cs typeface="Times New Roman"/>
                        </a:rPr>
                        <a:t>相對應</a:t>
                      </a:r>
                    </a:p>
                    <a:p>
                      <a:pPr algn="ctr">
                        <a:lnSpc>
                          <a:spcPct val="100000"/>
                        </a:lnSpc>
                        <a:spcAft>
                          <a:spcPts val="0"/>
                        </a:spcAft>
                      </a:pPr>
                      <a:r>
                        <a:rPr lang="zh-TW" sz="2000" kern="100" baseline="0" dirty="0">
                          <a:latin typeface="Times New Roman"/>
                          <a:ea typeface="標楷體" pitchFamily="65" charset="-120"/>
                          <a:cs typeface="Times New Roman"/>
                        </a:rPr>
                        <a:t>能力指標</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nSpc>
                          <a:spcPct val="100000"/>
                        </a:lnSpc>
                        <a:spcAft>
                          <a:spcPts val="0"/>
                        </a:spcAft>
                      </a:pPr>
                      <a:r>
                        <a:rPr lang="en-US" sz="2000" kern="100" baseline="0" dirty="0" smtClean="0">
                          <a:solidFill>
                            <a:srgbClr val="000000"/>
                          </a:solidFill>
                          <a:latin typeface="標楷體"/>
                          <a:ea typeface="標楷體" pitchFamily="65" charset="-120"/>
                          <a:cs typeface="Times New Roman"/>
                        </a:rPr>
                        <a:t>2-3-1認識今昔臺灣的重要人物與事件</a:t>
                      </a:r>
                      <a:r>
                        <a:rPr lang="en-US" sz="2000" kern="100" baseline="0" dirty="0">
                          <a:solidFill>
                            <a:srgbClr val="000000"/>
                          </a:solidFill>
                          <a:latin typeface="標楷體"/>
                          <a:ea typeface="標楷體" pitchFamily="65" charset="-120"/>
                          <a:cs typeface="Times New Roman"/>
                        </a:rPr>
                        <a:t>。</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r>
              <a:tr h="1219287">
                <a:tc>
                  <a:txBody>
                    <a:bodyPr/>
                    <a:lstStyle/>
                    <a:p>
                      <a:pPr algn="ctr">
                        <a:lnSpc>
                          <a:spcPct val="100000"/>
                        </a:lnSpc>
                        <a:spcAft>
                          <a:spcPts val="0"/>
                        </a:spcAft>
                      </a:pPr>
                      <a:r>
                        <a:rPr lang="zh-TW" sz="2000" kern="100" baseline="0" dirty="0">
                          <a:latin typeface="Times New Roman"/>
                          <a:ea typeface="標楷體" pitchFamily="65" charset="-120"/>
                          <a:cs typeface="Times New Roman"/>
                        </a:rPr>
                        <a:t>教學準備與</a:t>
                      </a:r>
                    </a:p>
                    <a:p>
                      <a:pPr algn="ctr">
                        <a:lnSpc>
                          <a:spcPct val="100000"/>
                        </a:lnSpc>
                        <a:spcAft>
                          <a:spcPts val="0"/>
                        </a:spcAft>
                      </a:pPr>
                      <a:r>
                        <a:rPr lang="zh-TW" sz="2000" kern="100" baseline="0" dirty="0">
                          <a:latin typeface="Times New Roman"/>
                          <a:ea typeface="標楷體" pitchFamily="65" charset="-120"/>
                          <a:cs typeface="Times New Roman"/>
                        </a:rPr>
                        <a:t>教材教具運用</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nSpc>
                          <a:spcPct val="100000"/>
                        </a:lnSpc>
                        <a:spcAft>
                          <a:spcPts val="0"/>
                        </a:spcAft>
                      </a:pPr>
                      <a:r>
                        <a:rPr lang="en-US" sz="2000" kern="100" baseline="0" dirty="0">
                          <a:latin typeface="標楷體"/>
                          <a:ea typeface="標楷體" pitchFamily="65" charset="-120"/>
                          <a:cs typeface="Times New Roman"/>
                        </a:rPr>
                        <a:t>1.</a:t>
                      </a:r>
                      <a:r>
                        <a:rPr lang="zh-TW" sz="2000" kern="100" baseline="0" dirty="0">
                          <a:latin typeface="Times New Roman"/>
                          <a:ea typeface="標楷體" pitchFamily="65" charset="-120"/>
                          <a:cs typeface="Times New Roman"/>
                        </a:rPr>
                        <a:t>【情節摘要法】的說明與範例</a:t>
                      </a:r>
                      <a:r>
                        <a:rPr lang="en-US" sz="2000" kern="100" baseline="0" dirty="0" err="1">
                          <a:latin typeface="Times New Roman"/>
                          <a:ea typeface="標楷體" pitchFamily="65" charset="-120"/>
                          <a:cs typeface="Times New Roman"/>
                        </a:rPr>
                        <a:t>ppt</a:t>
                      </a:r>
                      <a:r>
                        <a:rPr lang="zh-TW" sz="2000" kern="100" baseline="0" dirty="0">
                          <a:latin typeface="Times New Roman"/>
                          <a:ea typeface="標楷體" pitchFamily="65" charset="-120"/>
                          <a:cs typeface="Times New Roman"/>
                        </a:rPr>
                        <a:t>檔。</a:t>
                      </a:r>
                    </a:p>
                    <a:p>
                      <a:pPr>
                        <a:lnSpc>
                          <a:spcPct val="100000"/>
                        </a:lnSpc>
                        <a:spcAft>
                          <a:spcPts val="0"/>
                        </a:spcAft>
                      </a:pPr>
                      <a:r>
                        <a:rPr lang="en-US" sz="2000" kern="100" baseline="0" dirty="0">
                          <a:latin typeface="標楷體"/>
                          <a:ea typeface="標楷體" pitchFamily="65" charset="-120"/>
                          <a:cs typeface="Times New Roman"/>
                        </a:rPr>
                        <a:t>2.</a:t>
                      </a:r>
                      <a:r>
                        <a:rPr lang="zh-TW" sz="2000" kern="100" baseline="0" dirty="0">
                          <a:latin typeface="Times New Roman"/>
                          <a:ea typeface="標楷體" pitchFamily="65" charset="-120"/>
                          <a:cs typeface="Times New Roman"/>
                        </a:rPr>
                        <a:t>南一版五年級下學期社會學習領域課本</a:t>
                      </a:r>
                      <a:r>
                        <a:rPr lang="en-US" sz="2000" kern="100" baseline="0" dirty="0">
                          <a:latin typeface="Times New Roman"/>
                          <a:ea typeface="標楷體" pitchFamily="65" charset="-120"/>
                          <a:cs typeface="Times New Roman"/>
                        </a:rPr>
                        <a:t>(pp.26-29)</a:t>
                      </a:r>
                      <a:r>
                        <a:rPr lang="zh-TW" sz="2000" kern="100" baseline="0" dirty="0">
                          <a:latin typeface="Times New Roman"/>
                          <a:ea typeface="標楷體" pitchFamily="65" charset="-120"/>
                          <a:cs typeface="Times New Roman"/>
                        </a:rPr>
                        <a:t>。</a:t>
                      </a:r>
                    </a:p>
                    <a:p>
                      <a:pPr>
                        <a:lnSpc>
                          <a:spcPct val="100000"/>
                        </a:lnSpc>
                        <a:spcAft>
                          <a:spcPts val="0"/>
                        </a:spcAft>
                      </a:pPr>
                      <a:r>
                        <a:rPr lang="en-US" sz="2000" kern="100" baseline="0" dirty="0">
                          <a:latin typeface="標楷體"/>
                          <a:ea typeface="標楷體" pitchFamily="65" charset="-120"/>
                          <a:cs typeface="Times New Roman"/>
                        </a:rPr>
                        <a:t>3.</a:t>
                      </a:r>
                      <a:r>
                        <a:rPr lang="zh-TW" sz="2000" kern="100" baseline="0" dirty="0">
                          <a:latin typeface="Times New Roman"/>
                          <a:ea typeface="標楷體" pitchFamily="65" charset="-120"/>
                          <a:cs typeface="Times New Roman"/>
                        </a:rPr>
                        <a:t>學習單</a:t>
                      </a:r>
                      <a:r>
                        <a:rPr lang="en-US" sz="2000" kern="100" baseline="0" dirty="0">
                          <a:latin typeface="Times New Roman"/>
                          <a:ea typeface="標楷體" pitchFamily="65" charset="-120"/>
                          <a:cs typeface="Times New Roman"/>
                        </a:rPr>
                        <a:t>—</a:t>
                      </a:r>
                      <a:r>
                        <a:rPr lang="zh-TW" sz="2000" kern="100" baseline="0" dirty="0">
                          <a:latin typeface="Times New Roman"/>
                          <a:ea typeface="標楷體" pitchFamily="65" charset="-120"/>
                          <a:cs typeface="Times New Roman"/>
                        </a:rPr>
                        <a:t>補充教材「郭懷一事件」、作品空白欄、評量規準。</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r>
              <a:tr h="661376">
                <a:tc>
                  <a:txBody>
                    <a:bodyPr/>
                    <a:lstStyle/>
                    <a:p>
                      <a:pPr algn="ctr">
                        <a:lnSpc>
                          <a:spcPct val="100000"/>
                        </a:lnSpc>
                        <a:spcAft>
                          <a:spcPts val="0"/>
                        </a:spcAft>
                      </a:pPr>
                      <a:r>
                        <a:rPr lang="zh-TW" sz="2000" kern="100" baseline="0">
                          <a:latin typeface="Times New Roman"/>
                          <a:ea typeface="標楷體" pitchFamily="65" charset="-120"/>
                          <a:cs typeface="Times New Roman"/>
                        </a:rPr>
                        <a:t>作業檢核與評量方式</a:t>
                      </a:r>
                      <a:r>
                        <a:rPr lang="en-US" sz="2000" kern="100" baseline="0">
                          <a:latin typeface="Times New Roman"/>
                          <a:ea typeface="標楷體" pitchFamily="65" charset="-120"/>
                          <a:cs typeface="Times New Roman"/>
                        </a:rPr>
                        <a:t>(</a:t>
                      </a:r>
                      <a:r>
                        <a:rPr lang="zh-TW" sz="2000" kern="100" baseline="0">
                          <a:latin typeface="Times New Roman"/>
                          <a:ea typeface="標楷體" pitchFamily="65" charset="-120"/>
                          <a:cs typeface="Times New Roman"/>
                        </a:rPr>
                        <a:t>比例</a:t>
                      </a:r>
                      <a:r>
                        <a:rPr lang="en-US" sz="2000" kern="100" baseline="0">
                          <a:latin typeface="Times New Roman"/>
                          <a:ea typeface="標楷體" pitchFamily="65" charset="-120"/>
                          <a:cs typeface="Times New Roman"/>
                        </a:rPr>
                        <a:t>)</a:t>
                      </a:r>
                      <a:endParaRPr lang="zh-TW" sz="2000" kern="100" baseline="0">
                        <a:latin typeface="Times New Roman"/>
                        <a:ea typeface="標楷體" pitchFamily="65" charset="-120"/>
                        <a:cs typeface="Times New Roman"/>
                      </a:endParaRP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nSpc>
                          <a:spcPct val="100000"/>
                        </a:lnSpc>
                        <a:spcAft>
                          <a:spcPts val="0"/>
                        </a:spcAft>
                      </a:pPr>
                      <a:r>
                        <a:rPr lang="zh-TW" sz="2000" kern="100" baseline="0" dirty="0">
                          <a:latin typeface="Times New Roman"/>
                          <a:ea typeface="標楷體" pitchFamily="65" charset="-120"/>
                          <a:cs typeface="Times New Roman"/>
                        </a:rPr>
                        <a:t>合作學習</a:t>
                      </a:r>
                      <a:r>
                        <a:rPr lang="en-US" sz="2000" kern="100" baseline="0" dirty="0">
                          <a:latin typeface="Times New Roman"/>
                          <a:ea typeface="標楷體" pitchFamily="65" charset="-120"/>
                          <a:cs typeface="Times New Roman"/>
                        </a:rPr>
                        <a:t>(</a:t>
                      </a:r>
                      <a:r>
                        <a:rPr lang="zh-TW" sz="2000" kern="100" baseline="0" dirty="0">
                          <a:latin typeface="Times New Roman"/>
                          <a:ea typeface="標楷體" pitchFamily="65" charset="-120"/>
                          <a:cs typeface="Times New Roman"/>
                        </a:rPr>
                        <a:t>配對討論</a:t>
                      </a:r>
                      <a:r>
                        <a:rPr lang="en-US" sz="2000" kern="100" baseline="0" dirty="0">
                          <a:latin typeface="Times New Roman"/>
                          <a:ea typeface="標楷體" pitchFamily="65" charset="-120"/>
                          <a:cs typeface="Times New Roman"/>
                        </a:rPr>
                        <a:t>)30</a:t>
                      </a:r>
                      <a:r>
                        <a:rPr lang="zh-TW" sz="2000" kern="100" baseline="0" dirty="0">
                          <a:latin typeface="Times New Roman"/>
                          <a:ea typeface="標楷體" pitchFamily="65" charset="-120"/>
                          <a:cs typeface="Times New Roman"/>
                        </a:rPr>
                        <a:t>％、作品評量</a:t>
                      </a:r>
                      <a:r>
                        <a:rPr lang="en-US" sz="2000" kern="100" baseline="0" dirty="0">
                          <a:latin typeface="Times New Roman"/>
                          <a:ea typeface="標楷體" pitchFamily="65" charset="-120"/>
                          <a:cs typeface="Times New Roman"/>
                        </a:rPr>
                        <a:t>(</a:t>
                      </a:r>
                      <a:r>
                        <a:rPr lang="zh-TW" sz="2000" kern="100" baseline="0" dirty="0">
                          <a:latin typeface="Times New Roman"/>
                          <a:ea typeface="標楷體" pitchFamily="65" charset="-120"/>
                          <a:cs typeface="Times New Roman"/>
                        </a:rPr>
                        <a:t>情節摘要法</a:t>
                      </a:r>
                      <a:r>
                        <a:rPr lang="en-US" sz="2000" kern="100" baseline="0" dirty="0">
                          <a:latin typeface="Times New Roman"/>
                          <a:ea typeface="標楷體" pitchFamily="65" charset="-120"/>
                          <a:cs typeface="Times New Roman"/>
                        </a:rPr>
                        <a:t>)70</a:t>
                      </a:r>
                      <a:r>
                        <a:rPr lang="zh-TW" sz="2000" kern="100" baseline="0" dirty="0">
                          <a:latin typeface="Times New Roman"/>
                          <a:ea typeface="標楷體" pitchFamily="65" charset="-120"/>
                          <a:cs typeface="Times New Roman"/>
                        </a:rPr>
                        <a:t>％</a:t>
                      </a:r>
                    </a:p>
                  </a:txBody>
                  <a:tcPr marL="64391" marR="64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r>
            </a:tbl>
          </a:graphicData>
        </a:graphic>
      </p:graphicFrame>
      <p:sp>
        <p:nvSpPr>
          <p:cNvPr id="2078" name="Rectangle 3"/>
          <p:cNvSpPr>
            <a:spLocks noChangeArrowheads="1"/>
          </p:cNvSpPr>
          <p:nvPr/>
        </p:nvSpPr>
        <p:spPr bwMode="auto">
          <a:xfrm>
            <a:off x="2616202" y="836613"/>
            <a:ext cx="5911850" cy="400050"/>
          </a:xfrm>
          <a:prstGeom prst="rect">
            <a:avLst/>
          </a:prstGeom>
          <a:noFill/>
          <a:ln w="9525">
            <a:noFill/>
            <a:miter lim="800000"/>
            <a:headEnd/>
            <a:tailEnd/>
          </a:ln>
        </p:spPr>
        <p:txBody>
          <a:bodyPr anchor="ctr">
            <a:spAutoFit/>
          </a:bodyPr>
          <a:lstStyle/>
          <a:p>
            <a:pPr algn="ctr" eaLnBrk="0" hangingPunct="0"/>
            <a:r>
              <a:rPr lang="zh-TW" sz="2000">
                <a:latin typeface="標楷體" pitchFamily="65" charset="-120"/>
                <a:ea typeface="標楷體" pitchFamily="65" charset="-120"/>
                <a:cs typeface="Times New Roman" pitchFamily="18" charset="0"/>
              </a:rPr>
              <a:t>多元評量教學設計</a:t>
            </a:r>
            <a:r>
              <a:rPr lang="zh-TW" altLang="en-US" sz="2000">
                <a:latin typeface="標楷體" pitchFamily="65" charset="-120"/>
                <a:ea typeface="標楷體" pitchFamily="65" charset="-120"/>
                <a:cs typeface="Times New Roman" pitchFamily="18" charset="0"/>
              </a:rPr>
              <a:t>  設計者</a:t>
            </a:r>
            <a:r>
              <a:rPr lang="en-US" altLang="zh-TW" sz="2000">
                <a:latin typeface="標楷體" pitchFamily="65" charset="-120"/>
                <a:ea typeface="標楷體" pitchFamily="65" charset="-120"/>
                <a:cs typeface="Times New Roman" pitchFamily="18" charset="0"/>
              </a:rPr>
              <a:t>:</a:t>
            </a:r>
            <a:r>
              <a:rPr lang="zh-TW" altLang="en-US" sz="2000">
                <a:latin typeface="標楷體" pitchFamily="65" charset="-120"/>
                <a:ea typeface="標楷體" pitchFamily="65" charset="-120"/>
                <a:cs typeface="Times New Roman" pitchFamily="18" charset="0"/>
              </a:rPr>
              <a:t>臺北市金華國小洪夢華</a:t>
            </a:r>
            <a:endParaRPr lang="zh-TW" altLang="en-US" sz="200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35375" y="188913"/>
            <a:ext cx="5113338" cy="6477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defRPr/>
            </a:pPr>
            <a:r>
              <a:rPr lang="zh-TW" altLang="en-US" sz="3200" dirty="0">
                <a:solidFill>
                  <a:schemeClr val="tx1"/>
                </a:solidFill>
              </a:rPr>
              <a:t>主要教學活動</a:t>
            </a:r>
          </a:p>
        </p:txBody>
      </p:sp>
      <p:pic>
        <p:nvPicPr>
          <p:cNvPr id="3075" name="Picture 2"/>
          <p:cNvPicPr>
            <a:picLocks noChangeAspect="1" noChangeArrowheads="1"/>
          </p:cNvPicPr>
          <p:nvPr/>
        </p:nvPicPr>
        <p:blipFill>
          <a:blip r:embed="rId2" cstate="print"/>
          <a:srcRect l="11787" t="22385" r="12125" b="7031"/>
          <a:stretch>
            <a:fillRect/>
          </a:stretch>
        </p:blipFill>
        <p:spPr bwMode="auto">
          <a:xfrm>
            <a:off x="755650" y="981075"/>
            <a:ext cx="7704138" cy="5360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矩形 3"/>
          <p:cNvSpPr/>
          <p:nvPr/>
        </p:nvSpPr>
        <p:spPr>
          <a:xfrm>
            <a:off x="3635375" y="188913"/>
            <a:ext cx="5113338" cy="6477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defRPr/>
            </a:pPr>
            <a:r>
              <a:rPr lang="zh-TW" altLang="en-US" sz="3200" dirty="0">
                <a:solidFill>
                  <a:schemeClr val="tx1"/>
                </a:solidFill>
              </a:rPr>
              <a:t>評量活動（含基準與規準）</a:t>
            </a:r>
          </a:p>
        </p:txBody>
      </p:sp>
      <p:pic>
        <p:nvPicPr>
          <p:cNvPr id="4100" name="Picture 4"/>
          <p:cNvPicPr>
            <a:picLocks noChangeAspect="1" noChangeArrowheads="1"/>
          </p:cNvPicPr>
          <p:nvPr/>
        </p:nvPicPr>
        <p:blipFill>
          <a:blip r:embed="rId3" cstate="print"/>
          <a:srcRect l="1855" t="23999" r="5711" b="34045"/>
          <a:stretch>
            <a:fillRect/>
          </a:stretch>
        </p:blipFill>
        <p:spPr bwMode="auto">
          <a:xfrm>
            <a:off x="1349379" y="985839"/>
            <a:ext cx="6481763" cy="2206625"/>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l="6088" t="22862" r="1903" b="15424"/>
          <a:stretch>
            <a:fillRect/>
          </a:stretch>
        </p:blipFill>
        <p:spPr bwMode="auto">
          <a:xfrm>
            <a:off x="1414464" y="3192465"/>
            <a:ext cx="6416675" cy="322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35375" y="188913"/>
            <a:ext cx="5113338" cy="6477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defRPr/>
            </a:pPr>
            <a:r>
              <a:rPr lang="zh-TW" altLang="en-US" sz="3200" dirty="0">
                <a:solidFill>
                  <a:schemeClr val="tx1"/>
                </a:solidFill>
              </a:rPr>
              <a:t>作品評量（舉例分析）</a:t>
            </a:r>
          </a:p>
        </p:txBody>
      </p:sp>
      <p:pic>
        <p:nvPicPr>
          <p:cNvPr id="5123" name="Picture 6"/>
          <p:cNvPicPr>
            <a:picLocks noChangeAspect="1" noChangeArrowheads="1"/>
          </p:cNvPicPr>
          <p:nvPr/>
        </p:nvPicPr>
        <p:blipFill>
          <a:blip r:embed="rId2" cstate="print"/>
          <a:srcRect t="24057" r="5325" b="21425"/>
          <a:stretch>
            <a:fillRect/>
          </a:stretch>
        </p:blipFill>
        <p:spPr bwMode="auto">
          <a:xfrm>
            <a:off x="1065213" y="908050"/>
            <a:ext cx="6819900" cy="2946400"/>
          </a:xfrm>
          <a:prstGeom prst="rect">
            <a:avLst/>
          </a:prstGeom>
          <a:noFill/>
          <a:ln w="9525">
            <a:noFill/>
            <a:miter lim="800000"/>
            <a:headEnd/>
            <a:tailEnd/>
          </a:ln>
        </p:spPr>
      </p:pic>
      <p:pic>
        <p:nvPicPr>
          <p:cNvPr id="5124" name="Picture 5"/>
          <p:cNvPicPr>
            <a:picLocks noChangeAspect="1" noChangeArrowheads="1"/>
          </p:cNvPicPr>
          <p:nvPr/>
        </p:nvPicPr>
        <p:blipFill>
          <a:blip r:embed="rId3" cstate="print"/>
          <a:srcRect l="1790" t="37747" r="7391" b="15372"/>
          <a:stretch>
            <a:fillRect/>
          </a:stretch>
        </p:blipFill>
        <p:spPr bwMode="auto">
          <a:xfrm>
            <a:off x="1087438" y="3854450"/>
            <a:ext cx="6807200" cy="263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57158" y="428604"/>
            <a:ext cx="8229600" cy="689828"/>
          </a:xfrm>
        </p:spPr>
        <p:txBody>
          <a:bodyPr>
            <a:noAutofit/>
          </a:bodyPr>
          <a:lstStyle/>
          <a:p>
            <a:r>
              <a:rPr lang="zh-TW" altLang="en-US" sz="4000" dirty="0" smtClean="0"/>
              <a:t>診斷學生的準備度、興趣與學習風格</a:t>
            </a:r>
            <a:endParaRPr lang="zh-TW" altLang="en-US" sz="40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xmlns="" val="4198070267"/>
              </p:ext>
            </p:extLst>
          </p:nvPr>
        </p:nvGraphicFramePr>
        <p:xfrm>
          <a:off x="1000100" y="1285860"/>
          <a:ext cx="6813665" cy="3230880"/>
        </p:xfrm>
        <a:graphic>
          <a:graphicData uri="http://schemas.openxmlformats.org/drawingml/2006/table">
            <a:tbl>
              <a:tblPr firstRow="1" bandRow="1">
                <a:tableStyleId>{5C22544A-7EE6-4342-B048-85BDC9FD1C3A}</a:tableStyleId>
              </a:tblPr>
              <a:tblGrid>
                <a:gridCol w="6813665"/>
              </a:tblGrid>
              <a:tr h="370840">
                <a:tc>
                  <a:txBody>
                    <a:bodyPr/>
                    <a:lstStyle/>
                    <a:p>
                      <a:r>
                        <a:rPr lang="zh-TW" altLang="en-US" sz="2000" dirty="0" smtClean="0"/>
                        <a:t>興趣調查問卷：你想學有關羅馬的哪些內容</a:t>
                      </a:r>
                      <a:endParaRPr lang="zh-TW" altLang="en-US" sz="2000" dirty="0"/>
                    </a:p>
                  </a:txBody>
                  <a:tcPr marL="68580" marR="68580"/>
                </a:tc>
              </a:tr>
              <a:tr h="370840">
                <a:tc>
                  <a:txBody>
                    <a:bodyPr/>
                    <a:lstStyle/>
                    <a:p>
                      <a:r>
                        <a:rPr lang="zh-TW" altLang="en-US" dirty="0" smtClean="0"/>
                        <a:t>在有關羅馬的教學單元裡，我們將研究以下內容。我們希望知道你最想學什麼？請用</a:t>
                      </a:r>
                      <a:r>
                        <a:rPr lang="en-US" altLang="zh-TW" dirty="0" smtClean="0"/>
                        <a:t>1-8</a:t>
                      </a:r>
                      <a:r>
                        <a:rPr lang="zh-TW" altLang="en-US" dirty="0" smtClean="0"/>
                        <a:t>的數字等級來標明你的選擇。</a:t>
                      </a:r>
                      <a:r>
                        <a:rPr lang="en-US" altLang="zh-TW" dirty="0" smtClean="0"/>
                        <a:t>1</a:t>
                      </a:r>
                      <a:r>
                        <a:rPr lang="zh-TW" altLang="en-US" dirty="0" smtClean="0"/>
                        <a:t>表示最喜歡，</a:t>
                      </a:r>
                      <a:r>
                        <a:rPr lang="en-US" altLang="zh-TW" dirty="0" smtClean="0"/>
                        <a:t>8</a:t>
                      </a:r>
                      <a:r>
                        <a:rPr lang="zh-TW" altLang="en-US" dirty="0" smtClean="0"/>
                        <a:t>表示最不喜歡</a:t>
                      </a:r>
                      <a:endParaRPr lang="en-US" altLang="zh-TW" dirty="0" smtClean="0"/>
                    </a:p>
                    <a:p>
                      <a:r>
                        <a:rPr lang="en-US" altLang="zh-TW" u="none" dirty="0" smtClean="0"/>
                        <a:t>____</a:t>
                      </a:r>
                      <a:r>
                        <a:rPr lang="zh-TW" altLang="en-US" u="none" dirty="0" smtClean="0"/>
                        <a:t>地理</a:t>
                      </a:r>
                      <a:endParaRPr lang="en-US" altLang="zh-TW" u="none" dirty="0" smtClean="0"/>
                    </a:p>
                    <a:p>
                      <a:r>
                        <a:rPr lang="en-US" altLang="zh-TW" u="none" dirty="0" smtClean="0"/>
                        <a:t>____</a:t>
                      </a:r>
                      <a:r>
                        <a:rPr lang="zh-TW" altLang="en-US" u="none" dirty="0" smtClean="0"/>
                        <a:t>政體（法律）</a:t>
                      </a:r>
                      <a:endParaRPr lang="en-US" altLang="zh-TW" u="none" dirty="0" smtClean="0"/>
                    </a:p>
                    <a:p>
                      <a:r>
                        <a:rPr lang="en-US" altLang="zh-TW" u="none" dirty="0" smtClean="0"/>
                        <a:t>____</a:t>
                      </a:r>
                      <a:r>
                        <a:rPr lang="zh-TW" altLang="en-US" u="none" dirty="0" smtClean="0"/>
                        <a:t>農業（糧食作物）</a:t>
                      </a:r>
                      <a:endParaRPr lang="en-US" altLang="zh-TW" u="none" dirty="0" smtClean="0"/>
                    </a:p>
                    <a:p>
                      <a:r>
                        <a:rPr lang="en-US" altLang="zh-TW" u="none" dirty="0" smtClean="0"/>
                        <a:t>____</a:t>
                      </a:r>
                      <a:r>
                        <a:rPr lang="zh-TW" altLang="en-US" u="none" dirty="0" smtClean="0"/>
                        <a:t>音樂和藝術</a:t>
                      </a:r>
                      <a:endParaRPr lang="en-US" altLang="zh-TW" u="none" dirty="0" smtClean="0"/>
                    </a:p>
                    <a:p>
                      <a:r>
                        <a:rPr lang="en-US" altLang="zh-TW" u="none" dirty="0" smtClean="0"/>
                        <a:t>____</a:t>
                      </a:r>
                      <a:r>
                        <a:rPr lang="zh-TW" altLang="en-US" u="none" dirty="0" smtClean="0"/>
                        <a:t>宗教和體育</a:t>
                      </a:r>
                      <a:endParaRPr lang="en-US" altLang="zh-TW" u="none" dirty="0" smtClean="0"/>
                    </a:p>
                    <a:p>
                      <a:r>
                        <a:rPr lang="en-US" altLang="zh-TW" u="none" dirty="0" smtClean="0"/>
                        <a:t>____</a:t>
                      </a:r>
                      <a:r>
                        <a:rPr lang="zh-TW" altLang="en-US" u="none" dirty="0" smtClean="0"/>
                        <a:t>男性、婦女和兒童的角色地位</a:t>
                      </a:r>
                      <a:endParaRPr lang="en-US" altLang="zh-TW" u="none" dirty="0" smtClean="0"/>
                    </a:p>
                    <a:p>
                      <a:r>
                        <a:rPr lang="en-US" altLang="zh-TW" u="none" dirty="0" smtClean="0"/>
                        <a:t>____</a:t>
                      </a:r>
                      <a:r>
                        <a:rPr lang="zh-TW" altLang="en-US" u="none" dirty="0" smtClean="0"/>
                        <a:t>其他</a:t>
                      </a:r>
                      <a:endParaRPr lang="en-US" altLang="zh-TW" u="none" dirty="0" smtClean="0"/>
                    </a:p>
                  </a:txBody>
                  <a:tcPr marL="68580" marR="68580"/>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xmlns="" val="2201773872"/>
              </p:ext>
            </p:extLst>
          </p:nvPr>
        </p:nvGraphicFramePr>
        <p:xfrm>
          <a:off x="1000100" y="4500570"/>
          <a:ext cx="6797512" cy="1859280"/>
        </p:xfrm>
        <a:graphic>
          <a:graphicData uri="http://schemas.openxmlformats.org/drawingml/2006/table">
            <a:tbl>
              <a:tblPr firstRow="1" bandRow="1">
                <a:tableStyleId>{5C22544A-7EE6-4342-B048-85BDC9FD1C3A}</a:tableStyleId>
              </a:tblPr>
              <a:tblGrid>
                <a:gridCol w="6797512"/>
              </a:tblGrid>
              <a:tr h="370840">
                <a:tc>
                  <a:txBody>
                    <a:bodyPr/>
                    <a:lstStyle/>
                    <a:p>
                      <a:r>
                        <a:rPr lang="zh-TW" altLang="en-US" sz="2000" dirty="0" smtClean="0"/>
                        <a:t>準備度調查問卷：你知道有關羅馬的哪些內容</a:t>
                      </a:r>
                      <a:endParaRPr lang="zh-TW" altLang="en-US" sz="2000" dirty="0"/>
                    </a:p>
                  </a:txBody>
                  <a:tcPr marL="68580" marR="68580"/>
                </a:tc>
              </a:tr>
              <a:tr h="370840">
                <a:tc>
                  <a:txBody>
                    <a:bodyPr/>
                    <a:lstStyle/>
                    <a:p>
                      <a:pPr marL="342900" indent="-342900">
                        <a:buAutoNum type="arabicPeriod"/>
                      </a:pPr>
                      <a:r>
                        <a:rPr lang="zh-TW" altLang="en-US" dirty="0" smtClean="0"/>
                        <a:t>羅馬在哪個國家？</a:t>
                      </a:r>
                      <a:endParaRPr lang="en-US" altLang="zh-TW" dirty="0" smtClean="0"/>
                    </a:p>
                    <a:p>
                      <a:pPr marL="342900" indent="-342900">
                        <a:buAutoNum type="arabicPeriod"/>
                      </a:pPr>
                      <a:r>
                        <a:rPr lang="zh-TW" altLang="en-US" dirty="0" smtClean="0"/>
                        <a:t>請解釋「文明」的含義？</a:t>
                      </a:r>
                      <a:endParaRPr lang="en-US" altLang="zh-TW" dirty="0" smtClean="0"/>
                    </a:p>
                    <a:p>
                      <a:pPr marL="342900" indent="-342900">
                        <a:buAutoNum type="arabicPeriod"/>
                      </a:pPr>
                      <a:r>
                        <a:rPr lang="zh-TW" altLang="en-US" dirty="0" smtClean="0"/>
                        <a:t>請列舉不同文明的例子？</a:t>
                      </a:r>
                      <a:endParaRPr lang="en-US" altLang="zh-TW" dirty="0" smtClean="0"/>
                    </a:p>
                    <a:p>
                      <a:pPr marL="342900" indent="-342900">
                        <a:buAutoNum type="arabicPeriod"/>
                      </a:pPr>
                      <a:r>
                        <a:rPr lang="zh-TW" altLang="en-US" dirty="0" smtClean="0"/>
                        <a:t>請列舉羅馬的著名人物？</a:t>
                      </a:r>
                      <a:endParaRPr lang="en-US" altLang="zh-TW" dirty="0" smtClean="0"/>
                    </a:p>
                    <a:p>
                      <a:pPr marL="342900" indent="-342900">
                        <a:buAutoNum type="arabicPeriod"/>
                      </a:pPr>
                      <a:r>
                        <a:rPr lang="zh-TW" altLang="en-US" dirty="0" smtClean="0"/>
                        <a:t>在我們國家和文化中，有許多元素來源羅馬。對此你有何看法？</a:t>
                      </a:r>
                      <a:endParaRPr lang="zh-TW" altLang="en-US" dirty="0"/>
                    </a:p>
                  </a:txBody>
                  <a:tcPr marL="68580" marR="68580"/>
                </a:tc>
              </a:tr>
            </a:tbl>
          </a:graphicData>
        </a:graphic>
      </p:graphicFrame>
      <p:sp>
        <p:nvSpPr>
          <p:cNvPr id="6" name="矩形 5"/>
          <p:cNvSpPr/>
          <p:nvPr/>
        </p:nvSpPr>
        <p:spPr>
          <a:xfrm>
            <a:off x="7323886" y="6429396"/>
            <a:ext cx="1820114" cy="276999"/>
          </a:xfrm>
          <a:prstGeom prst="rect">
            <a:avLst/>
          </a:prstGeom>
        </p:spPr>
        <p:txBody>
          <a:bodyPr wrap="none">
            <a:spAutoFit/>
          </a:bodyPr>
          <a:lstStyle/>
          <a:p>
            <a:r>
              <a:rPr lang="en-US" altLang="zh-TW" sz="1200" dirty="0" smtClean="0"/>
              <a:t>(</a:t>
            </a:r>
            <a:r>
              <a:rPr lang="en-US" altLang="zh-TW" sz="1200" dirty="0"/>
              <a:t>Tomlinson</a:t>
            </a:r>
            <a:r>
              <a:rPr lang="en-US" altLang="zh-TW" sz="1200" dirty="0" smtClean="0"/>
              <a:t>, 2001</a:t>
            </a:r>
            <a:r>
              <a:rPr lang="zh-TW" altLang="en-US" sz="1200" dirty="0" smtClean="0"/>
              <a:t> </a:t>
            </a:r>
            <a:r>
              <a:rPr lang="en-US" altLang="zh-TW" sz="1200" dirty="0" smtClean="0"/>
              <a:t>: 112) </a:t>
            </a:r>
            <a:endParaRPr lang="zh-TW" altLang="en-US" sz="1200" dirty="0"/>
          </a:p>
        </p:txBody>
      </p:sp>
    </p:spTree>
    <p:extLst>
      <p:ext uri="{BB962C8B-B14F-4D97-AF65-F5344CB8AC3E}">
        <p14:creationId xmlns:p14="http://schemas.microsoft.com/office/powerpoint/2010/main" xmlns="" val="34614622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35375" y="188913"/>
            <a:ext cx="5113338" cy="6477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defRPr/>
            </a:pPr>
            <a:r>
              <a:rPr lang="zh-TW" altLang="en-US" sz="3200" dirty="0">
                <a:solidFill>
                  <a:schemeClr val="tx1"/>
                </a:solidFill>
              </a:rPr>
              <a:t>作品評量（舉例分析）</a:t>
            </a:r>
          </a:p>
        </p:txBody>
      </p:sp>
      <p:pic>
        <p:nvPicPr>
          <p:cNvPr id="6147" name="Picture 3"/>
          <p:cNvPicPr>
            <a:picLocks noChangeAspect="1" noChangeArrowheads="1"/>
          </p:cNvPicPr>
          <p:nvPr/>
        </p:nvPicPr>
        <p:blipFill>
          <a:blip r:embed="rId2" cstate="print"/>
          <a:srcRect l="1712" t="25981" r="5569" b="20805"/>
          <a:stretch>
            <a:fillRect/>
          </a:stretch>
        </p:blipFill>
        <p:spPr bwMode="auto">
          <a:xfrm>
            <a:off x="1366838" y="942977"/>
            <a:ext cx="5943600" cy="2557463"/>
          </a:xfrm>
          <a:prstGeom prst="rect">
            <a:avLst/>
          </a:prstGeom>
          <a:noFill/>
          <a:ln w="9525">
            <a:noFill/>
            <a:miter lim="800000"/>
            <a:headEnd/>
            <a:tailEnd/>
          </a:ln>
        </p:spPr>
      </p:pic>
      <p:pic>
        <p:nvPicPr>
          <p:cNvPr id="6148" name="Picture 5"/>
          <p:cNvPicPr>
            <a:picLocks noChangeAspect="1" noChangeArrowheads="1"/>
          </p:cNvPicPr>
          <p:nvPr/>
        </p:nvPicPr>
        <p:blipFill>
          <a:blip r:embed="rId3" cstate="print"/>
          <a:srcRect t="28413" r="5487" b="10722"/>
          <a:stretch>
            <a:fillRect/>
          </a:stretch>
        </p:blipFill>
        <p:spPr bwMode="auto">
          <a:xfrm>
            <a:off x="1406528" y="3500440"/>
            <a:ext cx="5973763"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 xmlns:p14="http://schemas.microsoft.com/office/powerpoint/2010/main" val="2976957583"/>
              </p:ext>
            </p:extLst>
          </p:nvPr>
        </p:nvGraphicFramePr>
        <p:xfrm>
          <a:off x="179512" y="158621"/>
          <a:ext cx="8784976" cy="6582748"/>
        </p:xfrm>
        <a:graphic>
          <a:graphicData uri="http://schemas.openxmlformats.org/drawingml/2006/table">
            <a:tbl>
              <a:tblPr firstRow="1" firstCol="1" bandRow="1">
                <a:tableStyleId>{93296810-A885-4BE3-A3E7-6D5BEEA58F35}</a:tableStyleId>
              </a:tblPr>
              <a:tblGrid>
                <a:gridCol w="1647184"/>
                <a:gridCol w="1089120"/>
                <a:gridCol w="1864122"/>
                <a:gridCol w="2191948"/>
                <a:gridCol w="1992602"/>
              </a:tblGrid>
              <a:tr h="177803">
                <a:tc gridSpan="3">
                  <a:txBody>
                    <a:bodyPr/>
                    <a:lstStyle/>
                    <a:p>
                      <a:pPr>
                        <a:lnSpc>
                          <a:spcPts val="1200"/>
                        </a:lnSpc>
                        <a:spcAft>
                          <a:spcPts val="0"/>
                        </a:spcAft>
                      </a:pPr>
                      <a:r>
                        <a:rPr lang="zh-TW" sz="1200" kern="100" dirty="0">
                          <a:effectLst/>
                        </a:rPr>
                        <a:t>教學主題：大躍進</a:t>
                      </a:r>
                      <a:endParaRPr lang="zh-TW" sz="1200" kern="100" dirty="0">
                        <a:effectLst/>
                        <a:latin typeface="Times New Roman"/>
                        <a:ea typeface="新細明體"/>
                        <a:cs typeface="Times New Roman"/>
                      </a:endParaRPr>
                    </a:p>
                  </a:txBody>
                  <a:tcPr marL="31666" marR="31666" marT="0" marB="0" anchor="ctr"/>
                </a:tc>
                <a:tc hMerge="1">
                  <a:txBody>
                    <a:bodyPr/>
                    <a:lstStyle/>
                    <a:p>
                      <a:endParaRPr lang="zh-TW" altLang="en-US"/>
                    </a:p>
                  </a:txBody>
                  <a:tcPr/>
                </a:tc>
                <a:tc hMerge="1">
                  <a:txBody>
                    <a:bodyPr/>
                    <a:lstStyle/>
                    <a:p>
                      <a:endParaRPr lang="zh-TW" altLang="en-US"/>
                    </a:p>
                  </a:txBody>
                  <a:tcPr/>
                </a:tc>
                <a:tc>
                  <a:txBody>
                    <a:bodyPr/>
                    <a:lstStyle/>
                    <a:p>
                      <a:pPr>
                        <a:lnSpc>
                          <a:spcPts val="1200"/>
                        </a:lnSpc>
                        <a:spcAft>
                          <a:spcPts val="0"/>
                        </a:spcAft>
                      </a:pPr>
                      <a:r>
                        <a:rPr lang="zh-TW" sz="1200" kern="100">
                          <a:effectLst/>
                        </a:rPr>
                        <a:t>學習領域</a:t>
                      </a:r>
                      <a:endParaRPr lang="zh-TW" sz="1200" kern="100">
                        <a:effectLst/>
                        <a:latin typeface="Times New Roman"/>
                        <a:ea typeface="新細明體"/>
                        <a:cs typeface="Times New Roman"/>
                      </a:endParaRPr>
                    </a:p>
                  </a:txBody>
                  <a:tcPr marL="31666" marR="31666" marT="0" marB="0" anchor="ctr"/>
                </a:tc>
                <a:tc>
                  <a:txBody>
                    <a:bodyPr/>
                    <a:lstStyle/>
                    <a:p>
                      <a:pPr>
                        <a:lnSpc>
                          <a:spcPts val="1200"/>
                        </a:lnSpc>
                        <a:spcAft>
                          <a:spcPts val="0"/>
                        </a:spcAft>
                      </a:pPr>
                      <a:r>
                        <a:rPr lang="zh-TW" sz="1200" kern="100">
                          <a:effectLst/>
                        </a:rPr>
                        <a:t>社會領域歷史科</a:t>
                      </a:r>
                      <a:endParaRPr lang="zh-TW" sz="1200" kern="100">
                        <a:effectLst/>
                        <a:latin typeface="Times New Roman"/>
                        <a:ea typeface="新細明體"/>
                        <a:cs typeface="Times New Roman"/>
                      </a:endParaRPr>
                    </a:p>
                  </a:txBody>
                  <a:tcPr marL="31666" marR="31666" marT="0" marB="0" anchor="ctr"/>
                </a:tc>
              </a:tr>
              <a:tr h="181843">
                <a:tc>
                  <a:txBody>
                    <a:bodyPr/>
                    <a:lstStyle/>
                    <a:p>
                      <a:pPr>
                        <a:lnSpc>
                          <a:spcPts val="1200"/>
                        </a:lnSpc>
                        <a:spcAft>
                          <a:spcPts val="0"/>
                        </a:spcAft>
                      </a:pPr>
                      <a:r>
                        <a:rPr lang="zh-TW" sz="1200" kern="100">
                          <a:effectLst/>
                        </a:rPr>
                        <a:t>教學對象</a:t>
                      </a:r>
                      <a:endParaRPr lang="zh-TW" sz="1200" kern="100">
                        <a:effectLst/>
                        <a:latin typeface="Times New Roman"/>
                        <a:ea typeface="新細明體"/>
                        <a:cs typeface="Times New Roman"/>
                      </a:endParaRPr>
                    </a:p>
                  </a:txBody>
                  <a:tcPr marL="31666" marR="31666" marT="0" marB="0" anchor="ctr"/>
                </a:tc>
                <a:tc gridSpan="2">
                  <a:txBody>
                    <a:bodyPr/>
                    <a:lstStyle/>
                    <a:p>
                      <a:pPr>
                        <a:lnSpc>
                          <a:spcPts val="1200"/>
                        </a:lnSpc>
                        <a:spcAft>
                          <a:spcPts val="0"/>
                        </a:spcAft>
                      </a:pPr>
                      <a:r>
                        <a:rPr lang="zh-TW" sz="1200" kern="100">
                          <a:effectLst/>
                        </a:rPr>
                        <a:t>八年級</a:t>
                      </a:r>
                      <a:endParaRPr lang="zh-TW" sz="1200" kern="100">
                        <a:effectLst/>
                        <a:latin typeface="Times New Roman"/>
                        <a:ea typeface="新細明體"/>
                        <a:cs typeface="Times New Roman"/>
                      </a:endParaRPr>
                    </a:p>
                  </a:txBody>
                  <a:tcPr marL="31666" marR="31666" marT="0" marB="0" anchor="ctr"/>
                </a:tc>
                <a:tc hMerge="1">
                  <a:txBody>
                    <a:bodyPr/>
                    <a:lstStyle/>
                    <a:p>
                      <a:endParaRPr lang="zh-TW" altLang="en-US"/>
                    </a:p>
                  </a:txBody>
                  <a:tcPr/>
                </a:tc>
                <a:tc>
                  <a:txBody>
                    <a:bodyPr/>
                    <a:lstStyle/>
                    <a:p>
                      <a:pPr>
                        <a:lnSpc>
                          <a:spcPts val="1200"/>
                        </a:lnSpc>
                        <a:spcAft>
                          <a:spcPts val="0"/>
                        </a:spcAft>
                      </a:pPr>
                      <a:r>
                        <a:rPr lang="zh-TW" sz="1200" kern="100">
                          <a:effectLst/>
                        </a:rPr>
                        <a:t>教學時間</a:t>
                      </a:r>
                      <a:endParaRPr lang="zh-TW" sz="1200" kern="100">
                        <a:effectLst/>
                        <a:latin typeface="Times New Roman"/>
                        <a:ea typeface="新細明體"/>
                        <a:cs typeface="Times New Roman"/>
                      </a:endParaRPr>
                    </a:p>
                  </a:txBody>
                  <a:tcPr marL="31666" marR="31666" marT="0" marB="0" anchor="ctr"/>
                </a:tc>
                <a:tc>
                  <a:txBody>
                    <a:bodyPr/>
                    <a:lstStyle/>
                    <a:p>
                      <a:pPr>
                        <a:lnSpc>
                          <a:spcPts val="1200"/>
                        </a:lnSpc>
                        <a:spcAft>
                          <a:spcPts val="0"/>
                        </a:spcAft>
                      </a:pPr>
                      <a:r>
                        <a:rPr lang="zh-TW" sz="1200" kern="100">
                          <a:effectLst/>
                        </a:rPr>
                        <a:t>分鐘</a:t>
                      </a:r>
                      <a:endParaRPr lang="zh-TW" sz="1200" kern="100">
                        <a:effectLst/>
                        <a:latin typeface="Times New Roman"/>
                        <a:ea typeface="新細明體"/>
                        <a:cs typeface="Times New Roman"/>
                      </a:endParaRPr>
                    </a:p>
                  </a:txBody>
                  <a:tcPr marL="31666" marR="31666" marT="0" marB="0" anchor="ctr"/>
                </a:tc>
              </a:tr>
              <a:tr h="533409">
                <a:tc>
                  <a:txBody>
                    <a:bodyPr/>
                    <a:lstStyle/>
                    <a:p>
                      <a:pPr>
                        <a:lnSpc>
                          <a:spcPts val="1200"/>
                        </a:lnSpc>
                        <a:spcAft>
                          <a:spcPts val="0"/>
                        </a:spcAft>
                      </a:pPr>
                      <a:r>
                        <a:rPr lang="zh-TW" sz="1200" kern="100" dirty="0">
                          <a:effectLst/>
                        </a:rPr>
                        <a:t>評量活動目標</a:t>
                      </a:r>
                      <a:endParaRPr lang="zh-TW" sz="1200" kern="100" dirty="0">
                        <a:effectLst/>
                        <a:latin typeface="Times New Roman"/>
                        <a:ea typeface="新細明體"/>
                        <a:cs typeface="Times New Roman"/>
                      </a:endParaRPr>
                    </a:p>
                  </a:txBody>
                  <a:tcPr marL="31666" marR="31666" marT="0" marB="0" anchor="ctr"/>
                </a:tc>
                <a:tc gridSpan="4">
                  <a:txBody>
                    <a:bodyPr/>
                    <a:lstStyle/>
                    <a:p>
                      <a:pPr marL="342900" lvl="0" indent="-342900">
                        <a:lnSpc>
                          <a:spcPts val="1200"/>
                        </a:lnSpc>
                        <a:spcAft>
                          <a:spcPts val="0"/>
                        </a:spcAft>
                        <a:buFont typeface="+mj-lt"/>
                        <a:buAutoNum type="arabicPeriod"/>
                      </a:pPr>
                      <a:r>
                        <a:rPr lang="zh-TW" sz="1200" kern="100">
                          <a:effectLst/>
                        </a:rPr>
                        <a:t>能指出大躍進相對的時間順序。</a:t>
                      </a:r>
                      <a:r>
                        <a:rPr lang="en-US" sz="1200" kern="100">
                          <a:effectLst/>
                        </a:rPr>
                        <a:t>(</a:t>
                      </a:r>
                      <a:r>
                        <a:rPr lang="zh-TW" sz="1200" kern="100">
                          <a:effectLst/>
                        </a:rPr>
                        <a:t>記憶、理解</a:t>
                      </a:r>
                      <a:r>
                        <a:rPr lang="en-US" sz="1200" kern="100">
                          <a:effectLst/>
                        </a:rPr>
                        <a:t>)</a:t>
                      </a:r>
                      <a:endParaRPr lang="zh-TW" sz="1200" kern="100">
                        <a:effectLst/>
                      </a:endParaRPr>
                    </a:p>
                    <a:p>
                      <a:pPr marL="342900" lvl="0" indent="-342900">
                        <a:lnSpc>
                          <a:spcPts val="1200"/>
                        </a:lnSpc>
                        <a:spcAft>
                          <a:spcPts val="0"/>
                        </a:spcAft>
                        <a:buFont typeface="+mj-lt"/>
                        <a:buAutoNum type="arabicPeriod"/>
                      </a:pPr>
                      <a:r>
                        <a:rPr lang="zh-TW" sz="1200" kern="100">
                          <a:effectLst/>
                        </a:rPr>
                        <a:t>能說出大躍進時期的重要名詞概念。</a:t>
                      </a:r>
                      <a:r>
                        <a:rPr lang="en-US" sz="1200" kern="100">
                          <a:effectLst/>
                        </a:rPr>
                        <a:t>(</a:t>
                      </a:r>
                      <a:r>
                        <a:rPr lang="zh-TW" sz="1200" kern="100">
                          <a:effectLst/>
                        </a:rPr>
                        <a:t>超英趕美、土法煉鋼、人民公社</a:t>
                      </a:r>
                      <a:r>
                        <a:rPr lang="en-US" sz="1200" kern="100">
                          <a:effectLst/>
                        </a:rPr>
                        <a:t>)(</a:t>
                      </a:r>
                      <a:r>
                        <a:rPr lang="zh-TW" sz="1200" kern="100">
                          <a:effectLst/>
                        </a:rPr>
                        <a:t>理解、詮釋</a:t>
                      </a:r>
                      <a:r>
                        <a:rPr lang="en-US" sz="1200" kern="100">
                          <a:effectLst/>
                        </a:rPr>
                        <a:t>)</a:t>
                      </a:r>
                      <a:endParaRPr lang="zh-TW" sz="1200" kern="100">
                        <a:effectLst/>
                      </a:endParaRPr>
                    </a:p>
                    <a:p>
                      <a:pPr marL="342900" lvl="0" indent="-342900">
                        <a:lnSpc>
                          <a:spcPts val="1200"/>
                        </a:lnSpc>
                        <a:spcAft>
                          <a:spcPts val="0"/>
                        </a:spcAft>
                        <a:buFont typeface="+mj-lt"/>
                        <a:buAutoNum type="arabicPeriod"/>
                      </a:pPr>
                      <a:r>
                        <a:rPr lang="zh-TW" sz="1200" kern="100">
                          <a:effectLst/>
                        </a:rPr>
                        <a:t>能分析大躍進失敗的原因。</a:t>
                      </a:r>
                      <a:r>
                        <a:rPr lang="en-US" sz="1200" kern="100">
                          <a:effectLst/>
                        </a:rPr>
                        <a:t>(</a:t>
                      </a:r>
                      <a:r>
                        <a:rPr lang="zh-TW" sz="1200" kern="100">
                          <a:effectLst/>
                        </a:rPr>
                        <a:t>分析</a:t>
                      </a:r>
                      <a:r>
                        <a:rPr lang="en-US" sz="1200" kern="100">
                          <a:effectLst/>
                        </a:rPr>
                        <a:t>)</a:t>
                      </a:r>
                      <a:endParaRPr lang="zh-TW" sz="1200" kern="100">
                        <a:effectLst/>
                        <a:latin typeface="Times New Roman"/>
                        <a:ea typeface="新細明體"/>
                        <a:cs typeface="Times New Roman"/>
                      </a:endParaRPr>
                    </a:p>
                  </a:txBody>
                  <a:tcPr marL="31666" marR="31666"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55606">
                <a:tc>
                  <a:txBody>
                    <a:bodyPr/>
                    <a:lstStyle/>
                    <a:p>
                      <a:pPr algn="ctr">
                        <a:lnSpc>
                          <a:spcPts val="1200"/>
                        </a:lnSpc>
                        <a:spcAft>
                          <a:spcPts val="0"/>
                        </a:spcAft>
                      </a:pPr>
                      <a:r>
                        <a:rPr lang="zh-TW" sz="1200" kern="100">
                          <a:effectLst/>
                        </a:rPr>
                        <a:t>相對應</a:t>
                      </a:r>
                    </a:p>
                    <a:p>
                      <a:pPr algn="ctr">
                        <a:lnSpc>
                          <a:spcPts val="1200"/>
                        </a:lnSpc>
                        <a:spcAft>
                          <a:spcPts val="0"/>
                        </a:spcAft>
                      </a:pPr>
                      <a:r>
                        <a:rPr lang="zh-TW" sz="1200" kern="100">
                          <a:effectLst/>
                        </a:rPr>
                        <a:t>能力指標</a:t>
                      </a:r>
                      <a:endParaRPr lang="zh-TW" sz="1200" kern="100">
                        <a:effectLst/>
                        <a:latin typeface="Times New Roman"/>
                        <a:ea typeface="新細明體"/>
                        <a:cs typeface="Times New Roman"/>
                      </a:endParaRPr>
                    </a:p>
                  </a:txBody>
                  <a:tcPr marL="31666" marR="31666" marT="0" marB="0" anchor="ctr"/>
                </a:tc>
                <a:tc gridSpan="4">
                  <a:txBody>
                    <a:bodyPr/>
                    <a:lstStyle/>
                    <a:p>
                      <a:pPr marL="402590" indent="-448310">
                        <a:lnSpc>
                          <a:spcPts val="1200"/>
                        </a:lnSpc>
                        <a:spcAft>
                          <a:spcPts val="0"/>
                        </a:spcAft>
                      </a:pPr>
                      <a:r>
                        <a:rPr lang="en-US" sz="1200" kern="100">
                          <a:effectLst/>
                        </a:rPr>
                        <a:t>2-4-2 </a:t>
                      </a:r>
                      <a:r>
                        <a:rPr lang="zh-TW" sz="1200" kern="100">
                          <a:effectLst/>
                        </a:rPr>
                        <a:t>認識中國歷史發展過程中的思想、文化、社會制度、經濟活動與政治興革。</a:t>
                      </a:r>
                    </a:p>
                    <a:p>
                      <a:pPr marL="257810" indent="-303530">
                        <a:lnSpc>
                          <a:spcPts val="1200"/>
                        </a:lnSpc>
                        <a:spcAft>
                          <a:spcPts val="0"/>
                        </a:spcAft>
                      </a:pPr>
                      <a:r>
                        <a:rPr lang="en-US" sz="1200" kern="100">
                          <a:effectLst/>
                        </a:rPr>
                        <a:t>2-4-6</a:t>
                      </a:r>
                      <a:r>
                        <a:rPr lang="zh-TW" sz="1200" kern="100">
                          <a:effectLst/>
                        </a:rPr>
                        <a:t>瞭解並描述歷史演變的多重因果關係。</a:t>
                      </a:r>
                      <a:endParaRPr lang="zh-TW" sz="1200" kern="100">
                        <a:effectLst/>
                        <a:latin typeface="Times New Roman"/>
                        <a:ea typeface="新細明體"/>
                        <a:cs typeface="Times New Roman"/>
                      </a:endParaRPr>
                    </a:p>
                  </a:txBody>
                  <a:tcPr marL="31666" marR="31666"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33409">
                <a:tc>
                  <a:txBody>
                    <a:bodyPr/>
                    <a:lstStyle/>
                    <a:p>
                      <a:pPr algn="ctr">
                        <a:lnSpc>
                          <a:spcPts val="1200"/>
                        </a:lnSpc>
                        <a:spcAft>
                          <a:spcPts val="0"/>
                        </a:spcAft>
                      </a:pPr>
                      <a:r>
                        <a:rPr lang="zh-TW" sz="1200" kern="100">
                          <a:effectLst/>
                        </a:rPr>
                        <a:t>教學準備與</a:t>
                      </a:r>
                    </a:p>
                    <a:p>
                      <a:pPr algn="ctr">
                        <a:lnSpc>
                          <a:spcPts val="1200"/>
                        </a:lnSpc>
                        <a:spcAft>
                          <a:spcPts val="0"/>
                        </a:spcAft>
                      </a:pPr>
                      <a:r>
                        <a:rPr lang="zh-TW" sz="1200" kern="100">
                          <a:effectLst/>
                        </a:rPr>
                        <a:t>教材教具運用</a:t>
                      </a:r>
                      <a:endParaRPr lang="zh-TW" sz="1200" kern="100">
                        <a:effectLst/>
                        <a:latin typeface="Times New Roman"/>
                        <a:ea typeface="新細明體"/>
                        <a:cs typeface="Times New Roman"/>
                      </a:endParaRPr>
                    </a:p>
                  </a:txBody>
                  <a:tcPr marL="31666" marR="31666" marT="0" marB="0" anchor="ctr"/>
                </a:tc>
                <a:tc gridSpan="4">
                  <a:txBody>
                    <a:bodyPr/>
                    <a:lstStyle/>
                    <a:p>
                      <a:pPr marL="342900" lvl="0" indent="-342900">
                        <a:lnSpc>
                          <a:spcPts val="1200"/>
                        </a:lnSpc>
                        <a:spcAft>
                          <a:spcPts val="0"/>
                        </a:spcAft>
                        <a:buFont typeface="+mj-lt"/>
                        <a:buAutoNum type="arabicPeriod"/>
                      </a:pPr>
                      <a:r>
                        <a:rPr lang="zh-TW" sz="1200" kern="100">
                          <a:effectLst/>
                        </a:rPr>
                        <a:t>排時序表</a:t>
                      </a:r>
                    </a:p>
                    <a:p>
                      <a:pPr marL="342900" lvl="0" indent="-342900">
                        <a:lnSpc>
                          <a:spcPts val="1200"/>
                        </a:lnSpc>
                        <a:spcAft>
                          <a:spcPts val="0"/>
                        </a:spcAft>
                        <a:buFont typeface="+mj-lt"/>
                        <a:buAutoNum type="arabicPeriod"/>
                      </a:pPr>
                      <a:r>
                        <a:rPr lang="zh-TW" sz="1200" kern="100">
                          <a:effectLst/>
                        </a:rPr>
                        <a:t>「活著」影片</a:t>
                      </a:r>
                    </a:p>
                    <a:p>
                      <a:pPr marL="342900" lvl="0" indent="-342900">
                        <a:lnSpc>
                          <a:spcPts val="1200"/>
                        </a:lnSpc>
                        <a:spcAft>
                          <a:spcPts val="0"/>
                        </a:spcAft>
                        <a:buFont typeface="+mj-lt"/>
                        <a:buAutoNum type="arabicPeriod"/>
                      </a:pPr>
                      <a:r>
                        <a:rPr lang="zh-TW" sz="1200" kern="100">
                          <a:effectLst/>
                        </a:rPr>
                        <a:t>分組討論</a:t>
                      </a:r>
                      <a:endParaRPr lang="zh-TW" sz="1200" kern="100">
                        <a:effectLst/>
                        <a:latin typeface="Times New Roman"/>
                        <a:ea typeface="新細明體"/>
                        <a:cs typeface="Times New Roman"/>
                      </a:endParaRPr>
                    </a:p>
                  </a:txBody>
                  <a:tcPr marL="31666" marR="31666"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55606">
                <a:tc>
                  <a:txBody>
                    <a:bodyPr/>
                    <a:lstStyle/>
                    <a:p>
                      <a:pPr algn="ctr">
                        <a:lnSpc>
                          <a:spcPts val="1200"/>
                        </a:lnSpc>
                        <a:spcAft>
                          <a:spcPts val="0"/>
                        </a:spcAft>
                      </a:pPr>
                      <a:r>
                        <a:rPr lang="zh-TW" sz="1200" kern="100">
                          <a:effectLst/>
                        </a:rPr>
                        <a:t>作業檢核與評量方式</a:t>
                      </a:r>
                      <a:r>
                        <a:rPr lang="en-US" sz="1200" kern="100">
                          <a:effectLst/>
                        </a:rPr>
                        <a:t>(</a:t>
                      </a:r>
                      <a:r>
                        <a:rPr lang="zh-TW" sz="1200" kern="100">
                          <a:effectLst/>
                        </a:rPr>
                        <a:t>比例</a:t>
                      </a:r>
                      <a:r>
                        <a:rPr lang="en-US" sz="1200" kern="100">
                          <a:effectLst/>
                        </a:rPr>
                        <a:t>)</a:t>
                      </a:r>
                      <a:endParaRPr lang="zh-TW" sz="1200" kern="100">
                        <a:effectLst/>
                        <a:latin typeface="Times New Roman"/>
                        <a:ea typeface="新細明體"/>
                        <a:cs typeface="Times New Roman"/>
                      </a:endParaRPr>
                    </a:p>
                  </a:txBody>
                  <a:tcPr marL="31666" marR="31666" marT="0" marB="0" anchor="ctr"/>
                </a:tc>
                <a:tc gridSpan="4">
                  <a:txBody>
                    <a:bodyPr/>
                    <a:lstStyle/>
                    <a:p>
                      <a:pPr>
                        <a:lnSpc>
                          <a:spcPts val="1200"/>
                        </a:lnSpc>
                        <a:spcAft>
                          <a:spcPts val="0"/>
                        </a:spcAft>
                      </a:pPr>
                      <a:r>
                        <a:rPr lang="en-US" sz="1200" kern="100" dirty="0">
                          <a:effectLst/>
                        </a:rPr>
                        <a:t> </a:t>
                      </a:r>
                      <a:endParaRPr lang="zh-TW" sz="1200" kern="100" dirty="0">
                        <a:effectLst/>
                        <a:latin typeface="Times New Roman"/>
                        <a:ea typeface="新細明體"/>
                        <a:cs typeface="Times New Roman"/>
                      </a:endParaRPr>
                    </a:p>
                  </a:txBody>
                  <a:tcPr marL="31666" marR="31666"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77803">
                <a:tc gridSpan="2">
                  <a:txBody>
                    <a:bodyPr/>
                    <a:lstStyle/>
                    <a:p>
                      <a:pPr algn="ctr">
                        <a:lnSpc>
                          <a:spcPts val="1200"/>
                        </a:lnSpc>
                        <a:spcAft>
                          <a:spcPts val="0"/>
                        </a:spcAft>
                      </a:pPr>
                      <a:r>
                        <a:rPr lang="zh-TW" sz="1200" kern="100">
                          <a:effectLst/>
                        </a:rPr>
                        <a:t>教學活動</a:t>
                      </a:r>
                      <a:endParaRPr lang="zh-TW" sz="1200" kern="100">
                        <a:effectLst/>
                        <a:latin typeface="Times New Roman"/>
                        <a:ea typeface="新細明體"/>
                        <a:cs typeface="Times New Roman"/>
                      </a:endParaRPr>
                    </a:p>
                  </a:txBody>
                  <a:tcPr marL="31666" marR="31666" marT="0" marB="0" anchor="ctr"/>
                </a:tc>
                <a:tc hMerge="1">
                  <a:txBody>
                    <a:bodyPr/>
                    <a:lstStyle/>
                    <a:p>
                      <a:endParaRPr lang="zh-TW" altLang="en-US"/>
                    </a:p>
                  </a:txBody>
                  <a:tcPr/>
                </a:tc>
                <a:tc gridSpan="3">
                  <a:txBody>
                    <a:bodyPr/>
                    <a:lstStyle/>
                    <a:p>
                      <a:pPr algn="ctr">
                        <a:lnSpc>
                          <a:spcPts val="1200"/>
                        </a:lnSpc>
                        <a:spcAft>
                          <a:spcPts val="0"/>
                        </a:spcAft>
                      </a:pPr>
                      <a:r>
                        <a:rPr lang="zh-TW" sz="1200" kern="100" dirty="0">
                          <a:effectLst/>
                        </a:rPr>
                        <a:t>評量活動（含基準與規準）</a:t>
                      </a:r>
                      <a:endParaRPr lang="zh-TW" sz="1200" kern="100" dirty="0">
                        <a:effectLst/>
                        <a:latin typeface="Times New Roman"/>
                        <a:ea typeface="新細明體"/>
                        <a:cs typeface="Times New Roman"/>
                      </a:endParaRPr>
                    </a:p>
                  </a:txBody>
                  <a:tcPr marL="31666" marR="31666" marT="0" marB="0" anchor="ctr"/>
                </a:tc>
                <a:tc hMerge="1">
                  <a:txBody>
                    <a:bodyPr/>
                    <a:lstStyle/>
                    <a:p>
                      <a:pPr algn="ctr">
                        <a:lnSpc>
                          <a:spcPts val="1200"/>
                        </a:lnSpc>
                        <a:spcAft>
                          <a:spcPts val="0"/>
                        </a:spcAft>
                      </a:pPr>
                      <a:endParaRPr lang="zh-TW" sz="1200" kern="100">
                        <a:effectLst/>
                        <a:latin typeface="Times New Roman"/>
                        <a:ea typeface="新細明體"/>
                        <a:cs typeface="Times New Roman"/>
                      </a:endParaRPr>
                    </a:p>
                  </a:txBody>
                  <a:tcPr marL="31666" marR="31666" marT="0" marB="0" anchor="ctr"/>
                </a:tc>
                <a:tc hMerge="1">
                  <a:txBody>
                    <a:bodyPr/>
                    <a:lstStyle/>
                    <a:p>
                      <a:endParaRPr lang="zh-TW" altLang="en-US"/>
                    </a:p>
                  </a:txBody>
                  <a:tcPr/>
                </a:tc>
              </a:tr>
              <a:tr h="4267269">
                <a:tc gridSpan="2">
                  <a:txBody>
                    <a:bodyPr/>
                    <a:lstStyle/>
                    <a:p>
                      <a:pPr>
                        <a:lnSpc>
                          <a:spcPts val="1200"/>
                        </a:lnSpc>
                        <a:spcAft>
                          <a:spcPts val="0"/>
                        </a:spcAft>
                      </a:pPr>
                      <a:r>
                        <a:rPr lang="en-US" sz="1200" kern="100" dirty="0" smtClean="0">
                          <a:effectLst/>
                        </a:rPr>
                        <a:t>(</a:t>
                      </a:r>
                      <a:r>
                        <a:rPr lang="zh-TW" sz="1200" kern="100" dirty="0" smtClean="0">
                          <a:effectLst/>
                        </a:rPr>
                        <a:t>教學步驟與內容</a:t>
                      </a:r>
                      <a:r>
                        <a:rPr lang="en-US" sz="1200" kern="100" dirty="0" smtClean="0">
                          <a:effectLst/>
                        </a:rPr>
                        <a:t>) </a:t>
                      </a:r>
                      <a:endParaRPr lang="zh-TW" sz="1200" kern="100" dirty="0" smtClean="0">
                        <a:effectLst/>
                      </a:endParaRPr>
                    </a:p>
                    <a:p>
                      <a:pPr marL="394970" indent="-394970">
                        <a:lnSpc>
                          <a:spcPct val="100000"/>
                        </a:lnSpc>
                        <a:spcAft>
                          <a:spcPts val="0"/>
                        </a:spcAft>
                      </a:pPr>
                      <a:r>
                        <a:rPr lang="zh-TW" altLang="zh-TW" sz="1200" kern="100" dirty="0" smtClean="0">
                          <a:effectLst/>
                        </a:rPr>
                        <a:t>一、</a:t>
                      </a:r>
                      <a:r>
                        <a:rPr lang="zh-TW" altLang="en-US" sz="1200" kern="100" dirty="0" smtClean="0">
                          <a:effectLst/>
                        </a:rPr>
                        <a:t>事件</a:t>
                      </a:r>
                      <a:r>
                        <a:rPr lang="zh-TW" altLang="zh-TW" sz="1200" kern="100" dirty="0" smtClean="0">
                          <a:effectLst/>
                        </a:rPr>
                        <a:t>排序</a:t>
                      </a:r>
                    </a:p>
                    <a:p>
                      <a:pPr marL="394970" indent="-394970">
                        <a:lnSpc>
                          <a:spcPct val="100000"/>
                        </a:lnSpc>
                        <a:spcAft>
                          <a:spcPts val="0"/>
                        </a:spcAft>
                      </a:pPr>
                      <a:r>
                        <a:rPr lang="zh-TW" altLang="en-US" sz="1200" kern="100" dirty="0" smtClean="0">
                          <a:effectLst/>
                        </a:rPr>
                        <a:t>     老師在黑板上寫出四個重要的事件，學生必須將其先後順序排列在考試本中。</a:t>
                      </a:r>
                      <a:endParaRPr lang="en-US" altLang="zh-TW" sz="1200" kern="100" dirty="0" smtClean="0">
                        <a:effectLst/>
                      </a:endParaRPr>
                    </a:p>
                    <a:p>
                      <a:pPr marL="394970" indent="-394970">
                        <a:lnSpc>
                          <a:spcPct val="100000"/>
                        </a:lnSpc>
                        <a:spcAft>
                          <a:spcPts val="0"/>
                        </a:spcAft>
                      </a:pPr>
                      <a:r>
                        <a:rPr lang="zh-TW" altLang="zh-TW" sz="1200" kern="100" dirty="0" smtClean="0">
                          <a:effectLst>
                            <a:outerShdw blurRad="38100" dist="38100" dir="2700000" algn="tl">
                              <a:srgbClr val="000000">
                                <a:alpha val="43137"/>
                              </a:srgbClr>
                            </a:outerShdw>
                          </a:effectLst>
                        </a:rPr>
                        <a:t>土地改革</a:t>
                      </a:r>
                      <a:r>
                        <a:rPr lang="zh-TW" altLang="en-US" sz="1200" kern="100" dirty="0" smtClean="0">
                          <a:effectLst>
                            <a:outerShdw blurRad="38100" dist="38100" dir="2700000" algn="tl">
                              <a:srgbClr val="000000">
                                <a:alpha val="43137"/>
                              </a:srgbClr>
                            </a:outerShdw>
                          </a:effectLst>
                        </a:rPr>
                        <a:t>    </a:t>
                      </a:r>
                      <a:r>
                        <a:rPr lang="zh-TW" altLang="zh-TW" sz="1200" kern="100" dirty="0" smtClean="0">
                          <a:effectLst>
                            <a:outerShdw blurRad="38100" dist="38100" dir="2700000" algn="tl">
                              <a:srgbClr val="000000">
                                <a:alpha val="43137"/>
                              </a:srgbClr>
                            </a:outerShdw>
                          </a:effectLst>
                        </a:rPr>
                        <a:t>大躍進</a:t>
                      </a:r>
                    </a:p>
                    <a:p>
                      <a:pPr marL="394970" indent="-394970">
                        <a:lnSpc>
                          <a:spcPct val="100000"/>
                        </a:lnSpc>
                        <a:spcAft>
                          <a:spcPts val="0"/>
                        </a:spcAft>
                      </a:pPr>
                      <a:r>
                        <a:rPr lang="zh-TW" altLang="zh-TW" sz="1200" kern="100" dirty="0" smtClean="0">
                          <a:effectLst>
                            <a:outerShdw blurRad="38100" dist="38100" dir="2700000" algn="tl">
                              <a:srgbClr val="000000">
                                <a:alpha val="43137"/>
                              </a:srgbClr>
                            </a:outerShdw>
                          </a:effectLst>
                        </a:rPr>
                        <a:t>文化大革命</a:t>
                      </a:r>
                      <a:r>
                        <a:rPr lang="zh-TW" altLang="en-US" sz="1200" kern="100" dirty="0" smtClean="0">
                          <a:effectLst>
                            <a:outerShdw blurRad="38100" dist="38100" dir="2700000" algn="tl">
                              <a:srgbClr val="000000">
                                <a:alpha val="43137"/>
                              </a:srgbClr>
                            </a:outerShdw>
                          </a:effectLst>
                        </a:rPr>
                        <a:t>  </a:t>
                      </a:r>
                      <a:r>
                        <a:rPr lang="zh-TW" altLang="zh-TW" sz="1200" kern="100" dirty="0" smtClean="0">
                          <a:effectLst>
                            <a:outerShdw blurRad="38100" dist="38100" dir="2700000" algn="tl">
                              <a:srgbClr val="000000">
                                <a:alpha val="43137"/>
                              </a:srgbClr>
                            </a:outerShdw>
                          </a:effectLst>
                        </a:rPr>
                        <a:t>改革開放</a:t>
                      </a:r>
                    </a:p>
                    <a:p>
                      <a:pPr marL="394970" marR="0" indent="-394970" algn="l" defTabSz="914400" rtl="0" eaLnBrk="1" fontAlgn="auto" latinLnBrk="0" hangingPunct="1">
                        <a:lnSpc>
                          <a:spcPts val="1200"/>
                        </a:lnSpc>
                        <a:spcBef>
                          <a:spcPts val="1200"/>
                        </a:spcBef>
                        <a:spcAft>
                          <a:spcPts val="0"/>
                        </a:spcAft>
                        <a:buClrTx/>
                        <a:buSzTx/>
                        <a:buFontTx/>
                        <a:buNone/>
                        <a:tabLst/>
                        <a:defRPr/>
                      </a:pPr>
                      <a:r>
                        <a:rPr lang="zh-TW" altLang="zh-TW" sz="1200" kern="100" dirty="0" smtClean="0">
                          <a:effectLst/>
                        </a:rPr>
                        <a:t>二、</a:t>
                      </a:r>
                      <a:r>
                        <a:rPr lang="zh-TW" altLang="en-US" sz="1200" kern="100" dirty="0" smtClean="0">
                          <a:effectLst/>
                        </a:rPr>
                        <a:t>影片教師播放電影</a:t>
                      </a:r>
                      <a:r>
                        <a:rPr lang="zh-TW" altLang="zh-TW" sz="1200" kern="100" dirty="0" smtClean="0">
                          <a:effectLst/>
                        </a:rPr>
                        <a:t>「活著」</a:t>
                      </a:r>
                      <a:r>
                        <a:rPr lang="zh-TW" altLang="en-US" sz="1200" kern="100" dirty="0" smtClean="0">
                          <a:effectLst/>
                        </a:rPr>
                        <a:t>中，</a:t>
                      </a:r>
                      <a:r>
                        <a:rPr lang="en-US" altLang="zh-TW" sz="1200" kern="100" dirty="0" smtClean="0">
                          <a:effectLst/>
                        </a:rPr>
                        <a:t>3</a:t>
                      </a:r>
                      <a:r>
                        <a:rPr lang="zh-TW" altLang="zh-TW" sz="1200" kern="100" dirty="0" smtClean="0">
                          <a:effectLst/>
                        </a:rPr>
                        <a:t>段</a:t>
                      </a:r>
                      <a:r>
                        <a:rPr lang="zh-TW" altLang="en-US" sz="1200" kern="100" dirty="0" smtClean="0">
                          <a:effectLst/>
                        </a:rPr>
                        <a:t>劇情，看完後請學生回答三段影片所隱含的名詞概念。</a:t>
                      </a:r>
                      <a:endParaRPr lang="zh-TW" altLang="zh-TW" sz="1200" kern="100" dirty="0" smtClean="0">
                        <a:effectLst/>
                      </a:endParaRPr>
                    </a:p>
                    <a:p>
                      <a:pPr marL="394970" indent="-394970">
                        <a:lnSpc>
                          <a:spcPct val="100000"/>
                        </a:lnSpc>
                        <a:spcBef>
                          <a:spcPts val="1200"/>
                        </a:spcBef>
                        <a:spcAft>
                          <a:spcPts val="0"/>
                        </a:spcAft>
                      </a:pPr>
                      <a:r>
                        <a:rPr lang="zh-TW" altLang="zh-TW" sz="1200" kern="100" dirty="0" smtClean="0">
                          <a:effectLst/>
                        </a:rPr>
                        <a:t>三、分組討論</a:t>
                      </a:r>
                    </a:p>
                    <a:p>
                      <a:pPr marL="180975" indent="-180975">
                        <a:lnSpc>
                          <a:spcPct val="100000"/>
                        </a:lnSpc>
                        <a:spcAft>
                          <a:spcPts val="0"/>
                        </a:spcAft>
                      </a:pPr>
                      <a:r>
                        <a:rPr lang="zh-TW" altLang="en-US" sz="1200" kern="100" dirty="0" smtClean="0">
                          <a:effectLst/>
                        </a:rPr>
                        <a:t>     </a:t>
                      </a:r>
                      <a:r>
                        <a:rPr lang="zh-TW" altLang="zh-TW" sz="1200" kern="100" dirty="0" smtClean="0">
                          <a:effectLst/>
                        </a:rPr>
                        <a:t>教師提供大躍進運動的相關文章，請同學分組找出文章中，大躍進運動失敗的原因或實例。</a:t>
                      </a:r>
                    </a:p>
                    <a:p>
                      <a:pPr marL="394970" indent="-394970">
                        <a:lnSpc>
                          <a:spcPts val="1200"/>
                        </a:lnSpc>
                        <a:spcAft>
                          <a:spcPts val="0"/>
                        </a:spcAft>
                      </a:pPr>
                      <a:endParaRPr lang="zh-TW" sz="1200" kern="100" dirty="0">
                        <a:effectLst/>
                        <a:latin typeface="Times New Roman"/>
                        <a:ea typeface="新細明體"/>
                        <a:cs typeface="Times New Roman"/>
                      </a:endParaRPr>
                    </a:p>
                  </a:txBody>
                  <a:tcPr marL="31666" marR="31666" marT="0" marB="0"/>
                </a:tc>
                <a:tc hMerge="1">
                  <a:txBody>
                    <a:bodyPr/>
                    <a:lstStyle/>
                    <a:p>
                      <a:endParaRPr lang="zh-TW" altLang="en-US"/>
                    </a:p>
                  </a:txBody>
                  <a:tcPr/>
                </a:tc>
                <a:tc gridSpan="3">
                  <a:txBody>
                    <a:bodyPr/>
                    <a:lstStyle/>
                    <a:p>
                      <a:pPr marL="561340" indent="-561340">
                        <a:lnSpc>
                          <a:spcPts val="1200"/>
                        </a:lnSpc>
                        <a:spcAft>
                          <a:spcPts val="0"/>
                        </a:spcAft>
                      </a:pPr>
                      <a:r>
                        <a:rPr lang="zh-TW" sz="1200" kern="100" dirty="0" smtClean="0">
                          <a:effectLst>
                            <a:outerShdw blurRad="38100" dist="38100" dir="2700000" algn="tl">
                              <a:srgbClr val="000000">
                                <a:alpha val="43137"/>
                              </a:srgbClr>
                            </a:outerShdw>
                          </a:effectLst>
                        </a:rPr>
                        <a:t>基準一</a:t>
                      </a:r>
                      <a:r>
                        <a:rPr lang="zh-TW" sz="1200" kern="100" dirty="0" smtClean="0">
                          <a:effectLst/>
                        </a:rPr>
                        <a:t>、能否指出大躍進相對的時間順序。</a:t>
                      </a:r>
                    </a:p>
                    <a:p>
                      <a:pPr marL="560705" indent="-560705">
                        <a:lnSpc>
                          <a:spcPts val="1200"/>
                        </a:lnSpc>
                        <a:spcAft>
                          <a:spcPts val="0"/>
                        </a:spcAft>
                      </a:pPr>
                      <a:r>
                        <a:rPr lang="zh-TW" sz="1200" kern="100" dirty="0" smtClean="0">
                          <a:effectLst>
                            <a:outerShdw blurRad="38100" dist="38100" dir="2700000" algn="tl">
                              <a:srgbClr val="000000">
                                <a:alpha val="43137"/>
                              </a:srgbClr>
                            </a:outerShdw>
                          </a:effectLst>
                        </a:rPr>
                        <a:t>規準</a:t>
                      </a:r>
                    </a:p>
                    <a:p>
                      <a:pPr marL="234950" indent="-234950">
                        <a:lnSpc>
                          <a:spcPts val="1200"/>
                        </a:lnSpc>
                        <a:spcAft>
                          <a:spcPts val="0"/>
                        </a:spcAft>
                      </a:pPr>
                      <a:r>
                        <a:rPr lang="en-US" sz="1200" kern="100" dirty="0" smtClean="0">
                          <a:effectLst/>
                        </a:rPr>
                        <a:t>A</a:t>
                      </a:r>
                      <a:r>
                        <a:rPr lang="zh-TW" sz="1200" kern="100" dirty="0" smtClean="0">
                          <a:effectLst/>
                        </a:rPr>
                        <a:t>：全對</a:t>
                      </a:r>
                    </a:p>
                    <a:p>
                      <a:pPr marL="234950" indent="-234950">
                        <a:lnSpc>
                          <a:spcPts val="1200"/>
                        </a:lnSpc>
                        <a:spcAft>
                          <a:spcPts val="0"/>
                        </a:spcAft>
                      </a:pPr>
                      <a:r>
                        <a:rPr lang="en-US" sz="1200" kern="100" dirty="0" smtClean="0">
                          <a:effectLst/>
                        </a:rPr>
                        <a:t>B</a:t>
                      </a:r>
                      <a:r>
                        <a:rPr lang="zh-TW" sz="1200" kern="100" dirty="0" smtClean="0">
                          <a:effectLst/>
                        </a:rPr>
                        <a:t>：四對二，大躍進一定要對</a:t>
                      </a:r>
                    </a:p>
                    <a:p>
                      <a:pPr marL="560705" indent="-560705">
                        <a:lnSpc>
                          <a:spcPts val="1200"/>
                        </a:lnSpc>
                        <a:spcAft>
                          <a:spcPts val="0"/>
                        </a:spcAft>
                      </a:pPr>
                      <a:r>
                        <a:rPr lang="en-US" sz="1200" kern="100" dirty="0" smtClean="0">
                          <a:effectLst/>
                        </a:rPr>
                        <a:t>C</a:t>
                      </a:r>
                      <a:r>
                        <a:rPr lang="zh-TW" sz="1200" kern="100" dirty="0" smtClean="0">
                          <a:effectLst/>
                        </a:rPr>
                        <a:t>：四對一，大躍進一定要對</a:t>
                      </a:r>
                    </a:p>
                    <a:p>
                      <a:pPr marL="560705" indent="-560705">
                        <a:lnSpc>
                          <a:spcPts val="1200"/>
                        </a:lnSpc>
                        <a:spcAft>
                          <a:spcPts val="0"/>
                        </a:spcAft>
                      </a:pPr>
                      <a:r>
                        <a:rPr lang="en-US" sz="1200" kern="100" dirty="0" smtClean="0">
                          <a:effectLst/>
                        </a:rPr>
                        <a:t>D</a:t>
                      </a:r>
                      <a:r>
                        <a:rPr lang="zh-TW" sz="1200" kern="100" dirty="0" smtClean="0">
                          <a:effectLst/>
                        </a:rPr>
                        <a:t>：全錯或未作答</a:t>
                      </a:r>
                    </a:p>
                    <a:p>
                      <a:pPr marL="561340" indent="-561340">
                        <a:lnSpc>
                          <a:spcPts val="1200"/>
                        </a:lnSpc>
                        <a:spcAft>
                          <a:spcPts val="0"/>
                        </a:spcAft>
                      </a:pPr>
                      <a:r>
                        <a:rPr lang="en-US" sz="1200" kern="100" dirty="0" smtClean="0">
                          <a:effectLst/>
                        </a:rPr>
                        <a:t> </a:t>
                      </a:r>
                      <a:endParaRPr lang="zh-TW" sz="1200" kern="100" dirty="0" smtClean="0">
                        <a:effectLst/>
                      </a:endParaRPr>
                    </a:p>
                    <a:p>
                      <a:pPr marL="561340" indent="-561340">
                        <a:lnSpc>
                          <a:spcPct val="100000"/>
                        </a:lnSpc>
                        <a:spcAft>
                          <a:spcPts val="0"/>
                        </a:spcAft>
                      </a:pPr>
                      <a:r>
                        <a:rPr lang="zh-TW" altLang="zh-TW" sz="1200" u="none" kern="100" dirty="0" smtClean="0">
                          <a:effectLst>
                            <a:outerShdw blurRad="38100" dist="38100" dir="2700000" algn="tl">
                              <a:srgbClr val="000000">
                                <a:alpha val="43137"/>
                              </a:srgbClr>
                            </a:outerShdw>
                          </a:effectLst>
                        </a:rPr>
                        <a:t>基準二、</a:t>
                      </a:r>
                      <a:r>
                        <a:rPr lang="zh-TW" altLang="zh-TW" sz="1200" kern="100" dirty="0" smtClean="0">
                          <a:effectLst/>
                        </a:rPr>
                        <a:t>能否說出大躍進時期的重要名詞概念。</a:t>
                      </a:r>
                      <a:r>
                        <a:rPr lang="en-US" altLang="zh-TW" sz="1200" kern="100" dirty="0" smtClean="0">
                          <a:effectLst/>
                        </a:rPr>
                        <a:t>(</a:t>
                      </a:r>
                      <a:r>
                        <a:rPr lang="zh-TW" altLang="zh-TW" sz="1200" kern="100" dirty="0" smtClean="0">
                          <a:effectLst/>
                        </a:rPr>
                        <a:t>超英趕美、土法煉鋼、人民公社</a:t>
                      </a:r>
                      <a:r>
                        <a:rPr lang="en-US" altLang="zh-TW" sz="1200" kern="100" dirty="0" smtClean="0">
                          <a:effectLst/>
                        </a:rPr>
                        <a:t>)</a:t>
                      </a:r>
                      <a:endParaRPr lang="zh-TW" altLang="zh-TW" sz="1200" kern="100" dirty="0" smtClean="0">
                        <a:effectLst/>
                      </a:endParaRPr>
                    </a:p>
                    <a:p>
                      <a:pPr marL="560705" indent="-560705">
                        <a:lnSpc>
                          <a:spcPct val="100000"/>
                        </a:lnSpc>
                        <a:spcAft>
                          <a:spcPts val="0"/>
                        </a:spcAft>
                      </a:pPr>
                      <a:r>
                        <a:rPr lang="zh-TW" altLang="zh-TW" sz="1200" kern="100" dirty="0" smtClean="0">
                          <a:effectLst>
                            <a:outerShdw blurRad="38100" dist="38100" dir="2700000" algn="tl">
                              <a:srgbClr val="000000">
                                <a:alpha val="43137"/>
                              </a:srgbClr>
                            </a:outerShdw>
                          </a:effectLst>
                        </a:rPr>
                        <a:t>規準</a:t>
                      </a:r>
                    </a:p>
                    <a:p>
                      <a:pPr marL="536575" indent="-536575">
                        <a:lnSpc>
                          <a:spcPct val="100000"/>
                        </a:lnSpc>
                        <a:spcAft>
                          <a:spcPts val="0"/>
                        </a:spcAft>
                      </a:pPr>
                      <a:r>
                        <a:rPr lang="en-US" altLang="zh-TW" sz="1200" kern="100" dirty="0" smtClean="0">
                          <a:effectLst/>
                        </a:rPr>
                        <a:t>A</a:t>
                      </a:r>
                      <a:r>
                        <a:rPr lang="zh-TW" altLang="zh-TW" sz="1200" kern="100" dirty="0" smtClean="0">
                          <a:effectLst/>
                        </a:rPr>
                        <a:t>：能完整說出</a:t>
                      </a:r>
                      <a:r>
                        <a:rPr lang="zh-TW" altLang="en-US" sz="1200" kern="100" dirty="0" smtClean="0">
                          <a:effectLst/>
                        </a:rPr>
                        <a:t>三段影片中所隱含的</a:t>
                      </a:r>
                      <a:r>
                        <a:rPr lang="zh-TW" altLang="zh-TW" sz="1200" kern="100" dirty="0" smtClean="0">
                          <a:effectLst/>
                        </a:rPr>
                        <a:t>大躍進時期重要名詞概念</a:t>
                      </a:r>
                      <a:r>
                        <a:rPr lang="zh-TW" altLang="en-US" sz="1200" kern="100" dirty="0" smtClean="0">
                          <a:effectLst/>
                        </a:rPr>
                        <a:t>。</a:t>
                      </a:r>
                      <a:endParaRPr lang="en-US" altLang="zh-TW" sz="1200" kern="100" dirty="0" smtClean="0">
                        <a:effectLst/>
                      </a:endParaRPr>
                    </a:p>
                    <a:p>
                      <a:pPr marL="536575" indent="-536575">
                        <a:lnSpc>
                          <a:spcPct val="100000"/>
                        </a:lnSpc>
                        <a:spcAft>
                          <a:spcPts val="0"/>
                        </a:spcAft>
                      </a:pPr>
                      <a:r>
                        <a:rPr lang="en-US" altLang="zh-TW" sz="1200" kern="100" dirty="0" smtClean="0">
                          <a:effectLst/>
                        </a:rPr>
                        <a:t>B</a:t>
                      </a:r>
                      <a:r>
                        <a:rPr lang="zh-TW" altLang="zh-TW" sz="1200" kern="100" dirty="0" smtClean="0">
                          <a:effectLst/>
                        </a:rPr>
                        <a:t>：能</a:t>
                      </a:r>
                      <a:r>
                        <a:rPr lang="zh-TW" altLang="en-US" sz="1200" kern="100" dirty="0" smtClean="0">
                          <a:effectLst/>
                        </a:rPr>
                        <a:t>部分</a:t>
                      </a:r>
                      <a:r>
                        <a:rPr lang="zh-TW" altLang="zh-TW" sz="1200" kern="100" dirty="0" smtClean="0">
                          <a:effectLst/>
                        </a:rPr>
                        <a:t>說出</a:t>
                      </a:r>
                      <a:r>
                        <a:rPr lang="zh-TW" altLang="en-US" sz="1200" kern="100" dirty="0" smtClean="0">
                          <a:effectLst/>
                        </a:rPr>
                        <a:t>三段影片中所隱含的</a:t>
                      </a:r>
                      <a:r>
                        <a:rPr lang="zh-TW" altLang="zh-TW" sz="1200" kern="100" dirty="0" smtClean="0">
                          <a:effectLst/>
                        </a:rPr>
                        <a:t>大躍進時期重要名詞概念</a:t>
                      </a:r>
                      <a:r>
                        <a:rPr lang="zh-TW" altLang="en-US" sz="1200" kern="100" dirty="0" smtClean="0">
                          <a:effectLst/>
                        </a:rPr>
                        <a:t>。</a:t>
                      </a:r>
                      <a:endParaRPr lang="zh-TW" altLang="zh-TW" sz="1200" kern="100" dirty="0" smtClean="0">
                        <a:effectLst/>
                      </a:endParaRPr>
                    </a:p>
                    <a:p>
                      <a:pPr marL="536575" indent="-536575">
                        <a:lnSpc>
                          <a:spcPct val="100000"/>
                        </a:lnSpc>
                        <a:spcAft>
                          <a:spcPts val="0"/>
                        </a:spcAft>
                      </a:pPr>
                      <a:r>
                        <a:rPr lang="en-US" altLang="zh-TW" sz="1200" kern="100" dirty="0" smtClean="0">
                          <a:effectLst/>
                        </a:rPr>
                        <a:t>C</a:t>
                      </a:r>
                      <a:r>
                        <a:rPr lang="zh-TW" altLang="zh-TW" sz="1200" kern="100" dirty="0" smtClean="0">
                          <a:effectLst/>
                        </a:rPr>
                        <a:t>：能</a:t>
                      </a:r>
                      <a:r>
                        <a:rPr lang="zh-TW" altLang="en-US" sz="1200" kern="100" dirty="0" smtClean="0">
                          <a:effectLst/>
                        </a:rPr>
                        <a:t>完整說出三段</a:t>
                      </a:r>
                      <a:r>
                        <a:rPr lang="zh-TW" altLang="zh-TW" sz="1200" kern="100" dirty="0" smtClean="0">
                          <a:effectLst/>
                        </a:rPr>
                        <a:t>影片</a:t>
                      </a:r>
                      <a:r>
                        <a:rPr lang="zh-TW" altLang="en-US" sz="1200" kern="100" dirty="0" smtClean="0">
                          <a:effectLst/>
                        </a:rPr>
                        <a:t>中的劇情，但無法說出大躍進時期重要名詞概念。</a:t>
                      </a:r>
                      <a:endParaRPr lang="zh-TW" altLang="zh-TW" sz="1200" kern="100" dirty="0" smtClean="0">
                        <a:effectLst/>
                      </a:endParaRPr>
                    </a:p>
                    <a:p>
                      <a:pPr marL="536575" indent="-536575">
                        <a:lnSpc>
                          <a:spcPct val="100000"/>
                        </a:lnSpc>
                        <a:spcAft>
                          <a:spcPts val="0"/>
                        </a:spcAft>
                      </a:pPr>
                      <a:r>
                        <a:rPr lang="en-US" altLang="zh-TW" sz="1200" kern="100" dirty="0" smtClean="0">
                          <a:effectLst/>
                        </a:rPr>
                        <a:t>D</a:t>
                      </a:r>
                      <a:r>
                        <a:rPr lang="zh-TW" altLang="zh-TW" sz="1200" kern="100" dirty="0" smtClean="0">
                          <a:effectLst/>
                        </a:rPr>
                        <a:t>：</a:t>
                      </a:r>
                      <a:r>
                        <a:rPr lang="zh-TW" altLang="en-US" sz="1200" kern="100" dirty="0" smtClean="0">
                          <a:effectLst/>
                        </a:rPr>
                        <a:t>答錯或未作答</a:t>
                      </a:r>
                      <a:r>
                        <a:rPr lang="zh-TW" altLang="zh-TW" sz="1200" kern="100" dirty="0" smtClean="0">
                          <a:effectLst/>
                        </a:rPr>
                        <a:t>。 </a:t>
                      </a:r>
                      <a:r>
                        <a:rPr lang="en-US" altLang="zh-TW" sz="1200" kern="100" dirty="0" smtClean="0">
                          <a:effectLst/>
                        </a:rPr>
                        <a:t> </a:t>
                      </a:r>
                      <a:endParaRPr lang="zh-TW" altLang="zh-TW" sz="1200" kern="100" dirty="0" smtClean="0">
                        <a:effectLst/>
                      </a:endParaRPr>
                    </a:p>
                    <a:p>
                      <a:pPr marL="381000" indent="-381000">
                        <a:lnSpc>
                          <a:spcPts val="1200"/>
                        </a:lnSpc>
                        <a:spcAft>
                          <a:spcPts val="0"/>
                        </a:spcAft>
                      </a:pPr>
                      <a:r>
                        <a:rPr lang="en-US" sz="1200" kern="100" dirty="0" smtClean="0">
                          <a:effectLst/>
                        </a:rPr>
                        <a:t> </a:t>
                      </a:r>
                      <a:endParaRPr lang="zh-TW" sz="1200" kern="100" dirty="0" smtClean="0">
                        <a:effectLst/>
                      </a:endParaRPr>
                    </a:p>
                    <a:p>
                      <a:pPr marL="381000" indent="-381000">
                        <a:lnSpc>
                          <a:spcPct val="100000"/>
                        </a:lnSpc>
                        <a:spcAft>
                          <a:spcPts val="0"/>
                        </a:spcAft>
                      </a:pPr>
                      <a:r>
                        <a:rPr lang="zh-TW" altLang="zh-TW" sz="1200" kern="100" dirty="0" smtClean="0">
                          <a:effectLst>
                            <a:outerShdw blurRad="38100" dist="38100" dir="2700000" algn="tl">
                              <a:srgbClr val="000000">
                                <a:alpha val="43137"/>
                              </a:srgbClr>
                            </a:outerShdw>
                          </a:effectLst>
                        </a:rPr>
                        <a:t>基準三</a:t>
                      </a:r>
                      <a:r>
                        <a:rPr lang="zh-TW" altLang="zh-TW" sz="1200" kern="100" dirty="0" smtClean="0">
                          <a:effectLst/>
                        </a:rPr>
                        <a:t>、能否分析大躍進失敗的原因。</a:t>
                      </a:r>
                    </a:p>
                    <a:p>
                      <a:pPr marL="381000" indent="-381000">
                        <a:lnSpc>
                          <a:spcPct val="100000"/>
                        </a:lnSpc>
                        <a:spcAft>
                          <a:spcPts val="0"/>
                        </a:spcAft>
                      </a:pPr>
                      <a:r>
                        <a:rPr lang="zh-TW" altLang="zh-TW" sz="1200" kern="100" dirty="0" smtClean="0">
                          <a:effectLst>
                            <a:outerShdw blurRad="38100" dist="38100" dir="2700000" algn="tl">
                              <a:srgbClr val="000000">
                                <a:alpha val="43137"/>
                              </a:srgbClr>
                            </a:outerShdw>
                          </a:effectLst>
                        </a:rPr>
                        <a:t>規準</a:t>
                      </a:r>
                    </a:p>
                    <a:p>
                      <a:pPr marL="234950" indent="-234950">
                        <a:lnSpc>
                          <a:spcPct val="100000"/>
                        </a:lnSpc>
                        <a:spcAft>
                          <a:spcPts val="0"/>
                        </a:spcAft>
                      </a:pPr>
                      <a:r>
                        <a:rPr lang="en-US" altLang="zh-TW" sz="1200" kern="100" dirty="0" smtClean="0">
                          <a:effectLst/>
                        </a:rPr>
                        <a:t>A</a:t>
                      </a:r>
                      <a:r>
                        <a:rPr lang="zh-TW" altLang="zh-TW" sz="1200" kern="100" dirty="0" smtClean="0">
                          <a:effectLst/>
                        </a:rPr>
                        <a:t>：能分析並正確寫出全部文章中大躍進失敗的原因或實例。</a:t>
                      </a:r>
                    </a:p>
                    <a:p>
                      <a:pPr marL="234950" indent="-234950">
                        <a:lnSpc>
                          <a:spcPct val="100000"/>
                        </a:lnSpc>
                        <a:spcAft>
                          <a:spcPts val="0"/>
                        </a:spcAft>
                      </a:pPr>
                      <a:r>
                        <a:rPr lang="en-US" altLang="zh-TW" sz="1200" kern="100" dirty="0" smtClean="0">
                          <a:effectLst/>
                        </a:rPr>
                        <a:t>B</a:t>
                      </a:r>
                      <a:r>
                        <a:rPr lang="zh-TW" altLang="zh-TW" sz="1200" kern="100" dirty="0" smtClean="0">
                          <a:effectLst/>
                        </a:rPr>
                        <a:t>：能分析並正確寫出一個文章中大躍進失敗的原因或實例。</a:t>
                      </a:r>
                    </a:p>
                    <a:p>
                      <a:pPr marL="234950" indent="-234950">
                        <a:lnSpc>
                          <a:spcPct val="100000"/>
                        </a:lnSpc>
                        <a:spcAft>
                          <a:spcPts val="0"/>
                        </a:spcAft>
                      </a:pPr>
                      <a:r>
                        <a:rPr lang="en-US" altLang="zh-TW" sz="1200" kern="100" dirty="0" smtClean="0">
                          <a:effectLst/>
                        </a:rPr>
                        <a:t>C</a:t>
                      </a:r>
                      <a:r>
                        <a:rPr lang="zh-TW" altLang="zh-TW" sz="1200" kern="100" dirty="0" smtClean="0">
                          <a:effectLst/>
                        </a:rPr>
                        <a:t>：無法分析並正確寫出文章中大躍進失敗的原因或實例。</a:t>
                      </a:r>
                    </a:p>
                    <a:p>
                      <a:pPr marL="381000" indent="-381000">
                        <a:lnSpc>
                          <a:spcPct val="100000"/>
                        </a:lnSpc>
                        <a:spcAft>
                          <a:spcPts val="0"/>
                        </a:spcAft>
                      </a:pPr>
                      <a:r>
                        <a:rPr lang="en-US" altLang="zh-TW" sz="1200" kern="100" dirty="0" smtClean="0">
                          <a:effectLst/>
                        </a:rPr>
                        <a:t>D</a:t>
                      </a:r>
                      <a:r>
                        <a:rPr lang="zh-TW" altLang="zh-TW" sz="1200" kern="100" dirty="0" smtClean="0">
                          <a:effectLst/>
                        </a:rPr>
                        <a:t>：未作答。</a:t>
                      </a:r>
                    </a:p>
                    <a:p>
                      <a:pPr marL="381000" indent="-381000">
                        <a:lnSpc>
                          <a:spcPts val="1200"/>
                        </a:lnSpc>
                        <a:spcAft>
                          <a:spcPts val="0"/>
                        </a:spcAft>
                      </a:pPr>
                      <a:endParaRPr lang="zh-TW" sz="1200" kern="100" dirty="0">
                        <a:effectLst/>
                        <a:latin typeface="Times New Roman"/>
                        <a:ea typeface="新細明體"/>
                        <a:cs typeface="Times New Roman"/>
                      </a:endParaRPr>
                    </a:p>
                  </a:txBody>
                  <a:tcPr marL="31666" marR="31666" marT="0" marB="0"/>
                </a:tc>
                <a:tc hMerge="1">
                  <a:txBody>
                    <a:bodyPr/>
                    <a:lstStyle/>
                    <a:p>
                      <a:pPr marL="561340" indent="-561340">
                        <a:lnSpc>
                          <a:spcPts val="1200"/>
                        </a:lnSpc>
                        <a:spcAft>
                          <a:spcPts val="0"/>
                        </a:spcAft>
                      </a:pPr>
                      <a:endParaRPr lang="zh-TW" sz="1200" kern="100" dirty="0">
                        <a:effectLst/>
                        <a:latin typeface="Times New Roman"/>
                        <a:ea typeface="新細明體"/>
                        <a:cs typeface="Times New Roman"/>
                      </a:endParaRPr>
                    </a:p>
                  </a:txBody>
                  <a:tcPr marL="31666" marR="31666" marT="0" marB="0"/>
                </a:tc>
                <a:tc hMerge="1">
                  <a:txBody>
                    <a:bodyPr/>
                    <a:lstStyle/>
                    <a:p>
                      <a:endParaRPr lang="zh-TW" altLang="en-US"/>
                    </a:p>
                  </a:txBody>
                  <a:tcPr/>
                </a:tc>
              </a:tr>
            </a:tbl>
          </a:graphicData>
        </a:graphic>
      </p:graphicFrame>
    </p:spTree>
    <p:extLst>
      <p:ext uri="{BB962C8B-B14F-4D97-AF65-F5344CB8AC3E}">
        <p14:creationId xmlns="" xmlns:p14="http://schemas.microsoft.com/office/powerpoint/2010/main" val="20989200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2647616759"/>
              </p:ext>
            </p:extLst>
          </p:nvPr>
        </p:nvGraphicFramePr>
        <p:xfrm>
          <a:off x="251520" y="332656"/>
          <a:ext cx="8640960" cy="6160110"/>
        </p:xfrm>
        <a:graphic>
          <a:graphicData uri="http://schemas.openxmlformats.org/drawingml/2006/table">
            <a:tbl>
              <a:tblPr firstRow="1" firstCol="1" bandRow="1">
                <a:tableStyleId>{93296810-A885-4BE3-A3E7-6D5BEEA58F35}</a:tableStyleId>
              </a:tblPr>
              <a:tblGrid>
                <a:gridCol w="1728192"/>
                <a:gridCol w="1368152"/>
                <a:gridCol w="1872208"/>
                <a:gridCol w="3672408"/>
              </a:tblGrid>
              <a:tr h="432048">
                <a:tc gridSpan="2">
                  <a:txBody>
                    <a:bodyPr/>
                    <a:lstStyle/>
                    <a:p>
                      <a:pPr>
                        <a:lnSpc>
                          <a:spcPct val="100000"/>
                        </a:lnSpc>
                        <a:spcAft>
                          <a:spcPts val="0"/>
                        </a:spcAft>
                      </a:pPr>
                      <a:r>
                        <a:rPr lang="zh-TW" sz="2400" kern="100" dirty="0">
                          <a:effectLst/>
                        </a:rPr>
                        <a:t>教學主題：大躍進</a:t>
                      </a:r>
                      <a:endParaRPr lang="zh-TW" sz="2400" kern="100" dirty="0">
                        <a:effectLst/>
                        <a:latin typeface="Times New Roman"/>
                        <a:ea typeface="新細明體"/>
                        <a:cs typeface="Times New Roman"/>
                      </a:endParaRPr>
                    </a:p>
                  </a:txBody>
                  <a:tcPr marL="31666" marR="31666" marT="0" marB="0" anchor="ctr"/>
                </a:tc>
                <a:tc hMerge="1">
                  <a:txBody>
                    <a:bodyPr/>
                    <a:lstStyle/>
                    <a:p>
                      <a:endParaRPr lang="zh-TW" altLang="en-US"/>
                    </a:p>
                  </a:txBody>
                  <a:tcPr/>
                </a:tc>
                <a:tc>
                  <a:txBody>
                    <a:bodyPr/>
                    <a:lstStyle/>
                    <a:p>
                      <a:pPr>
                        <a:lnSpc>
                          <a:spcPct val="100000"/>
                        </a:lnSpc>
                        <a:spcAft>
                          <a:spcPts val="0"/>
                        </a:spcAft>
                      </a:pPr>
                      <a:r>
                        <a:rPr lang="zh-TW" sz="2400" kern="100">
                          <a:effectLst/>
                        </a:rPr>
                        <a:t>學習領域</a:t>
                      </a:r>
                      <a:endParaRPr lang="zh-TW" sz="2400" kern="100">
                        <a:effectLst/>
                        <a:latin typeface="Times New Roman"/>
                        <a:ea typeface="新細明體"/>
                        <a:cs typeface="Times New Roman"/>
                      </a:endParaRPr>
                    </a:p>
                  </a:txBody>
                  <a:tcPr marL="31666" marR="31666" marT="0" marB="0" anchor="ctr"/>
                </a:tc>
                <a:tc>
                  <a:txBody>
                    <a:bodyPr/>
                    <a:lstStyle/>
                    <a:p>
                      <a:pPr>
                        <a:lnSpc>
                          <a:spcPct val="100000"/>
                        </a:lnSpc>
                        <a:spcAft>
                          <a:spcPts val="0"/>
                        </a:spcAft>
                      </a:pPr>
                      <a:r>
                        <a:rPr lang="zh-TW" sz="2400" kern="100" dirty="0">
                          <a:effectLst/>
                        </a:rPr>
                        <a:t>社會領域歷史科</a:t>
                      </a:r>
                      <a:endParaRPr lang="zh-TW" sz="2400" kern="100" dirty="0">
                        <a:effectLst/>
                        <a:latin typeface="Times New Roman"/>
                        <a:ea typeface="新細明體"/>
                        <a:cs typeface="Times New Roman"/>
                      </a:endParaRPr>
                    </a:p>
                  </a:txBody>
                  <a:tcPr marL="31666" marR="31666" marT="0" marB="0" anchor="ctr"/>
                </a:tc>
              </a:tr>
              <a:tr h="360040">
                <a:tc>
                  <a:txBody>
                    <a:bodyPr/>
                    <a:lstStyle/>
                    <a:p>
                      <a:pPr>
                        <a:lnSpc>
                          <a:spcPct val="100000"/>
                        </a:lnSpc>
                        <a:spcAft>
                          <a:spcPts val="0"/>
                        </a:spcAft>
                      </a:pPr>
                      <a:r>
                        <a:rPr lang="zh-TW" sz="2400" kern="100" dirty="0">
                          <a:effectLst/>
                        </a:rPr>
                        <a:t>教學對象</a:t>
                      </a:r>
                      <a:endParaRPr lang="zh-TW" sz="2400" kern="100" dirty="0">
                        <a:effectLst/>
                        <a:latin typeface="Times New Roman"/>
                        <a:ea typeface="新細明體"/>
                        <a:cs typeface="Times New Roman"/>
                      </a:endParaRPr>
                    </a:p>
                  </a:txBody>
                  <a:tcPr marL="31666" marR="31666" marT="0" marB="0" anchor="ctr"/>
                </a:tc>
                <a:tc>
                  <a:txBody>
                    <a:bodyPr/>
                    <a:lstStyle/>
                    <a:p>
                      <a:pPr>
                        <a:lnSpc>
                          <a:spcPct val="100000"/>
                        </a:lnSpc>
                        <a:spcAft>
                          <a:spcPts val="0"/>
                        </a:spcAft>
                      </a:pPr>
                      <a:r>
                        <a:rPr lang="zh-TW" sz="2400" kern="100" dirty="0">
                          <a:effectLst/>
                        </a:rPr>
                        <a:t>八年級</a:t>
                      </a:r>
                      <a:endParaRPr lang="zh-TW" sz="2400" kern="100" dirty="0">
                        <a:effectLst/>
                        <a:latin typeface="Times New Roman"/>
                        <a:ea typeface="新細明體"/>
                        <a:cs typeface="Times New Roman"/>
                      </a:endParaRPr>
                    </a:p>
                  </a:txBody>
                  <a:tcPr marL="31666" marR="31666" marT="0" marB="0" anchor="ctr"/>
                </a:tc>
                <a:tc>
                  <a:txBody>
                    <a:bodyPr/>
                    <a:lstStyle/>
                    <a:p>
                      <a:pPr>
                        <a:lnSpc>
                          <a:spcPct val="100000"/>
                        </a:lnSpc>
                        <a:spcAft>
                          <a:spcPts val="0"/>
                        </a:spcAft>
                      </a:pPr>
                      <a:r>
                        <a:rPr lang="zh-TW" sz="2400" kern="100" dirty="0">
                          <a:effectLst/>
                        </a:rPr>
                        <a:t>教學時間</a:t>
                      </a:r>
                      <a:endParaRPr lang="zh-TW" sz="2400" kern="100" dirty="0">
                        <a:effectLst/>
                        <a:latin typeface="Times New Roman"/>
                        <a:ea typeface="新細明體"/>
                        <a:cs typeface="Times New Roman"/>
                      </a:endParaRPr>
                    </a:p>
                  </a:txBody>
                  <a:tcPr marL="31666" marR="31666" marT="0" marB="0" anchor="ctr"/>
                </a:tc>
                <a:tc>
                  <a:txBody>
                    <a:bodyPr/>
                    <a:lstStyle/>
                    <a:p>
                      <a:pPr>
                        <a:lnSpc>
                          <a:spcPct val="100000"/>
                        </a:lnSpc>
                        <a:spcAft>
                          <a:spcPts val="0"/>
                        </a:spcAft>
                      </a:pPr>
                      <a:r>
                        <a:rPr lang="zh-TW" sz="2400" kern="100" dirty="0">
                          <a:effectLst/>
                        </a:rPr>
                        <a:t>分鐘</a:t>
                      </a:r>
                      <a:endParaRPr lang="zh-TW" sz="2400" kern="100" dirty="0">
                        <a:effectLst/>
                        <a:latin typeface="Times New Roman"/>
                        <a:ea typeface="新細明體"/>
                        <a:cs typeface="Times New Roman"/>
                      </a:endParaRPr>
                    </a:p>
                  </a:txBody>
                  <a:tcPr marL="31666" marR="31666" marT="0" marB="0" anchor="ctr"/>
                </a:tc>
              </a:tr>
              <a:tr h="1491342">
                <a:tc>
                  <a:txBody>
                    <a:bodyPr/>
                    <a:lstStyle/>
                    <a:p>
                      <a:pPr algn="l">
                        <a:lnSpc>
                          <a:spcPct val="100000"/>
                        </a:lnSpc>
                        <a:spcAft>
                          <a:spcPts val="0"/>
                        </a:spcAft>
                      </a:pPr>
                      <a:r>
                        <a:rPr lang="zh-TW" sz="2400" kern="100" dirty="0">
                          <a:effectLst/>
                        </a:rPr>
                        <a:t>評量</a:t>
                      </a:r>
                      <a:r>
                        <a:rPr lang="zh-TW" sz="2400" kern="100" dirty="0" smtClean="0">
                          <a:effectLst/>
                        </a:rPr>
                        <a:t>活動</a:t>
                      </a:r>
                      <a:endParaRPr lang="en-US" altLang="zh-TW" sz="2400" kern="100" dirty="0" smtClean="0">
                        <a:effectLst/>
                      </a:endParaRPr>
                    </a:p>
                    <a:p>
                      <a:pPr algn="l">
                        <a:lnSpc>
                          <a:spcPct val="100000"/>
                        </a:lnSpc>
                        <a:spcAft>
                          <a:spcPts val="0"/>
                        </a:spcAft>
                      </a:pPr>
                      <a:r>
                        <a:rPr lang="zh-TW" sz="2400" kern="100" dirty="0" smtClean="0">
                          <a:effectLst/>
                        </a:rPr>
                        <a:t>目標</a:t>
                      </a:r>
                      <a:r>
                        <a:rPr lang="en-US" altLang="zh-TW" sz="2400" kern="100" dirty="0" smtClean="0">
                          <a:effectLst/>
                        </a:rPr>
                        <a:t>(</a:t>
                      </a:r>
                      <a:r>
                        <a:rPr lang="zh-TW" altLang="en-US" sz="2400" kern="100" dirty="0" smtClean="0">
                          <a:effectLst/>
                        </a:rPr>
                        <a:t>能力</a:t>
                      </a:r>
                      <a:r>
                        <a:rPr lang="en-US" altLang="zh-TW" sz="2400" kern="100" dirty="0" smtClean="0">
                          <a:effectLst/>
                        </a:rPr>
                        <a:t>)</a:t>
                      </a:r>
                      <a:endParaRPr lang="zh-TW" sz="2400" kern="100" dirty="0">
                        <a:solidFill>
                          <a:srgbClr val="FFFF00"/>
                        </a:solidFill>
                        <a:effectLst/>
                        <a:latin typeface="Times New Roman"/>
                        <a:ea typeface="新細明體"/>
                        <a:cs typeface="Times New Roman"/>
                      </a:endParaRPr>
                    </a:p>
                  </a:txBody>
                  <a:tcPr marL="31666" marR="31666" marT="0" marB="0" anchor="ctr"/>
                </a:tc>
                <a:tc gridSpan="3">
                  <a:txBody>
                    <a:bodyPr/>
                    <a:lstStyle/>
                    <a:p>
                      <a:pPr marL="342900" lvl="0" indent="-342900">
                        <a:lnSpc>
                          <a:spcPct val="100000"/>
                        </a:lnSpc>
                        <a:spcAft>
                          <a:spcPts val="0"/>
                        </a:spcAft>
                        <a:buFont typeface="+mj-lt"/>
                        <a:buAutoNum type="arabicPeriod"/>
                      </a:pPr>
                      <a:r>
                        <a:rPr lang="zh-TW" sz="2600" kern="100" dirty="0">
                          <a:effectLst/>
                        </a:rPr>
                        <a:t>能指出大躍進相對的時間順序。</a:t>
                      </a:r>
                      <a:r>
                        <a:rPr lang="en-US" sz="2600" kern="100" dirty="0">
                          <a:effectLst/>
                        </a:rPr>
                        <a:t>(</a:t>
                      </a:r>
                      <a:r>
                        <a:rPr lang="zh-TW" sz="2600" kern="100" dirty="0">
                          <a:effectLst/>
                        </a:rPr>
                        <a:t>記憶、理解</a:t>
                      </a:r>
                      <a:r>
                        <a:rPr lang="en-US" sz="2600" kern="100" dirty="0">
                          <a:effectLst/>
                        </a:rPr>
                        <a:t>)</a:t>
                      </a:r>
                      <a:endParaRPr lang="zh-TW" sz="2600" kern="100" dirty="0">
                        <a:effectLst/>
                      </a:endParaRPr>
                    </a:p>
                    <a:p>
                      <a:pPr marL="342900" lvl="0" indent="-342900">
                        <a:lnSpc>
                          <a:spcPct val="100000"/>
                        </a:lnSpc>
                        <a:spcAft>
                          <a:spcPts val="0"/>
                        </a:spcAft>
                        <a:buFont typeface="+mj-lt"/>
                        <a:buAutoNum type="arabicPeriod"/>
                      </a:pPr>
                      <a:r>
                        <a:rPr lang="zh-TW" sz="2600" kern="100" dirty="0">
                          <a:effectLst/>
                        </a:rPr>
                        <a:t>能說出大躍進時期的重要名詞概念。</a:t>
                      </a:r>
                      <a:r>
                        <a:rPr lang="en-US" sz="2600" kern="100" dirty="0">
                          <a:effectLst/>
                        </a:rPr>
                        <a:t>(</a:t>
                      </a:r>
                      <a:r>
                        <a:rPr lang="zh-TW" sz="2600" kern="100" dirty="0">
                          <a:effectLst/>
                        </a:rPr>
                        <a:t>超英趕美、土法煉鋼、人民公社</a:t>
                      </a:r>
                      <a:r>
                        <a:rPr lang="en-US" sz="2600" kern="100" dirty="0">
                          <a:effectLst/>
                        </a:rPr>
                        <a:t>)(</a:t>
                      </a:r>
                      <a:r>
                        <a:rPr lang="zh-TW" sz="2600" kern="100" dirty="0">
                          <a:effectLst/>
                        </a:rPr>
                        <a:t>理解、詮釋</a:t>
                      </a:r>
                      <a:r>
                        <a:rPr lang="en-US" sz="2600" kern="100" dirty="0">
                          <a:effectLst/>
                        </a:rPr>
                        <a:t>)</a:t>
                      </a:r>
                      <a:endParaRPr lang="zh-TW" sz="2600" kern="100" dirty="0">
                        <a:effectLst/>
                      </a:endParaRPr>
                    </a:p>
                    <a:p>
                      <a:pPr marL="342900" lvl="0" indent="-342900">
                        <a:lnSpc>
                          <a:spcPct val="100000"/>
                        </a:lnSpc>
                        <a:spcAft>
                          <a:spcPts val="0"/>
                        </a:spcAft>
                        <a:buFont typeface="+mj-lt"/>
                        <a:buAutoNum type="arabicPeriod"/>
                      </a:pPr>
                      <a:r>
                        <a:rPr lang="zh-TW" sz="2600" kern="100" dirty="0">
                          <a:effectLst/>
                        </a:rPr>
                        <a:t>能分析大躍進失敗的原因。</a:t>
                      </a:r>
                      <a:r>
                        <a:rPr lang="en-US" sz="2600" kern="100" dirty="0">
                          <a:effectLst/>
                        </a:rPr>
                        <a:t>(</a:t>
                      </a:r>
                      <a:r>
                        <a:rPr lang="zh-TW" sz="2600" kern="100" dirty="0">
                          <a:effectLst/>
                        </a:rPr>
                        <a:t>分析</a:t>
                      </a:r>
                      <a:r>
                        <a:rPr lang="en-US" sz="2600" kern="100" dirty="0">
                          <a:effectLst/>
                        </a:rPr>
                        <a:t>)</a:t>
                      </a:r>
                      <a:endParaRPr lang="zh-TW" sz="2600" kern="100" dirty="0">
                        <a:solidFill>
                          <a:srgbClr val="FF0000"/>
                        </a:solidFill>
                        <a:effectLst/>
                        <a:latin typeface="Times New Roman"/>
                        <a:ea typeface="新細明體"/>
                        <a:cs typeface="Times New Roman"/>
                      </a:endParaRPr>
                    </a:p>
                  </a:txBody>
                  <a:tcPr marL="31666" marR="31666" marT="0" marB="0" anchor="ctr"/>
                </a:tc>
                <a:tc hMerge="1">
                  <a:txBody>
                    <a:bodyPr/>
                    <a:lstStyle/>
                    <a:p>
                      <a:endParaRPr lang="zh-TW" altLang="en-US"/>
                    </a:p>
                  </a:txBody>
                  <a:tcPr/>
                </a:tc>
                <a:tc hMerge="1">
                  <a:txBody>
                    <a:bodyPr/>
                    <a:lstStyle/>
                    <a:p>
                      <a:endParaRPr lang="zh-TW" altLang="en-US"/>
                    </a:p>
                  </a:txBody>
                  <a:tcPr/>
                </a:tc>
              </a:tr>
              <a:tr h="994228">
                <a:tc>
                  <a:txBody>
                    <a:bodyPr/>
                    <a:lstStyle/>
                    <a:p>
                      <a:pPr algn="l">
                        <a:lnSpc>
                          <a:spcPct val="100000"/>
                        </a:lnSpc>
                        <a:spcAft>
                          <a:spcPts val="0"/>
                        </a:spcAft>
                      </a:pPr>
                      <a:r>
                        <a:rPr lang="zh-TW" sz="2400" kern="100" dirty="0">
                          <a:effectLst/>
                        </a:rPr>
                        <a:t>相對應</a:t>
                      </a:r>
                    </a:p>
                    <a:p>
                      <a:pPr algn="l">
                        <a:lnSpc>
                          <a:spcPct val="100000"/>
                        </a:lnSpc>
                        <a:spcAft>
                          <a:spcPts val="0"/>
                        </a:spcAft>
                      </a:pPr>
                      <a:r>
                        <a:rPr lang="zh-TW" sz="2400" kern="100" dirty="0">
                          <a:effectLst/>
                        </a:rPr>
                        <a:t>能力指標</a:t>
                      </a:r>
                      <a:endParaRPr lang="zh-TW" sz="2400" kern="100" dirty="0">
                        <a:effectLst/>
                        <a:latin typeface="Times New Roman"/>
                        <a:ea typeface="新細明體"/>
                        <a:cs typeface="Times New Roman"/>
                      </a:endParaRPr>
                    </a:p>
                  </a:txBody>
                  <a:tcPr marL="31666" marR="31666" marT="0" marB="0" anchor="ctr"/>
                </a:tc>
                <a:tc gridSpan="3">
                  <a:txBody>
                    <a:bodyPr/>
                    <a:lstStyle/>
                    <a:p>
                      <a:pPr marL="758825" indent="-804863">
                        <a:lnSpc>
                          <a:spcPct val="100000"/>
                        </a:lnSpc>
                        <a:spcAft>
                          <a:spcPts val="0"/>
                        </a:spcAft>
                      </a:pPr>
                      <a:r>
                        <a:rPr lang="en-US" sz="2600" kern="100" dirty="0">
                          <a:effectLst/>
                        </a:rPr>
                        <a:t>2-4-2 </a:t>
                      </a:r>
                      <a:r>
                        <a:rPr lang="zh-TW" sz="2600" kern="100" dirty="0">
                          <a:effectLst/>
                        </a:rPr>
                        <a:t>認識中國歷史發展過程中的思想、文化、社會制度、經濟活動與政治興革。</a:t>
                      </a:r>
                    </a:p>
                    <a:p>
                      <a:pPr marL="257810" indent="-303530">
                        <a:lnSpc>
                          <a:spcPct val="100000"/>
                        </a:lnSpc>
                        <a:spcAft>
                          <a:spcPts val="0"/>
                        </a:spcAft>
                      </a:pPr>
                      <a:r>
                        <a:rPr lang="en-US" sz="2600" kern="100" dirty="0">
                          <a:effectLst/>
                        </a:rPr>
                        <a:t>2-4-6</a:t>
                      </a:r>
                      <a:r>
                        <a:rPr lang="zh-TW" sz="2600" kern="100" dirty="0">
                          <a:effectLst/>
                        </a:rPr>
                        <a:t>瞭解並描述歷史演變的多重因果關係。</a:t>
                      </a:r>
                      <a:endParaRPr lang="zh-TW" sz="2600" kern="100" dirty="0">
                        <a:effectLst/>
                        <a:latin typeface="Times New Roman"/>
                        <a:ea typeface="新細明體"/>
                        <a:cs typeface="Times New Roman"/>
                      </a:endParaRPr>
                    </a:p>
                  </a:txBody>
                  <a:tcPr marL="31666" marR="31666" marT="0" marB="0" anchor="ctr"/>
                </a:tc>
                <a:tc hMerge="1">
                  <a:txBody>
                    <a:bodyPr/>
                    <a:lstStyle/>
                    <a:p>
                      <a:endParaRPr lang="zh-TW" altLang="en-US"/>
                    </a:p>
                  </a:txBody>
                  <a:tcPr/>
                </a:tc>
                <a:tc hMerge="1">
                  <a:txBody>
                    <a:bodyPr/>
                    <a:lstStyle/>
                    <a:p>
                      <a:endParaRPr lang="zh-TW" altLang="en-US"/>
                    </a:p>
                  </a:txBody>
                  <a:tcPr/>
                </a:tc>
              </a:tr>
              <a:tr h="1491342">
                <a:tc>
                  <a:txBody>
                    <a:bodyPr/>
                    <a:lstStyle/>
                    <a:p>
                      <a:pPr algn="l">
                        <a:lnSpc>
                          <a:spcPct val="100000"/>
                        </a:lnSpc>
                        <a:spcAft>
                          <a:spcPts val="0"/>
                        </a:spcAft>
                      </a:pPr>
                      <a:r>
                        <a:rPr lang="zh-TW" sz="2400" kern="100" dirty="0">
                          <a:effectLst/>
                        </a:rPr>
                        <a:t>教學準備與</a:t>
                      </a:r>
                    </a:p>
                    <a:p>
                      <a:pPr algn="l">
                        <a:lnSpc>
                          <a:spcPct val="100000"/>
                        </a:lnSpc>
                        <a:spcAft>
                          <a:spcPts val="0"/>
                        </a:spcAft>
                      </a:pPr>
                      <a:r>
                        <a:rPr lang="zh-TW" sz="2400" kern="100" dirty="0">
                          <a:effectLst/>
                        </a:rPr>
                        <a:t>教材</a:t>
                      </a:r>
                      <a:r>
                        <a:rPr lang="zh-TW" sz="2400" kern="100" dirty="0" smtClean="0">
                          <a:effectLst/>
                        </a:rPr>
                        <a:t>教具</a:t>
                      </a:r>
                      <a:endParaRPr lang="en-US" altLang="zh-TW" sz="2400" kern="100" dirty="0" smtClean="0">
                        <a:effectLst/>
                      </a:endParaRPr>
                    </a:p>
                    <a:p>
                      <a:pPr algn="l">
                        <a:lnSpc>
                          <a:spcPct val="100000"/>
                        </a:lnSpc>
                        <a:spcAft>
                          <a:spcPts val="0"/>
                        </a:spcAft>
                      </a:pPr>
                      <a:r>
                        <a:rPr lang="zh-TW" sz="2400" kern="100" dirty="0" smtClean="0">
                          <a:effectLst/>
                        </a:rPr>
                        <a:t>運用</a:t>
                      </a:r>
                      <a:endParaRPr lang="zh-TW" sz="2400" kern="100" dirty="0">
                        <a:effectLst/>
                        <a:latin typeface="Times New Roman"/>
                        <a:ea typeface="新細明體"/>
                        <a:cs typeface="Times New Roman"/>
                      </a:endParaRPr>
                    </a:p>
                  </a:txBody>
                  <a:tcPr marL="31666" marR="31666" marT="0" marB="0" anchor="ctr"/>
                </a:tc>
                <a:tc gridSpan="3">
                  <a:txBody>
                    <a:bodyPr/>
                    <a:lstStyle/>
                    <a:p>
                      <a:pPr marL="342900" lvl="0" indent="-342900">
                        <a:lnSpc>
                          <a:spcPct val="100000"/>
                        </a:lnSpc>
                        <a:spcAft>
                          <a:spcPts val="0"/>
                        </a:spcAft>
                        <a:buFont typeface="+mj-lt"/>
                        <a:buAutoNum type="arabicPeriod"/>
                      </a:pPr>
                      <a:r>
                        <a:rPr lang="zh-TW" sz="2600" kern="100" dirty="0">
                          <a:effectLst/>
                        </a:rPr>
                        <a:t>排時序表</a:t>
                      </a:r>
                    </a:p>
                    <a:p>
                      <a:pPr marL="342900" lvl="0" indent="-342900">
                        <a:lnSpc>
                          <a:spcPct val="100000"/>
                        </a:lnSpc>
                        <a:spcAft>
                          <a:spcPts val="0"/>
                        </a:spcAft>
                        <a:buFont typeface="+mj-lt"/>
                        <a:buAutoNum type="arabicPeriod"/>
                      </a:pPr>
                      <a:r>
                        <a:rPr lang="zh-TW" sz="2600" kern="100" dirty="0">
                          <a:effectLst/>
                        </a:rPr>
                        <a:t>「活著」影片</a:t>
                      </a:r>
                    </a:p>
                    <a:p>
                      <a:pPr marL="342900" lvl="0" indent="-342900">
                        <a:lnSpc>
                          <a:spcPct val="100000"/>
                        </a:lnSpc>
                        <a:spcAft>
                          <a:spcPts val="0"/>
                        </a:spcAft>
                        <a:buFont typeface="+mj-lt"/>
                        <a:buAutoNum type="arabicPeriod"/>
                      </a:pPr>
                      <a:r>
                        <a:rPr lang="zh-TW" sz="2600" kern="100" dirty="0">
                          <a:effectLst/>
                        </a:rPr>
                        <a:t>分組討論</a:t>
                      </a:r>
                      <a:endParaRPr lang="zh-TW" sz="2600" kern="100" dirty="0">
                        <a:effectLst/>
                        <a:latin typeface="Times New Roman"/>
                        <a:ea typeface="新細明體"/>
                        <a:cs typeface="Times New Roman"/>
                      </a:endParaRPr>
                    </a:p>
                  </a:txBody>
                  <a:tcPr marL="31666" marR="31666" marT="0" marB="0" anchor="ctr"/>
                </a:tc>
                <a:tc hMerge="1">
                  <a:txBody>
                    <a:bodyPr/>
                    <a:lstStyle/>
                    <a:p>
                      <a:endParaRPr lang="zh-TW" altLang="en-US"/>
                    </a:p>
                  </a:txBody>
                  <a:tcPr/>
                </a:tc>
                <a:tc hMerge="1">
                  <a:txBody>
                    <a:bodyPr/>
                    <a:lstStyle/>
                    <a:p>
                      <a:endParaRPr lang="zh-TW" altLang="en-US"/>
                    </a:p>
                  </a:txBody>
                  <a:tcPr/>
                </a:tc>
              </a:tr>
              <a:tr h="994228">
                <a:tc>
                  <a:txBody>
                    <a:bodyPr/>
                    <a:lstStyle/>
                    <a:p>
                      <a:pPr algn="l">
                        <a:lnSpc>
                          <a:spcPct val="100000"/>
                        </a:lnSpc>
                        <a:spcAft>
                          <a:spcPts val="0"/>
                        </a:spcAft>
                      </a:pPr>
                      <a:r>
                        <a:rPr lang="zh-TW" sz="2400" kern="100" dirty="0">
                          <a:effectLst/>
                        </a:rPr>
                        <a:t>作業檢核與評量</a:t>
                      </a:r>
                      <a:r>
                        <a:rPr lang="zh-TW" sz="2400" kern="100" dirty="0" smtClean="0">
                          <a:effectLst/>
                        </a:rPr>
                        <a:t>方式</a:t>
                      </a:r>
                      <a:endParaRPr lang="en-US" altLang="zh-TW" sz="2400" kern="100" dirty="0" smtClean="0">
                        <a:effectLst/>
                      </a:endParaRPr>
                    </a:p>
                    <a:p>
                      <a:pPr algn="l">
                        <a:lnSpc>
                          <a:spcPct val="100000"/>
                        </a:lnSpc>
                        <a:spcAft>
                          <a:spcPts val="0"/>
                        </a:spcAft>
                      </a:pPr>
                      <a:r>
                        <a:rPr lang="en-US" sz="2400" kern="100" dirty="0" smtClean="0">
                          <a:effectLst/>
                        </a:rPr>
                        <a:t>(</a:t>
                      </a:r>
                      <a:r>
                        <a:rPr lang="zh-TW" sz="2400" kern="100" dirty="0">
                          <a:effectLst/>
                        </a:rPr>
                        <a:t>比例</a:t>
                      </a:r>
                      <a:r>
                        <a:rPr lang="en-US" sz="2400" kern="100" dirty="0">
                          <a:effectLst/>
                        </a:rPr>
                        <a:t>)</a:t>
                      </a:r>
                      <a:endParaRPr lang="zh-TW" sz="2400" kern="100" dirty="0">
                        <a:effectLst/>
                        <a:latin typeface="Times New Roman"/>
                        <a:ea typeface="新細明體"/>
                        <a:cs typeface="Times New Roman"/>
                      </a:endParaRPr>
                    </a:p>
                  </a:txBody>
                  <a:tcPr marL="31666" marR="31666" marT="0" marB="0" anchor="ctr"/>
                </a:tc>
                <a:tc gridSpan="3">
                  <a:txBody>
                    <a:bodyPr/>
                    <a:lstStyle/>
                    <a:p>
                      <a:pPr>
                        <a:lnSpc>
                          <a:spcPct val="100000"/>
                        </a:lnSpc>
                        <a:spcAft>
                          <a:spcPts val="0"/>
                        </a:spcAft>
                      </a:pPr>
                      <a:r>
                        <a:rPr lang="en-US" sz="2800" kern="100" dirty="0">
                          <a:effectLst/>
                        </a:rPr>
                        <a:t> </a:t>
                      </a:r>
                      <a:endParaRPr lang="zh-TW" sz="2800" kern="100" dirty="0">
                        <a:effectLst/>
                        <a:latin typeface="Times New Roman"/>
                        <a:ea typeface="新細明體"/>
                        <a:cs typeface="Times New Roman"/>
                      </a:endParaRPr>
                    </a:p>
                  </a:txBody>
                  <a:tcPr marL="31666" marR="31666" marT="0" marB="0" anchor="ct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 xmlns:p14="http://schemas.microsoft.com/office/powerpoint/2010/main" val="26779353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 xmlns:p14="http://schemas.microsoft.com/office/powerpoint/2010/main" val="426162358"/>
              </p:ext>
            </p:extLst>
          </p:nvPr>
        </p:nvGraphicFramePr>
        <p:xfrm>
          <a:off x="323528" y="620688"/>
          <a:ext cx="8568952" cy="5592870"/>
        </p:xfrm>
        <a:graphic>
          <a:graphicData uri="http://schemas.openxmlformats.org/drawingml/2006/table">
            <a:tbl>
              <a:tblPr firstRow="1" firstCol="1" bandRow="1">
                <a:tableStyleId>{93296810-A885-4BE3-A3E7-6D5BEEA58F35}</a:tableStyleId>
              </a:tblPr>
              <a:tblGrid>
                <a:gridCol w="4398223"/>
                <a:gridCol w="4170729"/>
              </a:tblGrid>
              <a:tr h="936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sz="2800" kern="100" dirty="0">
                          <a:effectLst/>
                        </a:rPr>
                        <a:t>教學</a:t>
                      </a:r>
                      <a:r>
                        <a:rPr lang="zh-TW" sz="2800" kern="100" dirty="0" smtClean="0">
                          <a:effectLst/>
                        </a:rPr>
                        <a:t>活動</a:t>
                      </a:r>
                      <a:endParaRPr lang="en-US" altLang="zh-TW" sz="2800" kern="1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kern="100" dirty="0" smtClean="0">
                          <a:effectLst/>
                        </a:rPr>
                        <a:t>(</a:t>
                      </a:r>
                      <a:r>
                        <a:rPr lang="zh-TW" altLang="zh-TW" sz="2800" kern="100" dirty="0" smtClean="0">
                          <a:effectLst/>
                        </a:rPr>
                        <a:t>教學步驟與內容</a:t>
                      </a:r>
                      <a:r>
                        <a:rPr lang="en-US" altLang="zh-TW" sz="2800" kern="100" dirty="0" smtClean="0">
                          <a:effectLst/>
                        </a:rPr>
                        <a:t>) </a:t>
                      </a:r>
                      <a:endParaRPr lang="zh-TW" sz="2800" kern="100" dirty="0">
                        <a:effectLst/>
                        <a:latin typeface="+mn-ea"/>
                        <a:ea typeface="+mn-ea"/>
                        <a:cs typeface="Times New Roman"/>
                      </a:endParaRPr>
                    </a:p>
                  </a:txBody>
                  <a:tcPr marL="31666" marR="31666" marT="0" marB="0"/>
                </a:tc>
                <a:tc>
                  <a:txBody>
                    <a:bodyPr/>
                    <a:lstStyle/>
                    <a:p>
                      <a:pPr algn="ctr">
                        <a:lnSpc>
                          <a:spcPct val="100000"/>
                        </a:lnSpc>
                        <a:spcAft>
                          <a:spcPts val="0"/>
                        </a:spcAft>
                      </a:pPr>
                      <a:r>
                        <a:rPr lang="zh-TW" sz="2800" kern="100" dirty="0">
                          <a:effectLst/>
                        </a:rPr>
                        <a:t>評量</a:t>
                      </a:r>
                      <a:r>
                        <a:rPr lang="zh-TW" sz="2800" kern="100" dirty="0" smtClean="0">
                          <a:effectLst/>
                        </a:rPr>
                        <a:t>活動</a:t>
                      </a:r>
                      <a:endParaRPr lang="en-US" altLang="zh-TW" sz="2800" kern="100" dirty="0" smtClean="0">
                        <a:effectLst/>
                      </a:endParaRPr>
                    </a:p>
                    <a:p>
                      <a:pPr algn="ctr">
                        <a:lnSpc>
                          <a:spcPct val="100000"/>
                        </a:lnSpc>
                        <a:spcAft>
                          <a:spcPts val="0"/>
                        </a:spcAft>
                      </a:pPr>
                      <a:r>
                        <a:rPr lang="zh-TW" sz="2800" kern="100" dirty="0" smtClean="0">
                          <a:effectLst/>
                        </a:rPr>
                        <a:t>（</a:t>
                      </a:r>
                      <a:r>
                        <a:rPr lang="zh-TW" sz="2800" kern="100" dirty="0">
                          <a:effectLst/>
                        </a:rPr>
                        <a:t>含基準與規準）</a:t>
                      </a:r>
                      <a:endParaRPr lang="zh-TW" sz="2800" kern="100" dirty="0">
                        <a:effectLst/>
                        <a:latin typeface="+mn-ea"/>
                        <a:ea typeface="+mn-ea"/>
                        <a:cs typeface="Times New Roman"/>
                      </a:endParaRPr>
                    </a:p>
                  </a:txBody>
                  <a:tcPr marL="31666" marR="31666" marT="0" marB="0"/>
                </a:tc>
              </a:tr>
              <a:tr h="4656766">
                <a:tc>
                  <a:txBody>
                    <a:bodyPr/>
                    <a:lstStyle/>
                    <a:p>
                      <a:pPr marL="394970" indent="-394970">
                        <a:lnSpc>
                          <a:spcPct val="100000"/>
                        </a:lnSpc>
                        <a:spcAft>
                          <a:spcPts val="0"/>
                        </a:spcAft>
                      </a:pPr>
                      <a:r>
                        <a:rPr lang="zh-TW" sz="3200" kern="100" dirty="0" smtClean="0">
                          <a:effectLst/>
                        </a:rPr>
                        <a:t>一、</a:t>
                      </a:r>
                      <a:r>
                        <a:rPr lang="zh-TW" altLang="en-US" sz="3200" kern="100" dirty="0" smtClean="0">
                          <a:effectLst/>
                        </a:rPr>
                        <a:t>事件</a:t>
                      </a:r>
                      <a:r>
                        <a:rPr lang="zh-TW" sz="3200" kern="100" dirty="0" smtClean="0">
                          <a:effectLst/>
                        </a:rPr>
                        <a:t>排序</a:t>
                      </a:r>
                      <a:endParaRPr lang="zh-TW" sz="3200" kern="100" dirty="0">
                        <a:effectLst/>
                      </a:endParaRPr>
                    </a:p>
                    <a:p>
                      <a:pPr marL="394970" indent="-394970">
                        <a:lnSpc>
                          <a:spcPct val="100000"/>
                        </a:lnSpc>
                        <a:spcAft>
                          <a:spcPts val="0"/>
                        </a:spcAft>
                      </a:pPr>
                      <a:r>
                        <a:rPr lang="zh-TW" altLang="en-US" sz="3200" kern="100" dirty="0" smtClean="0">
                          <a:effectLst/>
                        </a:rPr>
                        <a:t>     老師在黑板上寫出四個重要的事件，學生必須將其先後順序排列在考試本中。</a:t>
                      </a:r>
                      <a:endParaRPr lang="en-US" altLang="zh-TW" sz="3200" kern="100" dirty="0" smtClean="0">
                        <a:effectLst/>
                      </a:endParaRPr>
                    </a:p>
                    <a:p>
                      <a:pPr marL="394970" indent="-394970">
                        <a:lnSpc>
                          <a:spcPct val="100000"/>
                        </a:lnSpc>
                        <a:spcAft>
                          <a:spcPts val="0"/>
                        </a:spcAft>
                      </a:pPr>
                      <a:r>
                        <a:rPr lang="zh-TW" sz="3200" kern="100" dirty="0" smtClean="0">
                          <a:effectLst>
                            <a:outerShdw blurRad="38100" dist="38100" dir="2700000" algn="tl">
                              <a:srgbClr val="000000">
                                <a:alpha val="43137"/>
                              </a:srgbClr>
                            </a:outerShdw>
                          </a:effectLst>
                        </a:rPr>
                        <a:t>土地改革</a:t>
                      </a:r>
                      <a:r>
                        <a:rPr lang="zh-TW" altLang="en-US" sz="3200" kern="100" dirty="0" smtClean="0">
                          <a:effectLst>
                            <a:outerShdw blurRad="38100" dist="38100" dir="2700000" algn="tl">
                              <a:srgbClr val="000000">
                                <a:alpha val="43137"/>
                              </a:srgbClr>
                            </a:outerShdw>
                          </a:effectLst>
                        </a:rPr>
                        <a:t>    </a:t>
                      </a:r>
                      <a:r>
                        <a:rPr lang="zh-TW" sz="3200" kern="100" dirty="0" smtClean="0">
                          <a:effectLst>
                            <a:outerShdw blurRad="38100" dist="38100" dir="2700000" algn="tl">
                              <a:srgbClr val="000000">
                                <a:alpha val="43137"/>
                              </a:srgbClr>
                            </a:outerShdw>
                          </a:effectLst>
                        </a:rPr>
                        <a:t>大躍進</a:t>
                      </a:r>
                      <a:endParaRPr lang="zh-TW" sz="3200" kern="100" dirty="0">
                        <a:effectLst>
                          <a:outerShdw blurRad="38100" dist="38100" dir="2700000" algn="tl">
                            <a:srgbClr val="000000">
                              <a:alpha val="43137"/>
                            </a:srgbClr>
                          </a:outerShdw>
                        </a:effectLst>
                      </a:endParaRPr>
                    </a:p>
                    <a:p>
                      <a:pPr marL="394970" indent="-394970">
                        <a:lnSpc>
                          <a:spcPct val="100000"/>
                        </a:lnSpc>
                        <a:spcAft>
                          <a:spcPts val="0"/>
                        </a:spcAft>
                      </a:pPr>
                      <a:r>
                        <a:rPr lang="zh-TW" sz="3200" kern="100" dirty="0" smtClean="0">
                          <a:effectLst>
                            <a:outerShdw blurRad="38100" dist="38100" dir="2700000" algn="tl">
                              <a:srgbClr val="000000">
                                <a:alpha val="43137"/>
                              </a:srgbClr>
                            </a:outerShdw>
                          </a:effectLst>
                        </a:rPr>
                        <a:t>文化大革命</a:t>
                      </a:r>
                      <a:r>
                        <a:rPr lang="zh-TW" altLang="en-US" sz="3200" kern="100" dirty="0" smtClean="0">
                          <a:effectLst>
                            <a:outerShdw blurRad="38100" dist="38100" dir="2700000" algn="tl">
                              <a:srgbClr val="000000">
                                <a:alpha val="43137"/>
                              </a:srgbClr>
                            </a:outerShdw>
                          </a:effectLst>
                        </a:rPr>
                        <a:t>  </a:t>
                      </a:r>
                      <a:r>
                        <a:rPr lang="zh-TW" sz="3200" kern="100" dirty="0" smtClean="0">
                          <a:effectLst>
                            <a:outerShdw blurRad="38100" dist="38100" dir="2700000" algn="tl">
                              <a:srgbClr val="000000">
                                <a:alpha val="43137"/>
                              </a:srgbClr>
                            </a:outerShdw>
                          </a:effectLst>
                        </a:rPr>
                        <a:t>改革開放</a:t>
                      </a:r>
                      <a:endParaRPr lang="zh-TW" sz="3200" b="1" kern="100" dirty="0">
                        <a:solidFill>
                          <a:srgbClr val="FFFF00"/>
                        </a:solidFill>
                        <a:effectLst>
                          <a:outerShdw blurRad="38100" dist="38100" dir="2700000" algn="tl">
                            <a:srgbClr val="000000">
                              <a:alpha val="43137"/>
                            </a:srgbClr>
                          </a:outerShdw>
                        </a:effectLst>
                        <a:latin typeface="+mn-ea"/>
                        <a:ea typeface="+mn-ea"/>
                      </a:endParaRPr>
                    </a:p>
                  </a:txBody>
                  <a:tcPr marL="31666" marR="31666" marT="0" marB="0"/>
                </a:tc>
                <a:tc>
                  <a:txBody>
                    <a:bodyPr/>
                    <a:lstStyle/>
                    <a:p>
                      <a:pPr marL="561340" indent="-561340">
                        <a:lnSpc>
                          <a:spcPct val="100000"/>
                        </a:lnSpc>
                        <a:spcAft>
                          <a:spcPts val="0"/>
                        </a:spcAft>
                      </a:pPr>
                      <a:r>
                        <a:rPr lang="zh-TW" sz="3200" kern="100" dirty="0">
                          <a:effectLst>
                            <a:outerShdw blurRad="38100" dist="38100" dir="2700000" algn="tl">
                              <a:srgbClr val="000000">
                                <a:alpha val="43137"/>
                              </a:srgbClr>
                            </a:outerShdw>
                          </a:effectLst>
                        </a:rPr>
                        <a:t>基準</a:t>
                      </a:r>
                      <a:r>
                        <a:rPr lang="zh-TW" sz="3200" kern="100" dirty="0" smtClean="0">
                          <a:effectLst>
                            <a:outerShdw blurRad="38100" dist="38100" dir="2700000" algn="tl">
                              <a:srgbClr val="000000">
                                <a:alpha val="43137"/>
                              </a:srgbClr>
                            </a:outerShdw>
                          </a:effectLst>
                        </a:rPr>
                        <a:t>一</a:t>
                      </a:r>
                      <a:r>
                        <a:rPr lang="zh-TW" altLang="en-US" sz="3200" kern="100" dirty="0" smtClean="0">
                          <a:effectLst>
                            <a:outerShdw blurRad="38100" dist="38100" dir="2700000" algn="tl">
                              <a:srgbClr val="000000">
                                <a:alpha val="43137"/>
                              </a:srgbClr>
                            </a:outerShdw>
                          </a:effectLst>
                        </a:rPr>
                        <a:t> </a:t>
                      </a:r>
                      <a:r>
                        <a:rPr lang="zh-TW" sz="3200" kern="100" dirty="0" smtClean="0">
                          <a:effectLst/>
                        </a:rPr>
                        <a:t>能否</a:t>
                      </a:r>
                      <a:r>
                        <a:rPr lang="zh-TW" sz="3200" kern="100" dirty="0">
                          <a:effectLst/>
                        </a:rPr>
                        <a:t>指出大躍進相對的時間順序。</a:t>
                      </a:r>
                    </a:p>
                    <a:p>
                      <a:pPr marL="560705" indent="-560705">
                        <a:lnSpc>
                          <a:spcPct val="100000"/>
                        </a:lnSpc>
                        <a:spcAft>
                          <a:spcPts val="0"/>
                        </a:spcAft>
                      </a:pPr>
                      <a:r>
                        <a:rPr lang="zh-TW" sz="3200" kern="100" dirty="0">
                          <a:effectLst>
                            <a:outerShdw blurRad="38100" dist="38100" dir="2700000" algn="tl">
                              <a:srgbClr val="000000">
                                <a:alpha val="43137"/>
                              </a:srgbClr>
                            </a:outerShdw>
                          </a:effectLst>
                        </a:rPr>
                        <a:t>規準</a:t>
                      </a:r>
                    </a:p>
                    <a:p>
                      <a:pPr marL="234950" indent="-234950">
                        <a:lnSpc>
                          <a:spcPct val="100000"/>
                        </a:lnSpc>
                        <a:spcAft>
                          <a:spcPts val="0"/>
                        </a:spcAft>
                      </a:pPr>
                      <a:r>
                        <a:rPr lang="en-US" sz="3200" kern="100" dirty="0">
                          <a:effectLst/>
                        </a:rPr>
                        <a:t>A</a:t>
                      </a:r>
                      <a:r>
                        <a:rPr lang="zh-TW" sz="3200" kern="100" dirty="0">
                          <a:effectLst/>
                        </a:rPr>
                        <a:t>：全對</a:t>
                      </a:r>
                    </a:p>
                    <a:p>
                      <a:pPr marL="715963" indent="-715963">
                        <a:lnSpc>
                          <a:spcPct val="100000"/>
                        </a:lnSpc>
                        <a:spcAft>
                          <a:spcPts val="0"/>
                        </a:spcAft>
                      </a:pPr>
                      <a:r>
                        <a:rPr lang="en-US" sz="3200" kern="100" dirty="0">
                          <a:effectLst/>
                        </a:rPr>
                        <a:t>B</a:t>
                      </a:r>
                      <a:r>
                        <a:rPr lang="zh-TW" sz="3200" kern="100" dirty="0">
                          <a:effectLst/>
                        </a:rPr>
                        <a:t>：四對二，大躍進</a:t>
                      </a:r>
                      <a:r>
                        <a:rPr lang="zh-TW" sz="3200" kern="100" dirty="0" smtClean="0">
                          <a:effectLst/>
                        </a:rPr>
                        <a:t>一</a:t>
                      </a:r>
                      <a:r>
                        <a:rPr lang="zh-TW" altLang="en-US" sz="3200" kern="100" dirty="0" smtClean="0">
                          <a:effectLst/>
                        </a:rPr>
                        <a:t> </a:t>
                      </a:r>
                      <a:r>
                        <a:rPr lang="zh-TW" sz="3200" kern="100" dirty="0" smtClean="0">
                          <a:effectLst/>
                        </a:rPr>
                        <a:t>定</a:t>
                      </a:r>
                      <a:r>
                        <a:rPr lang="zh-TW" sz="3200" kern="100" dirty="0">
                          <a:effectLst/>
                        </a:rPr>
                        <a:t>要對</a:t>
                      </a:r>
                    </a:p>
                    <a:p>
                      <a:pPr marL="715963" indent="-715963">
                        <a:lnSpc>
                          <a:spcPct val="100000"/>
                        </a:lnSpc>
                        <a:spcAft>
                          <a:spcPts val="0"/>
                        </a:spcAft>
                      </a:pPr>
                      <a:r>
                        <a:rPr lang="en-US" sz="3200" kern="100" dirty="0">
                          <a:effectLst/>
                        </a:rPr>
                        <a:t>C</a:t>
                      </a:r>
                      <a:r>
                        <a:rPr lang="zh-TW" sz="3200" kern="100" dirty="0">
                          <a:effectLst/>
                        </a:rPr>
                        <a:t>：四對一，大躍進一定要對</a:t>
                      </a:r>
                    </a:p>
                    <a:p>
                      <a:pPr marL="560705" indent="-560705">
                        <a:lnSpc>
                          <a:spcPct val="100000"/>
                        </a:lnSpc>
                        <a:spcAft>
                          <a:spcPts val="0"/>
                        </a:spcAft>
                      </a:pPr>
                      <a:r>
                        <a:rPr lang="en-US" sz="3200" kern="100" dirty="0">
                          <a:effectLst/>
                        </a:rPr>
                        <a:t>D</a:t>
                      </a:r>
                      <a:r>
                        <a:rPr lang="zh-TW" sz="3200" kern="100" dirty="0">
                          <a:effectLst/>
                        </a:rPr>
                        <a:t>：全錯或未作</a:t>
                      </a:r>
                      <a:r>
                        <a:rPr lang="zh-TW" sz="3200" kern="100" dirty="0" smtClean="0">
                          <a:effectLst/>
                        </a:rPr>
                        <a:t>答</a:t>
                      </a:r>
                      <a:endParaRPr lang="zh-TW" sz="3200" kern="100" dirty="0">
                        <a:effectLst/>
                        <a:latin typeface="+mn-ea"/>
                        <a:ea typeface="+mn-ea"/>
                      </a:endParaRPr>
                    </a:p>
                  </a:txBody>
                  <a:tcPr marL="31666" marR="31666" marT="0" marB="0"/>
                </a:tc>
              </a:tr>
            </a:tbl>
          </a:graphicData>
        </a:graphic>
      </p:graphicFrame>
    </p:spTree>
    <p:extLst>
      <p:ext uri="{BB962C8B-B14F-4D97-AF65-F5344CB8AC3E}">
        <p14:creationId xmlns="" xmlns:p14="http://schemas.microsoft.com/office/powerpoint/2010/main" val="1103386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 xmlns:p14="http://schemas.microsoft.com/office/powerpoint/2010/main" val="374129073"/>
              </p:ext>
            </p:extLst>
          </p:nvPr>
        </p:nvGraphicFramePr>
        <p:xfrm>
          <a:off x="395536" y="404664"/>
          <a:ext cx="8352928" cy="5913120"/>
        </p:xfrm>
        <a:graphic>
          <a:graphicData uri="http://schemas.openxmlformats.org/drawingml/2006/table">
            <a:tbl>
              <a:tblPr firstRow="1" firstCol="1" bandRow="1">
                <a:tableStyleId>{93296810-A885-4BE3-A3E7-6D5BEEA58F35}</a:tableStyleId>
              </a:tblPr>
              <a:tblGrid>
                <a:gridCol w="2069752"/>
                <a:gridCol w="6283176"/>
              </a:tblGrid>
              <a:tr h="249679">
                <a:tc>
                  <a:txBody>
                    <a:bodyPr/>
                    <a:lstStyle/>
                    <a:p>
                      <a:pPr algn="ctr">
                        <a:lnSpc>
                          <a:spcPct val="100000"/>
                        </a:lnSpc>
                        <a:spcAft>
                          <a:spcPts val="0"/>
                        </a:spcAft>
                      </a:pPr>
                      <a:r>
                        <a:rPr lang="zh-TW" sz="2800" kern="100" dirty="0">
                          <a:effectLst/>
                        </a:rPr>
                        <a:t>教學活動</a:t>
                      </a:r>
                      <a:endParaRPr lang="zh-TW" sz="2800" kern="100" dirty="0">
                        <a:effectLst/>
                        <a:latin typeface="Times New Roman"/>
                        <a:ea typeface="新細明體"/>
                        <a:cs typeface="Times New Roman"/>
                      </a:endParaRPr>
                    </a:p>
                  </a:txBody>
                  <a:tcPr marL="31666" marR="31666" marT="0" marB="0" anchor="ctr"/>
                </a:tc>
                <a:tc>
                  <a:txBody>
                    <a:bodyPr/>
                    <a:lstStyle/>
                    <a:p>
                      <a:pPr algn="ctr">
                        <a:lnSpc>
                          <a:spcPct val="100000"/>
                        </a:lnSpc>
                        <a:spcAft>
                          <a:spcPts val="0"/>
                        </a:spcAft>
                      </a:pPr>
                      <a:r>
                        <a:rPr lang="zh-TW" sz="2800" kern="100" dirty="0">
                          <a:effectLst/>
                        </a:rPr>
                        <a:t>評量活動（含基準與規準）</a:t>
                      </a:r>
                      <a:endParaRPr lang="zh-TW" sz="2800" kern="100" dirty="0">
                        <a:effectLst/>
                        <a:latin typeface="Times New Roman"/>
                        <a:ea typeface="新細明體"/>
                        <a:cs typeface="Times New Roman"/>
                      </a:endParaRPr>
                    </a:p>
                  </a:txBody>
                  <a:tcPr marL="31666" marR="31666" marT="0" marB="0" anchor="ctr"/>
                </a:tc>
              </a:tr>
              <a:tr h="4718873">
                <a:tc>
                  <a:txBody>
                    <a:bodyPr/>
                    <a:lstStyle/>
                    <a:p>
                      <a:pPr marL="394970" indent="-394970">
                        <a:lnSpc>
                          <a:spcPct val="100000"/>
                        </a:lnSpc>
                        <a:spcBef>
                          <a:spcPts val="1200"/>
                        </a:spcBef>
                        <a:spcAft>
                          <a:spcPts val="0"/>
                        </a:spcAft>
                      </a:pPr>
                      <a:r>
                        <a:rPr lang="zh-TW" sz="3000" kern="100" dirty="0" smtClean="0">
                          <a:effectLst/>
                        </a:rPr>
                        <a:t>二、</a:t>
                      </a:r>
                      <a:r>
                        <a:rPr lang="zh-TW" altLang="en-US" sz="3000" kern="100" dirty="0" smtClean="0">
                          <a:effectLst/>
                        </a:rPr>
                        <a:t>影片教師播放電影</a:t>
                      </a:r>
                      <a:r>
                        <a:rPr lang="zh-TW" sz="3000" kern="100" dirty="0" smtClean="0">
                          <a:effectLst/>
                        </a:rPr>
                        <a:t>「</a:t>
                      </a:r>
                      <a:r>
                        <a:rPr lang="zh-TW" sz="3000" kern="100" dirty="0">
                          <a:effectLst/>
                        </a:rPr>
                        <a:t>活著</a:t>
                      </a:r>
                      <a:r>
                        <a:rPr lang="zh-TW" sz="3000" kern="100" dirty="0" smtClean="0">
                          <a:effectLst/>
                        </a:rPr>
                        <a:t>」</a:t>
                      </a:r>
                      <a:r>
                        <a:rPr lang="zh-TW" altLang="en-US" sz="3000" kern="100" dirty="0" smtClean="0">
                          <a:effectLst/>
                        </a:rPr>
                        <a:t>中，</a:t>
                      </a:r>
                      <a:r>
                        <a:rPr lang="en-US" sz="3000" kern="100" dirty="0" smtClean="0">
                          <a:effectLst/>
                        </a:rPr>
                        <a:t>3</a:t>
                      </a:r>
                      <a:r>
                        <a:rPr lang="zh-TW" sz="3000" kern="100" dirty="0" smtClean="0">
                          <a:effectLst/>
                        </a:rPr>
                        <a:t>段</a:t>
                      </a:r>
                      <a:r>
                        <a:rPr lang="zh-TW" altLang="en-US" sz="3000" kern="100" dirty="0" smtClean="0">
                          <a:effectLst/>
                        </a:rPr>
                        <a:t>劇情，看完後請學生回答三段影片所隱含的名詞概念。</a:t>
                      </a:r>
                      <a:endParaRPr lang="zh-TW" sz="3000" kern="100" dirty="0">
                        <a:effectLst/>
                      </a:endParaRPr>
                    </a:p>
                  </a:txBody>
                  <a:tcPr marL="31666" marR="31666" marT="0" marB="0"/>
                </a:tc>
                <a:tc>
                  <a:txBody>
                    <a:bodyPr/>
                    <a:lstStyle/>
                    <a:p>
                      <a:pPr marL="561340" indent="-561340">
                        <a:lnSpc>
                          <a:spcPct val="100000"/>
                        </a:lnSpc>
                        <a:spcAft>
                          <a:spcPts val="0"/>
                        </a:spcAft>
                      </a:pPr>
                      <a:r>
                        <a:rPr lang="zh-TW" sz="3000" u="none" kern="100" dirty="0" smtClean="0">
                          <a:effectLst>
                            <a:outerShdw blurRad="38100" dist="38100" dir="2700000" algn="tl">
                              <a:srgbClr val="000000">
                                <a:alpha val="43137"/>
                              </a:srgbClr>
                            </a:outerShdw>
                          </a:effectLst>
                        </a:rPr>
                        <a:t>基準</a:t>
                      </a:r>
                      <a:r>
                        <a:rPr lang="zh-TW" sz="3000" u="none" kern="100" dirty="0">
                          <a:effectLst>
                            <a:outerShdw blurRad="38100" dist="38100" dir="2700000" algn="tl">
                              <a:srgbClr val="000000">
                                <a:alpha val="43137"/>
                              </a:srgbClr>
                            </a:outerShdw>
                          </a:effectLst>
                        </a:rPr>
                        <a:t>二、</a:t>
                      </a:r>
                      <a:r>
                        <a:rPr lang="zh-TW" sz="3000" kern="100" dirty="0">
                          <a:effectLst/>
                        </a:rPr>
                        <a:t>能否說出大躍進時期的重要名詞概念。</a:t>
                      </a:r>
                      <a:r>
                        <a:rPr lang="en-US" sz="3000" kern="100" dirty="0">
                          <a:effectLst/>
                        </a:rPr>
                        <a:t>(</a:t>
                      </a:r>
                      <a:r>
                        <a:rPr lang="zh-TW" sz="3000" kern="100" dirty="0">
                          <a:effectLst/>
                        </a:rPr>
                        <a:t>超英趕美、土法煉鋼、人民公社</a:t>
                      </a:r>
                      <a:r>
                        <a:rPr lang="en-US" sz="3000" kern="100" dirty="0">
                          <a:effectLst/>
                        </a:rPr>
                        <a:t>)</a:t>
                      </a:r>
                      <a:endParaRPr lang="zh-TW" sz="3000" kern="100" dirty="0">
                        <a:effectLst/>
                      </a:endParaRPr>
                    </a:p>
                    <a:p>
                      <a:pPr marL="560705" indent="-560705">
                        <a:lnSpc>
                          <a:spcPct val="100000"/>
                        </a:lnSpc>
                        <a:spcAft>
                          <a:spcPts val="0"/>
                        </a:spcAft>
                      </a:pPr>
                      <a:r>
                        <a:rPr lang="zh-TW" sz="3000" kern="100" dirty="0">
                          <a:effectLst>
                            <a:outerShdw blurRad="38100" dist="38100" dir="2700000" algn="tl">
                              <a:srgbClr val="000000">
                                <a:alpha val="43137"/>
                              </a:srgbClr>
                            </a:outerShdw>
                          </a:effectLst>
                        </a:rPr>
                        <a:t>規準</a:t>
                      </a:r>
                    </a:p>
                    <a:p>
                      <a:pPr marL="536575" indent="-536575">
                        <a:lnSpc>
                          <a:spcPct val="100000"/>
                        </a:lnSpc>
                        <a:spcAft>
                          <a:spcPts val="0"/>
                        </a:spcAft>
                      </a:pPr>
                      <a:r>
                        <a:rPr lang="en-US" sz="3000" kern="100" dirty="0">
                          <a:effectLst/>
                        </a:rPr>
                        <a:t>A</a:t>
                      </a:r>
                      <a:r>
                        <a:rPr lang="zh-TW" sz="3000" kern="100" dirty="0">
                          <a:effectLst/>
                        </a:rPr>
                        <a:t>：</a:t>
                      </a:r>
                      <a:r>
                        <a:rPr lang="zh-TW" sz="3000" kern="100" dirty="0" smtClean="0">
                          <a:effectLst/>
                        </a:rPr>
                        <a:t>能完整說出</a:t>
                      </a:r>
                      <a:r>
                        <a:rPr lang="zh-TW" altLang="en-US" sz="3000" kern="100" dirty="0" smtClean="0">
                          <a:effectLst/>
                        </a:rPr>
                        <a:t>三段影片中所隱含的</a:t>
                      </a:r>
                      <a:r>
                        <a:rPr lang="zh-TW" sz="3000" kern="100" dirty="0" smtClean="0">
                          <a:effectLst/>
                        </a:rPr>
                        <a:t>大躍進時期重要</a:t>
                      </a:r>
                      <a:r>
                        <a:rPr lang="zh-TW" sz="3000" kern="100" dirty="0">
                          <a:effectLst/>
                        </a:rPr>
                        <a:t>名詞</a:t>
                      </a:r>
                      <a:r>
                        <a:rPr lang="zh-TW" sz="3000" kern="100" dirty="0" smtClean="0">
                          <a:effectLst/>
                        </a:rPr>
                        <a:t>概念</a:t>
                      </a:r>
                      <a:r>
                        <a:rPr lang="zh-TW" altLang="en-US" sz="3000" kern="100" dirty="0" smtClean="0">
                          <a:effectLst/>
                        </a:rPr>
                        <a:t>。</a:t>
                      </a:r>
                      <a:endParaRPr lang="en-US" altLang="zh-TW" sz="3000" kern="100" dirty="0" smtClean="0">
                        <a:effectLst/>
                      </a:endParaRPr>
                    </a:p>
                    <a:p>
                      <a:pPr marL="536575" indent="-536575">
                        <a:lnSpc>
                          <a:spcPct val="100000"/>
                        </a:lnSpc>
                        <a:spcAft>
                          <a:spcPts val="0"/>
                        </a:spcAft>
                      </a:pPr>
                      <a:r>
                        <a:rPr lang="en-US" sz="3000" kern="100" dirty="0" smtClean="0">
                          <a:effectLst/>
                        </a:rPr>
                        <a:t>B</a:t>
                      </a:r>
                      <a:r>
                        <a:rPr lang="zh-TW" sz="3000" kern="100" dirty="0">
                          <a:effectLst/>
                        </a:rPr>
                        <a:t>：</a:t>
                      </a:r>
                      <a:r>
                        <a:rPr lang="zh-TW" sz="3000" kern="100" dirty="0" smtClean="0">
                          <a:effectLst/>
                        </a:rPr>
                        <a:t>能</a:t>
                      </a:r>
                      <a:r>
                        <a:rPr lang="zh-TW" altLang="en-US" sz="3000" kern="100" dirty="0" smtClean="0">
                          <a:effectLst/>
                        </a:rPr>
                        <a:t>部分</a:t>
                      </a:r>
                      <a:r>
                        <a:rPr lang="zh-TW" sz="3000" kern="100" dirty="0" smtClean="0">
                          <a:effectLst/>
                        </a:rPr>
                        <a:t>說出</a:t>
                      </a:r>
                      <a:r>
                        <a:rPr lang="zh-TW" altLang="en-US" sz="3000" kern="100" dirty="0" smtClean="0">
                          <a:effectLst/>
                        </a:rPr>
                        <a:t>三段影片中所隱含的</a:t>
                      </a:r>
                      <a:r>
                        <a:rPr lang="zh-TW" sz="3000" kern="100" dirty="0" smtClean="0">
                          <a:effectLst/>
                        </a:rPr>
                        <a:t>大躍進時期重要</a:t>
                      </a:r>
                      <a:r>
                        <a:rPr lang="zh-TW" sz="3000" kern="100" dirty="0">
                          <a:effectLst/>
                        </a:rPr>
                        <a:t>名詞</a:t>
                      </a:r>
                      <a:r>
                        <a:rPr lang="zh-TW" sz="3000" kern="100" dirty="0" smtClean="0">
                          <a:effectLst/>
                        </a:rPr>
                        <a:t>概念</a:t>
                      </a:r>
                      <a:r>
                        <a:rPr lang="zh-TW" altLang="en-US" sz="3000" kern="100" dirty="0" smtClean="0">
                          <a:effectLst/>
                        </a:rPr>
                        <a:t>。</a:t>
                      </a:r>
                      <a:endParaRPr lang="zh-TW" sz="3000" kern="100" dirty="0">
                        <a:effectLst/>
                      </a:endParaRPr>
                    </a:p>
                    <a:p>
                      <a:pPr marL="536575" indent="-536575">
                        <a:lnSpc>
                          <a:spcPct val="100000"/>
                        </a:lnSpc>
                        <a:spcAft>
                          <a:spcPts val="0"/>
                        </a:spcAft>
                      </a:pPr>
                      <a:r>
                        <a:rPr lang="en-US" sz="3000" kern="100" dirty="0">
                          <a:effectLst/>
                        </a:rPr>
                        <a:t>C</a:t>
                      </a:r>
                      <a:r>
                        <a:rPr lang="zh-TW" sz="3000" kern="100" dirty="0">
                          <a:effectLst/>
                        </a:rPr>
                        <a:t>：</a:t>
                      </a:r>
                      <a:r>
                        <a:rPr lang="zh-TW" sz="3000" kern="100" dirty="0" smtClean="0">
                          <a:effectLst/>
                        </a:rPr>
                        <a:t>能</a:t>
                      </a:r>
                      <a:r>
                        <a:rPr lang="zh-TW" altLang="en-US" sz="3000" kern="100" dirty="0" smtClean="0">
                          <a:effectLst/>
                        </a:rPr>
                        <a:t>完整說出三段</a:t>
                      </a:r>
                      <a:r>
                        <a:rPr lang="zh-TW" sz="3000" kern="100" dirty="0" smtClean="0">
                          <a:effectLst/>
                        </a:rPr>
                        <a:t>影片</a:t>
                      </a:r>
                      <a:r>
                        <a:rPr lang="zh-TW" altLang="en-US" sz="3000" kern="100" dirty="0" smtClean="0">
                          <a:effectLst/>
                        </a:rPr>
                        <a:t>中的劇情，但無法說出大躍進時期重要名詞概念。</a:t>
                      </a:r>
                      <a:endParaRPr lang="zh-TW" sz="3000" kern="100" dirty="0">
                        <a:effectLst/>
                      </a:endParaRPr>
                    </a:p>
                    <a:p>
                      <a:pPr marL="536575" indent="-536575">
                        <a:lnSpc>
                          <a:spcPct val="100000"/>
                        </a:lnSpc>
                        <a:spcAft>
                          <a:spcPts val="0"/>
                        </a:spcAft>
                      </a:pPr>
                      <a:r>
                        <a:rPr lang="en-US" sz="3000" kern="100" dirty="0">
                          <a:effectLst/>
                        </a:rPr>
                        <a:t>D</a:t>
                      </a:r>
                      <a:r>
                        <a:rPr lang="zh-TW" sz="3000" kern="100" dirty="0" smtClean="0">
                          <a:effectLst/>
                        </a:rPr>
                        <a:t>：</a:t>
                      </a:r>
                      <a:r>
                        <a:rPr lang="zh-TW" altLang="en-US" sz="3000" kern="100" dirty="0" smtClean="0">
                          <a:effectLst/>
                        </a:rPr>
                        <a:t>答錯或未作答</a:t>
                      </a:r>
                      <a:r>
                        <a:rPr lang="zh-TW" sz="3000" kern="100" dirty="0" smtClean="0">
                          <a:effectLst/>
                        </a:rPr>
                        <a:t>。 </a:t>
                      </a:r>
                      <a:r>
                        <a:rPr lang="en-US" sz="3000" kern="100" dirty="0">
                          <a:effectLst/>
                        </a:rPr>
                        <a:t> </a:t>
                      </a:r>
                      <a:endParaRPr lang="zh-TW" sz="3000" kern="100" dirty="0">
                        <a:effectLst/>
                        <a:latin typeface="Times New Roman"/>
                        <a:ea typeface="新細明體"/>
                        <a:cs typeface="Times New Roman"/>
                      </a:endParaRPr>
                    </a:p>
                  </a:txBody>
                  <a:tcPr marL="31666" marR="31666" marT="0" marB="0"/>
                </a:tc>
              </a:tr>
            </a:tbl>
          </a:graphicData>
        </a:graphic>
      </p:graphicFrame>
    </p:spTree>
    <p:extLst>
      <p:ext uri="{BB962C8B-B14F-4D97-AF65-F5344CB8AC3E}">
        <p14:creationId xmlns="" xmlns:p14="http://schemas.microsoft.com/office/powerpoint/2010/main" val="12584851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 xmlns:p14="http://schemas.microsoft.com/office/powerpoint/2010/main" val="1002316480"/>
              </p:ext>
            </p:extLst>
          </p:nvPr>
        </p:nvGraphicFramePr>
        <p:xfrm>
          <a:off x="539552" y="620688"/>
          <a:ext cx="8136904" cy="5547360"/>
        </p:xfrm>
        <a:graphic>
          <a:graphicData uri="http://schemas.openxmlformats.org/drawingml/2006/table">
            <a:tbl>
              <a:tblPr firstRow="1" firstCol="1" bandRow="1">
                <a:tableStyleId>{93296810-A885-4BE3-A3E7-6D5BEEA58F35}</a:tableStyleId>
              </a:tblPr>
              <a:tblGrid>
                <a:gridCol w="3456384"/>
                <a:gridCol w="4680520"/>
              </a:tblGrid>
              <a:tr h="173690">
                <a:tc>
                  <a:txBody>
                    <a:bodyPr/>
                    <a:lstStyle/>
                    <a:p>
                      <a:pPr algn="ctr">
                        <a:lnSpc>
                          <a:spcPct val="100000"/>
                        </a:lnSpc>
                        <a:spcAft>
                          <a:spcPts val="0"/>
                        </a:spcAft>
                      </a:pPr>
                      <a:r>
                        <a:rPr lang="zh-TW" sz="2800" kern="100" dirty="0">
                          <a:effectLst/>
                        </a:rPr>
                        <a:t>教學活動</a:t>
                      </a:r>
                      <a:endParaRPr lang="zh-TW" sz="2800" kern="100" dirty="0">
                        <a:effectLst/>
                        <a:latin typeface="Times New Roman"/>
                        <a:ea typeface="新細明體"/>
                        <a:cs typeface="Times New Roman"/>
                      </a:endParaRPr>
                    </a:p>
                  </a:txBody>
                  <a:tcPr marL="31666" marR="31666" marT="0" marB="0" anchor="ctr"/>
                </a:tc>
                <a:tc>
                  <a:txBody>
                    <a:bodyPr/>
                    <a:lstStyle/>
                    <a:p>
                      <a:pPr algn="ctr">
                        <a:lnSpc>
                          <a:spcPct val="100000"/>
                        </a:lnSpc>
                        <a:spcAft>
                          <a:spcPts val="0"/>
                        </a:spcAft>
                      </a:pPr>
                      <a:r>
                        <a:rPr lang="zh-TW" sz="2800" kern="100" dirty="0">
                          <a:effectLst/>
                        </a:rPr>
                        <a:t>評量活動（含基準與規準）</a:t>
                      </a:r>
                      <a:endParaRPr lang="zh-TW" sz="2800" kern="100" dirty="0">
                        <a:effectLst/>
                        <a:latin typeface="Times New Roman"/>
                        <a:ea typeface="新細明體"/>
                        <a:cs typeface="Times New Roman"/>
                      </a:endParaRPr>
                    </a:p>
                  </a:txBody>
                  <a:tcPr marL="31666" marR="31666" marT="0" marB="0" anchor="ctr"/>
                </a:tc>
              </a:tr>
              <a:tr h="3282694">
                <a:tc>
                  <a:txBody>
                    <a:bodyPr/>
                    <a:lstStyle/>
                    <a:p>
                      <a:pPr marL="394970" indent="-394970">
                        <a:lnSpc>
                          <a:spcPct val="100000"/>
                        </a:lnSpc>
                        <a:spcBef>
                          <a:spcPts val="1200"/>
                        </a:spcBef>
                        <a:spcAft>
                          <a:spcPts val="0"/>
                        </a:spcAft>
                      </a:pPr>
                      <a:r>
                        <a:rPr lang="zh-TW" sz="2800" kern="100" dirty="0" smtClean="0">
                          <a:effectLst/>
                        </a:rPr>
                        <a:t>三</a:t>
                      </a:r>
                      <a:r>
                        <a:rPr lang="zh-TW" sz="2800" kern="100" dirty="0">
                          <a:effectLst/>
                        </a:rPr>
                        <a:t>、分組討論</a:t>
                      </a:r>
                    </a:p>
                    <a:p>
                      <a:pPr marL="394970" indent="-394970">
                        <a:lnSpc>
                          <a:spcPct val="100000"/>
                        </a:lnSpc>
                        <a:spcAft>
                          <a:spcPts val="0"/>
                        </a:spcAft>
                      </a:pPr>
                      <a:r>
                        <a:rPr lang="zh-TW" altLang="en-US" sz="2800" kern="100" dirty="0" smtClean="0">
                          <a:effectLst/>
                        </a:rPr>
                        <a:t>     </a:t>
                      </a:r>
                      <a:r>
                        <a:rPr lang="zh-TW" sz="2800" kern="100" dirty="0" smtClean="0">
                          <a:effectLst/>
                        </a:rPr>
                        <a:t>教師提供</a:t>
                      </a:r>
                      <a:r>
                        <a:rPr lang="zh-TW" sz="2800" kern="100" dirty="0">
                          <a:effectLst/>
                        </a:rPr>
                        <a:t>大躍進運動的相關文章，請同學分組找出文章中，大躍進運動失敗的原因或實例。</a:t>
                      </a:r>
                      <a:endParaRPr lang="zh-TW" sz="2800" kern="100" dirty="0">
                        <a:effectLst/>
                        <a:latin typeface="Times New Roman"/>
                        <a:ea typeface="新細明體"/>
                        <a:cs typeface="Times New Roman"/>
                      </a:endParaRPr>
                    </a:p>
                  </a:txBody>
                  <a:tcPr marL="31666" marR="31666" marT="0" marB="0"/>
                </a:tc>
                <a:tc>
                  <a:txBody>
                    <a:bodyPr/>
                    <a:lstStyle/>
                    <a:p>
                      <a:pPr marL="381000" indent="-381000">
                        <a:lnSpc>
                          <a:spcPct val="100000"/>
                        </a:lnSpc>
                        <a:spcAft>
                          <a:spcPts val="0"/>
                        </a:spcAft>
                      </a:pPr>
                      <a:r>
                        <a:rPr lang="zh-TW" sz="2800" kern="100" dirty="0" smtClean="0">
                          <a:effectLst>
                            <a:outerShdw blurRad="38100" dist="38100" dir="2700000" algn="tl">
                              <a:srgbClr val="000000">
                                <a:alpha val="43137"/>
                              </a:srgbClr>
                            </a:outerShdw>
                          </a:effectLst>
                        </a:rPr>
                        <a:t>基準</a:t>
                      </a:r>
                      <a:r>
                        <a:rPr lang="zh-TW" sz="2800" kern="100" dirty="0">
                          <a:effectLst>
                            <a:outerShdw blurRad="38100" dist="38100" dir="2700000" algn="tl">
                              <a:srgbClr val="000000">
                                <a:alpha val="43137"/>
                              </a:srgbClr>
                            </a:outerShdw>
                          </a:effectLst>
                        </a:rPr>
                        <a:t>三</a:t>
                      </a:r>
                      <a:r>
                        <a:rPr lang="zh-TW" sz="2800" kern="100" dirty="0">
                          <a:effectLst/>
                        </a:rPr>
                        <a:t>、能否分析大躍進失敗的原因。</a:t>
                      </a:r>
                    </a:p>
                    <a:p>
                      <a:pPr marL="381000" indent="-381000">
                        <a:lnSpc>
                          <a:spcPct val="100000"/>
                        </a:lnSpc>
                        <a:spcAft>
                          <a:spcPts val="0"/>
                        </a:spcAft>
                      </a:pPr>
                      <a:r>
                        <a:rPr lang="zh-TW" sz="2800" kern="100" dirty="0">
                          <a:effectLst>
                            <a:outerShdw blurRad="38100" dist="38100" dir="2700000" algn="tl">
                              <a:srgbClr val="000000">
                                <a:alpha val="43137"/>
                              </a:srgbClr>
                            </a:outerShdw>
                          </a:effectLst>
                        </a:rPr>
                        <a:t>規準</a:t>
                      </a:r>
                    </a:p>
                    <a:p>
                      <a:pPr marL="234950" indent="-234950">
                        <a:lnSpc>
                          <a:spcPct val="100000"/>
                        </a:lnSpc>
                        <a:spcAft>
                          <a:spcPts val="0"/>
                        </a:spcAft>
                      </a:pPr>
                      <a:r>
                        <a:rPr lang="en-US" sz="2800" kern="100" dirty="0">
                          <a:effectLst/>
                        </a:rPr>
                        <a:t>A</a:t>
                      </a:r>
                      <a:r>
                        <a:rPr lang="zh-TW" sz="2800" kern="100" dirty="0">
                          <a:effectLst/>
                        </a:rPr>
                        <a:t>：能分析並正確寫出全部文章中大躍進失敗的原因或實例。</a:t>
                      </a:r>
                    </a:p>
                    <a:p>
                      <a:pPr marL="234950" indent="-234950">
                        <a:lnSpc>
                          <a:spcPct val="100000"/>
                        </a:lnSpc>
                        <a:spcAft>
                          <a:spcPts val="0"/>
                        </a:spcAft>
                      </a:pPr>
                      <a:r>
                        <a:rPr lang="en-US" sz="2800" kern="100" dirty="0">
                          <a:effectLst/>
                        </a:rPr>
                        <a:t>B</a:t>
                      </a:r>
                      <a:r>
                        <a:rPr lang="zh-TW" sz="2800" kern="100" dirty="0">
                          <a:effectLst/>
                        </a:rPr>
                        <a:t>：能分析並正確寫出一個文章中大躍進失敗的原因或實例。</a:t>
                      </a:r>
                    </a:p>
                    <a:p>
                      <a:pPr marL="234950" indent="-234950">
                        <a:lnSpc>
                          <a:spcPct val="100000"/>
                        </a:lnSpc>
                        <a:spcAft>
                          <a:spcPts val="0"/>
                        </a:spcAft>
                      </a:pPr>
                      <a:r>
                        <a:rPr lang="en-US" sz="2800" kern="100" dirty="0">
                          <a:effectLst/>
                        </a:rPr>
                        <a:t>C</a:t>
                      </a:r>
                      <a:r>
                        <a:rPr lang="zh-TW" sz="2800" kern="100" dirty="0">
                          <a:effectLst/>
                        </a:rPr>
                        <a:t>：無法分析並正確寫出文章中大躍進失敗的原因或實例。</a:t>
                      </a:r>
                    </a:p>
                    <a:p>
                      <a:pPr marL="381000" indent="-381000">
                        <a:lnSpc>
                          <a:spcPct val="100000"/>
                        </a:lnSpc>
                        <a:spcAft>
                          <a:spcPts val="0"/>
                        </a:spcAft>
                      </a:pPr>
                      <a:r>
                        <a:rPr lang="en-US" sz="2800" kern="100" dirty="0">
                          <a:effectLst/>
                        </a:rPr>
                        <a:t>D</a:t>
                      </a:r>
                      <a:r>
                        <a:rPr lang="zh-TW" sz="2800" kern="100" dirty="0">
                          <a:effectLst/>
                        </a:rPr>
                        <a:t>：未作答。</a:t>
                      </a:r>
                      <a:endParaRPr lang="zh-TW" sz="2800" kern="100" dirty="0">
                        <a:effectLst/>
                        <a:latin typeface="Times New Roman"/>
                        <a:ea typeface="新細明體"/>
                        <a:cs typeface="Times New Roman"/>
                      </a:endParaRPr>
                    </a:p>
                  </a:txBody>
                  <a:tcPr marL="31666" marR="31666" marT="0" marB="0"/>
                </a:tc>
              </a:tr>
            </a:tbl>
          </a:graphicData>
        </a:graphic>
      </p:graphicFrame>
    </p:spTree>
    <p:extLst>
      <p:ext uri="{BB962C8B-B14F-4D97-AF65-F5344CB8AC3E}">
        <p14:creationId xmlns="" xmlns:p14="http://schemas.microsoft.com/office/powerpoint/2010/main" val="17547830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971600" y="692696"/>
            <a:ext cx="7128792" cy="5509200"/>
          </a:xfrm>
          <a:prstGeom prst="rect">
            <a:avLst/>
          </a:prstGeom>
          <a:noFill/>
        </p:spPr>
        <p:txBody>
          <a:bodyPr wrap="square" rtlCol="0">
            <a:spAutoFit/>
          </a:bodyPr>
          <a:lstStyle/>
          <a:p>
            <a:r>
              <a:rPr lang="zh-TW" altLang="en-US" sz="4400" dirty="0" smtClean="0">
                <a:solidFill>
                  <a:srgbClr val="7030A0"/>
                </a:solidFill>
                <a:latin typeface="標楷體" pitchFamily="65" charset="-120"/>
                <a:ea typeface="標楷體" pitchFamily="65" charset="-120"/>
              </a:rPr>
              <a:t>提醒</a:t>
            </a:r>
            <a:endParaRPr lang="en-US" altLang="zh-TW" sz="4400" dirty="0" smtClean="0">
              <a:solidFill>
                <a:srgbClr val="7030A0"/>
              </a:solidFill>
              <a:latin typeface="標楷體" pitchFamily="65" charset="-120"/>
              <a:ea typeface="標楷體" pitchFamily="65" charset="-120"/>
            </a:endParaRPr>
          </a:p>
          <a:p>
            <a:r>
              <a:rPr lang="zh-TW" altLang="en-US" sz="4400" dirty="0" smtClean="0">
                <a:solidFill>
                  <a:srgbClr val="7030A0"/>
                </a:solidFill>
                <a:latin typeface="標楷體" pitchFamily="65" charset="-120"/>
                <a:ea typeface="標楷體" pitchFamily="65" charset="-120"/>
              </a:rPr>
              <a:t>    一個單元教學與評量，即是以大概念設計評量方式。教師思考評量基準設計時，可以涵蓋小概念的思考，但不一定要列為正式的評量方式，口頭問答亦可</a:t>
            </a:r>
            <a:endParaRPr lang="en-US" altLang="zh-TW" sz="4400" dirty="0" smtClean="0">
              <a:solidFill>
                <a:srgbClr val="7030A0"/>
              </a:solidFill>
              <a:latin typeface="標楷體" pitchFamily="65" charset="-120"/>
              <a:ea typeface="標楷體" pitchFamily="65" charset="-120"/>
            </a:endParaRPr>
          </a:p>
          <a:p>
            <a:r>
              <a:rPr lang="zh-TW" altLang="en-US" sz="4400" dirty="0">
                <a:solidFill>
                  <a:srgbClr val="7030A0"/>
                </a:solidFill>
                <a:latin typeface="標楷體" pitchFamily="65" charset="-120"/>
                <a:ea typeface="標楷體" pitchFamily="65" charset="-120"/>
              </a:rPr>
              <a:t> </a:t>
            </a:r>
            <a:r>
              <a:rPr lang="zh-TW" altLang="en-US" sz="4400" dirty="0" smtClean="0">
                <a:solidFill>
                  <a:srgbClr val="7030A0"/>
                </a:solidFill>
                <a:latin typeface="標楷體" pitchFamily="65" charset="-120"/>
                <a:ea typeface="標楷體" pitchFamily="65" charset="-120"/>
              </a:rPr>
              <a:t>   </a:t>
            </a:r>
            <a:endParaRPr lang="zh-TW" altLang="en-US" sz="4400" dirty="0">
              <a:solidFill>
                <a:srgbClr val="7030A0"/>
              </a:solidFill>
              <a:latin typeface="標楷體" pitchFamily="65" charset="-120"/>
              <a:ea typeface="標楷體" pitchFamily="65" charset="-120"/>
            </a:endParaRPr>
          </a:p>
        </p:txBody>
      </p:sp>
    </p:spTree>
    <p:extLst>
      <p:ext uri="{BB962C8B-B14F-4D97-AF65-F5344CB8AC3E}">
        <p14:creationId xmlns="" xmlns:p14="http://schemas.microsoft.com/office/powerpoint/2010/main" val="15770090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81200" y="1524000"/>
            <a:ext cx="5486400" cy="2608263"/>
          </a:xfrm>
          <a:prstGeom prst="rect">
            <a:avLst/>
          </a:prstGeom>
          <a:noFill/>
          <a:ln w="9525">
            <a:noFill/>
            <a:miter lim="800000"/>
            <a:headEnd/>
            <a:tailEnd/>
          </a:ln>
          <a:effectLst/>
        </p:spPr>
        <p:txBody>
          <a:bodyPr>
            <a:spAutoFit/>
          </a:bodyPr>
          <a:lstStyle/>
          <a:p>
            <a:pPr>
              <a:spcBef>
                <a:spcPct val="50000"/>
              </a:spcBef>
            </a:pPr>
            <a:r>
              <a:rPr lang="zh-TW" altLang="en-US" sz="6600">
                <a:latin typeface="Times New Roman" pitchFamily="18" charset="0"/>
                <a:ea typeface="標楷體" pitchFamily="65" charset="-120"/>
              </a:rPr>
              <a:t>謝謝您的聆聽</a:t>
            </a:r>
          </a:p>
          <a:p>
            <a:pPr>
              <a:spcBef>
                <a:spcPct val="50000"/>
              </a:spcBef>
            </a:pPr>
            <a:r>
              <a:rPr lang="zh-TW" altLang="en-US" sz="6600">
                <a:latin typeface="Times New Roman" pitchFamily="18" charset="0"/>
                <a:ea typeface="標楷體" pitchFamily="65" charset="-120"/>
              </a:rPr>
              <a:t>敬請多多指教</a:t>
            </a:r>
          </a:p>
        </p:txBody>
      </p:sp>
      <p:sp>
        <p:nvSpPr>
          <p:cNvPr id="18435" name="Rectangle 3"/>
          <p:cNvSpPr>
            <a:spLocks noChangeArrowheads="1"/>
          </p:cNvSpPr>
          <p:nvPr/>
        </p:nvSpPr>
        <p:spPr bwMode="auto">
          <a:xfrm>
            <a:off x="838200" y="990600"/>
            <a:ext cx="7162800" cy="4297363"/>
          </a:xfrm>
          <a:prstGeom prst="rect">
            <a:avLst/>
          </a:prstGeom>
          <a:noFill/>
          <a:ln w="25400">
            <a:solidFill>
              <a:srgbClr val="99CC00"/>
            </a:solidFill>
            <a:miter lim="800000"/>
            <a:headEnd/>
            <a:tailEnd/>
          </a:ln>
          <a:effectLst/>
        </p:spPr>
        <p:txBody>
          <a:bodyPr wrap="none" anchor="ctr"/>
          <a:lstStyle/>
          <a:p>
            <a:endParaRPr lang="zh-TW" altLang="en-US"/>
          </a:p>
        </p:txBody>
      </p:sp>
      <p:pic>
        <p:nvPicPr>
          <p:cNvPr id="18436" name="Picture 4" descr="beq01001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19200" y="4191000"/>
            <a:ext cx="2971800" cy="1931988"/>
          </a:xfrm>
          <a:prstGeom prst="rect">
            <a:avLst/>
          </a:prstGeom>
          <a:noFill/>
        </p:spPr>
      </p:pic>
      <p:pic>
        <p:nvPicPr>
          <p:cNvPr id="18437" name="Picture 5" descr="幸運草"/>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70700" y="4800600"/>
            <a:ext cx="698500" cy="762000"/>
          </a:xfrm>
          <a:prstGeom prst="rect">
            <a:avLst/>
          </a:prstGeom>
          <a:noFill/>
        </p:spPr>
      </p:pic>
      <p:pic>
        <p:nvPicPr>
          <p:cNvPr id="18438" name="Picture 6" descr="幸運草"/>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43800" y="4495800"/>
            <a:ext cx="558800" cy="609600"/>
          </a:xfrm>
          <a:prstGeom prst="rect">
            <a:avLst/>
          </a:prstGeom>
          <a:noFill/>
        </p:spPr>
      </p:pic>
      <p:pic>
        <p:nvPicPr>
          <p:cNvPr id="18439" name="Picture 7" descr="幸運草"/>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13500" y="5181600"/>
            <a:ext cx="349250" cy="381000"/>
          </a:xfrm>
          <a:prstGeom prst="rect">
            <a:avLst/>
          </a:prstGeom>
          <a:noFill/>
        </p:spPr>
      </p:pic>
      <p:pic>
        <p:nvPicPr>
          <p:cNvPr id="18440" name="Picture 8" descr="幸運草"/>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835900" y="4038600"/>
            <a:ext cx="419100" cy="457200"/>
          </a:xfrm>
          <a:prstGeom prst="rect">
            <a:avLst/>
          </a:prstGeom>
          <a:noFill/>
        </p:spPr>
      </p:pic>
      <p:pic>
        <p:nvPicPr>
          <p:cNvPr id="18441" name="Picture 9" descr="幸運草"/>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861300" y="3657600"/>
            <a:ext cx="279400" cy="304800"/>
          </a:xfrm>
          <a:prstGeom prst="rect">
            <a:avLst/>
          </a:prstGeom>
          <a:noFill/>
        </p:spPr>
      </p:pic>
      <p:pic>
        <p:nvPicPr>
          <p:cNvPr id="18442" name="Picture 10" descr="幸運草"/>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40425" y="5013325"/>
            <a:ext cx="365125" cy="396875"/>
          </a:xfrm>
          <a:prstGeom prst="rect">
            <a:avLst/>
          </a:prstGeom>
          <a:noFill/>
        </p:spPr>
      </p:pic>
      <p:pic>
        <p:nvPicPr>
          <p:cNvPr id="18443" name="Picture 11" descr="幸運草"/>
          <p:cNvPicPr>
            <a:picLocks noChangeAspect="1" noChangeArrowheads="1"/>
          </p:cNvPicPr>
          <p:nvPr/>
        </p:nvPicPr>
        <p:blipFill>
          <a:blip r:embed="rId3">
            <a:clrChange>
              <a:clrFrom>
                <a:srgbClr val="F9FFF1"/>
              </a:clrFrom>
              <a:clrTo>
                <a:srgbClr val="F9FFF1">
                  <a:alpha val="0"/>
                </a:srgbClr>
              </a:clrTo>
            </a:clrChange>
          </a:blip>
          <a:srcRect/>
          <a:stretch>
            <a:fillRect/>
          </a:stretch>
        </p:blipFill>
        <p:spPr bwMode="auto">
          <a:xfrm>
            <a:off x="5435600" y="5157788"/>
            <a:ext cx="306388" cy="333375"/>
          </a:xfrm>
          <a:prstGeom prst="rect">
            <a:avLst/>
          </a:prstGeom>
          <a:noFill/>
        </p:spPr>
      </p:pic>
      <p:pic>
        <p:nvPicPr>
          <p:cNvPr id="18444" name="Picture 12" descr="幸運草"/>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24400" y="4868863"/>
            <a:ext cx="501650" cy="546100"/>
          </a:xfrm>
          <a:prstGeom prst="rect">
            <a:avLst/>
          </a:prstGeom>
          <a:noFill/>
        </p:spPr>
      </p:pic>
      <p:pic>
        <p:nvPicPr>
          <p:cNvPr id="18445" name="Picture 13" descr="幸運草"/>
          <p:cNvPicPr>
            <a:picLocks noChangeAspect="1" noChangeArrowheads="1"/>
          </p:cNvPicPr>
          <p:nvPr/>
        </p:nvPicPr>
        <p:blipFill>
          <a:blip r:embed="rId3">
            <a:clrChange>
              <a:clrFrom>
                <a:srgbClr val="FFFFFD"/>
              </a:clrFrom>
              <a:clrTo>
                <a:srgbClr val="FFFFFD">
                  <a:alpha val="0"/>
                </a:srgbClr>
              </a:clrTo>
            </a:clrChange>
          </a:blip>
          <a:srcRect/>
          <a:stretch>
            <a:fillRect/>
          </a:stretch>
        </p:blipFill>
        <p:spPr bwMode="auto">
          <a:xfrm>
            <a:off x="4124325" y="5157788"/>
            <a:ext cx="376238" cy="409575"/>
          </a:xfrm>
          <a:prstGeom prst="rect">
            <a:avLst/>
          </a:prstGeom>
          <a:noFill/>
        </p:spPr>
      </p:pic>
      <p:pic>
        <p:nvPicPr>
          <p:cNvPr id="18446" name="Picture 14" descr="幸運草"/>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8350" y="2636838"/>
            <a:ext cx="200025" cy="217487"/>
          </a:xfrm>
          <a:prstGeom prst="rect">
            <a:avLst/>
          </a:prstGeom>
          <a:noFill/>
        </p:spPr>
      </p:pic>
      <p:pic>
        <p:nvPicPr>
          <p:cNvPr id="18447" name="Picture 15" descr="幸運草"/>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956550" y="2997200"/>
            <a:ext cx="265113" cy="288925"/>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85720" y="357166"/>
            <a:ext cx="8686800" cy="627557"/>
          </a:xfrm>
        </p:spPr>
        <p:txBody>
          <a:bodyPr/>
          <a:lstStyle/>
          <a:p>
            <a:r>
              <a:rPr lang="zh-TW" altLang="en-US" sz="3600" dirty="0"/>
              <a:t>診斷學生的準備度、興趣與學習</a:t>
            </a:r>
            <a:r>
              <a:rPr lang="zh-TW" altLang="en-US" sz="3600" dirty="0" smtClean="0"/>
              <a:t>風格</a:t>
            </a:r>
            <a:r>
              <a:rPr lang="en-US" altLang="zh-TW" sz="3600" dirty="0" smtClean="0"/>
              <a:t>(</a:t>
            </a:r>
            <a:r>
              <a:rPr lang="zh-TW" altLang="en-US" sz="3600" dirty="0" smtClean="0"/>
              <a:t>續</a:t>
            </a:r>
            <a:r>
              <a:rPr lang="en-US" altLang="zh-TW" sz="3600" dirty="0" smtClean="0"/>
              <a:t>)</a:t>
            </a:r>
            <a:endParaRPr lang="zh-TW"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xmlns="" val="3346616204"/>
              </p:ext>
            </p:extLst>
          </p:nvPr>
        </p:nvGraphicFramePr>
        <p:xfrm>
          <a:off x="500034" y="1071546"/>
          <a:ext cx="8286808" cy="5214974"/>
        </p:xfrm>
        <a:graphic>
          <a:graphicData uri="http://schemas.openxmlformats.org/drawingml/2006/table">
            <a:tbl>
              <a:tblPr firstRow="1" bandRow="1">
                <a:tableStyleId>{5C22544A-7EE6-4342-B048-85BDC9FD1C3A}</a:tableStyleId>
              </a:tblPr>
              <a:tblGrid>
                <a:gridCol w="8286808"/>
              </a:tblGrid>
              <a:tr h="511272">
                <a:tc>
                  <a:txBody>
                    <a:bodyPr/>
                    <a:lstStyle/>
                    <a:p>
                      <a:r>
                        <a:rPr lang="zh-TW" altLang="en-US" sz="2400" dirty="0" smtClean="0"/>
                        <a:t>學習風格調查問卷：你喜歡怎麼樣的學習</a:t>
                      </a:r>
                      <a:endParaRPr lang="zh-TW" altLang="en-US" sz="2400" dirty="0"/>
                    </a:p>
                  </a:txBody>
                  <a:tcPr marL="68580" marR="68580"/>
                </a:tc>
              </a:tr>
              <a:tr h="4703702">
                <a:tc>
                  <a:txBody>
                    <a:bodyPr/>
                    <a:lstStyle/>
                    <a:p>
                      <a:pPr marL="342900" indent="-342900">
                        <a:buAutoNum type="arabicPeriod"/>
                      </a:pPr>
                      <a:r>
                        <a:rPr lang="zh-TW" altLang="en-US" dirty="0" smtClean="0"/>
                        <a:t>我在安靜的時候學得最好                                                                       □是  □否</a:t>
                      </a:r>
                      <a:endParaRPr lang="en-US" altLang="zh-TW" dirty="0" smtClean="0"/>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zh-TW" altLang="en-US" dirty="0" smtClean="0"/>
                        <a:t>我在工作的時候可以不理會別人交談的吵雜聲                                   □是  □否</a:t>
                      </a:r>
                      <a:endParaRPr lang="en-US" altLang="zh-TW" dirty="0" smtClean="0"/>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zh-TW" altLang="en-US" dirty="0" smtClean="0"/>
                        <a:t>我喜歡在桌上學習                                                                                   □是  □否</a:t>
                      </a:r>
                      <a:endParaRPr lang="en-US" altLang="zh-TW" dirty="0" smtClean="0"/>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zh-TW" altLang="en-US" dirty="0" smtClean="0"/>
                        <a:t>我喜歡在地板上學習                                                                               □是  □否</a:t>
                      </a:r>
                      <a:endParaRPr lang="en-US" altLang="zh-TW" dirty="0" smtClean="0"/>
                    </a:p>
                    <a:p>
                      <a:pPr marL="342900" indent="-342900" algn="l">
                        <a:buAutoNum type="arabicPeriod"/>
                      </a:pPr>
                      <a:r>
                        <a:rPr lang="zh-TW" altLang="en-US" dirty="0" smtClean="0"/>
                        <a:t>我為了自己而努力學習                                                                           □是  □否</a:t>
                      </a:r>
                      <a:endParaRPr lang="en-US" altLang="zh-TW" dirty="0" smtClean="0"/>
                    </a:p>
                    <a:p>
                      <a:pPr marL="342900" indent="-342900">
                        <a:buAutoNum type="arabicPeriod"/>
                      </a:pPr>
                      <a:r>
                        <a:rPr lang="zh-TW" altLang="en-US" dirty="0" smtClean="0"/>
                        <a:t>我為了父母或老師而努力學習                                                               □是  □否</a:t>
                      </a:r>
                      <a:endParaRPr lang="en-US" altLang="zh-TW" dirty="0" smtClean="0"/>
                    </a:p>
                    <a:p>
                      <a:pPr marL="342900" indent="-342900">
                        <a:buAutoNum type="arabicPeriod"/>
                      </a:pPr>
                      <a:r>
                        <a:rPr lang="zh-TW" altLang="en-US" dirty="0" smtClean="0"/>
                        <a:t>無論怎樣，我會堅持直到完成作業                                                       □是  □否</a:t>
                      </a:r>
                      <a:endParaRPr lang="en-US" altLang="zh-TW" dirty="0" smtClean="0"/>
                    </a:p>
                    <a:p>
                      <a:pPr marL="342900" indent="-342900">
                        <a:buAutoNum type="arabicPeriod"/>
                      </a:pPr>
                      <a:r>
                        <a:rPr lang="zh-TW" altLang="en-US" dirty="0" smtClean="0"/>
                        <a:t>有時候對我的功課感到挫折，而無法完成它                                       □是  □否</a:t>
                      </a:r>
                      <a:endParaRPr lang="en-US" altLang="zh-TW" dirty="0" smtClean="0"/>
                    </a:p>
                    <a:p>
                      <a:pPr marL="342900" indent="-342900">
                        <a:buAutoNum type="arabicPeriod"/>
                      </a:pPr>
                      <a:r>
                        <a:rPr lang="zh-TW" altLang="en-US" dirty="0" smtClean="0"/>
                        <a:t>當老師給我作業時，我希望能給我明確的步驟去完成它                   □是  □否</a:t>
                      </a:r>
                      <a:endParaRPr lang="en-US" altLang="zh-TW" dirty="0" smtClean="0"/>
                    </a:p>
                    <a:p>
                      <a:pPr marL="342900" indent="-342900">
                        <a:buAutoNum type="arabicPeriod"/>
                      </a:pPr>
                      <a:r>
                        <a:rPr lang="zh-TW" altLang="en-US" dirty="0" smtClean="0"/>
                        <a:t>當老師給我作業時，我想要自己思考如何去完成它                           □是  □否</a:t>
                      </a:r>
                      <a:endParaRPr lang="en-US" altLang="zh-TW" dirty="0" smtClean="0"/>
                    </a:p>
                    <a:p>
                      <a:pPr marL="342900" indent="-342900">
                        <a:buAutoNum type="arabicPeriod"/>
                      </a:pPr>
                      <a:r>
                        <a:rPr lang="zh-TW" altLang="en-US" dirty="0" smtClean="0"/>
                        <a:t>我喜歡獨立學習                                                                                       □是  □否</a:t>
                      </a:r>
                      <a:endParaRPr lang="en-US" altLang="zh-TW" dirty="0" smtClean="0"/>
                    </a:p>
                    <a:p>
                      <a:pPr marL="342900" indent="-342900">
                        <a:buAutoNum type="arabicPeriod"/>
                      </a:pPr>
                      <a:r>
                        <a:rPr lang="zh-TW" altLang="en-US" dirty="0" smtClean="0"/>
                        <a:t>我喜歡兩人結伴或小組學習                                                                   □是  □否</a:t>
                      </a:r>
                      <a:endParaRPr lang="en-US" altLang="zh-TW" dirty="0" smtClean="0"/>
                    </a:p>
                    <a:p>
                      <a:pPr marL="342900" indent="-342900">
                        <a:buAutoNum type="arabicPeriod"/>
                      </a:pPr>
                      <a:r>
                        <a:rPr lang="zh-TW" altLang="en-US" dirty="0" smtClean="0"/>
                        <a:t>我喜歡沒有時間限制去完成作業                                                           □是  □否</a:t>
                      </a:r>
                      <a:endParaRPr lang="en-US" altLang="zh-TW" dirty="0" smtClean="0"/>
                    </a:p>
                    <a:p>
                      <a:pPr marL="342900" indent="-342900">
                        <a:buAutoNum type="arabicPeriod"/>
                      </a:pPr>
                      <a:r>
                        <a:rPr lang="zh-TW" altLang="en-US" dirty="0" smtClean="0"/>
                        <a:t>我喜歡做有時間限制作業                                                                       □是  □否</a:t>
                      </a:r>
                      <a:endParaRPr lang="en-US" altLang="zh-TW" dirty="0" smtClean="0"/>
                    </a:p>
                    <a:p>
                      <a:pPr marL="342900" indent="-342900">
                        <a:buAutoNum type="arabicPeriod"/>
                      </a:pPr>
                      <a:r>
                        <a:rPr lang="zh-TW" altLang="en-US" dirty="0" smtClean="0"/>
                        <a:t>我喜歡透過親自操作來學習                                                                   □是  □否</a:t>
                      </a:r>
                      <a:endParaRPr lang="en-US" altLang="zh-TW" dirty="0" smtClean="0"/>
                    </a:p>
                  </a:txBody>
                  <a:tcPr marL="68580" marR="68580"/>
                </a:tc>
              </a:tr>
            </a:tbl>
          </a:graphicData>
        </a:graphic>
      </p:graphicFrame>
      <p:sp>
        <p:nvSpPr>
          <p:cNvPr id="5" name="矩形 4"/>
          <p:cNvSpPr/>
          <p:nvPr/>
        </p:nvSpPr>
        <p:spPr>
          <a:xfrm>
            <a:off x="7323886" y="6429396"/>
            <a:ext cx="1820114" cy="276999"/>
          </a:xfrm>
          <a:prstGeom prst="rect">
            <a:avLst/>
          </a:prstGeom>
        </p:spPr>
        <p:txBody>
          <a:bodyPr wrap="none">
            <a:spAutoFit/>
          </a:bodyPr>
          <a:lstStyle/>
          <a:p>
            <a:r>
              <a:rPr lang="en-US" altLang="zh-TW" sz="1200" dirty="0" smtClean="0"/>
              <a:t>(</a:t>
            </a:r>
            <a:r>
              <a:rPr lang="en-US" altLang="zh-TW" sz="1200" dirty="0"/>
              <a:t>Tomlinson</a:t>
            </a:r>
            <a:r>
              <a:rPr lang="en-US" altLang="zh-TW" sz="1200" dirty="0" smtClean="0"/>
              <a:t>, 2001</a:t>
            </a:r>
            <a:r>
              <a:rPr lang="zh-TW" altLang="en-US" sz="1200" dirty="0" smtClean="0"/>
              <a:t> </a:t>
            </a:r>
            <a:r>
              <a:rPr lang="en-US" altLang="zh-TW" sz="1200" dirty="0" smtClean="0"/>
              <a:t>: 113) </a:t>
            </a:r>
            <a:endParaRPr lang="zh-TW" altLang="en-US" sz="1200" dirty="0"/>
          </a:p>
        </p:txBody>
      </p:sp>
    </p:spTree>
    <p:extLst>
      <p:ext uri="{BB962C8B-B14F-4D97-AF65-F5344CB8AC3E}">
        <p14:creationId xmlns:p14="http://schemas.microsoft.com/office/powerpoint/2010/main" xmlns="" val="3116996689"/>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2_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441</TotalTime>
  <Words>5417</Words>
  <Application>Microsoft Office PowerPoint</Application>
  <PresentationFormat>如螢幕大小 (4:3)</PresentationFormat>
  <Paragraphs>766</Paragraphs>
  <Slides>87</Slides>
  <Notes>4</Notes>
  <HiddenSlides>0</HiddenSlides>
  <MMClips>0</MMClips>
  <ScaleCrop>false</ScaleCrop>
  <HeadingPairs>
    <vt:vector size="4" baseType="variant">
      <vt:variant>
        <vt:lpstr>佈景主題</vt:lpstr>
      </vt:variant>
      <vt:variant>
        <vt:i4>6</vt:i4>
      </vt:variant>
      <vt:variant>
        <vt:lpstr>投影片標題</vt:lpstr>
      </vt:variant>
      <vt:variant>
        <vt:i4>87</vt:i4>
      </vt:variant>
    </vt:vector>
  </HeadingPairs>
  <TitlesOfParts>
    <vt:vector size="93" baseType="lpstr">
      <vt:lpstr>Office 佈景主題</vt:lpstr>
      <vt:lpstr>1_Office 佈景主題</vt:lpstr>
      <vt:lpstr>3_Office 佈景主題</vt:lpstr>
      <vt:lpstr>流線</vt:lpstr>
      <vt:lpstr>1_流線</vt:lpstr>
      <vt:lpstr>2_流線</vt:lpstr>
      <vt:lpstr>投影片 1</vt:lpstr>
      <vt:lpstr>投影片 2</vt:lpstr>
      <vt:lpstr>投影片 3</vt:lpstr>
      <vt:lpstr>差異化教學理念</vt:lpstr>
      <vt:lpstr>多元的學習需求 多層次的學習輔導</vt:lpstr>
      <vt:lpstr>差異化的定義</vt:lpstr>
      <vt:lpstr>關注學習風格（focus on learning profile）</vt:lpstr>
      <vt:lpstr>診斷學生的準備度、興趣與學習風格</vt:lpstr>
      <vt:lpstr>診斷學生的準備度、興趣與學習風格(續)</vt:lpstr>
      <vt:lpstr>差異化教學教材教法  設計的依據</vt:lpstr>
      <vt:lpstr>差異化教學實踐的層面</vt:lpstr>
      <vt:lpstr>內  容  (CONTENT)</vt:lpstr>
      <vt:lpstr>過  程 (PROCESS)</vt:lpstr>
      <vt:lpstr>成  果 (PRODUCT)</vt:lpstr>
      <vt:lpstr>差異化希望達到的目標</vt:lpstr>
      <vt:lpstr>三個最重要的問題 (Prioritize)</vt:lpstr>
      <vt:lpstr>差異化教室</vt:lpstr>
      <vt:lpstr>對症下藥策略</vt:lpstr>
      <vt:lpstr>差異化教學示例</vt:lpstr>
      <vt:lpstr>投影片 20</vt:lpstr>
      <vt:lpstr>投影片 21</vt:lpstr>
      <vt:lpstr>同質與異質分組並行的差異化教學 </vt:lpstr>
      <vt:lpstr>具體目標</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當差異化  遇到  多元評量~~</vt:lpstr>
      <vt:lpstr>內容差異化 </vt:lpstr>
      <vt:lpstr>按優先順序設立教學目標  </vt:lpstr>
      <vt:lpstr>內容差異化怎麼做</vt:lpstr>
      <vt:lpstr>階梯式的作業、學習單或活動</vt:lpstr>
      <vt:lpstr>學習過程差異化</vt:lpstr>
      <vt:lpstr>教學策略選單</vt:lpstr>
      <vt:lpstr>因應學生差異—分組教學方法</vt:lpstr>
      <vt:lpstr>拼圖式合作學習</vt:lpstr>
      <vt:lpstr>任務式合作學習</vt:lpstr>
      <vt:lpstr>分層次合作學習</vt:lpstr>
      <vt:lpstr>「國際組織」的學習選擇版</vt:lpstr>
      <vt:lpstr>自學</vt:lpstr>
      <vt:lpstr>成果差異化</vt:lpstr>
      <vt:lpstr>社會領域學習檔案評量項目</vt:lpstr>
      <vt:lpstr>九宮格應用於學習臺灣</vt:lpstr>
      <vt:lpstr>差異化教學的評分</vt:lpstr>
      <vt:lpstr>投影片 58</vt:lpstr>
      <vt:lpstr>投影片 59</vt:lpstr>
      <vt:lpstr>投影片 60</vt:lpstr>
      <vt:lpstr>投影片 61</vt:lpstr>
      <vt:lpstr>九年一貫課程綱要 社會學習領域評量原則與方式</vt:lpstr>
      <vt:lpstr>投影片 63</vt:lpstr>
      <vt:lpstr>評量方式　</vt:lpstr>
      <vt:lpstr>投影片 65</vt:lpstr>
      <vt:lpstr>評量基準與規準</vt:lpstr>
      <vt:lpstr>教學活動</vt:lpstr>
      <vt:lpstr>投影片 68</vt:lpstr>
      <vt:lpstr>投影片 69</vt:lpstr>
      <vt:lpstr>投影片 70</vt:lpstr>
      <vt:lpstr>投影片 71</vt:lpstr>
      <vt:lpstr>投影片 72</vt:lpstr>
      <vt:lpstr>投影片 73</vt:lpstr>
      <vt:lpstr>投影片 74</vt:lpstr>
      <vt:lpstr>投影片 75</vt:lpstr>
      <vt:lpstr>投影片 76</vt:lpstr>
      <vt:lpstr>投影片 77</vt:lpstr>
      <vt:lpstr>投影片 78</vt:lpstr>
      <vt:lpstr>投影片 79</vt:lpstr>
      <vt:lpstr>投影片 80</vt:lpstr>
      <vt:lpstr>投影片 81</vt:lpstr>
      <vt:lpstr>投影片 82</vt:lpstr>
      <vt:lpstr>投影片 83</vt:lpstr>
      <vt:lpstr>投影片 84</vt:lpstr>
      <vt:lpstr>投影片 85</vt:lpstr>
      <vt:lpstr>投影片 86</vt:lpstr>
      <vt:lpstr>投影片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mei</dc:creator>
  <cp:lastModifiedBy>MAY</cp:lastModifiedBy>
  <cp:revision>51</cp:revision>
  <dcterms:created xsi:type="dcterms:W3CDTF">2013-05-15T01:55:01Z</dcterms:created>
  <dcterms:modified xsi:type="dcterms:W3CDTF">2013-10-22T18:51:42Z</dcterms:modified>
</cp:coreProperties>
</file>